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69.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77.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71.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Lst>
  <p:sldSz cy="10693400" cx="7556500"/>
  <p:notesSz cx="7556500" cy="10693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GoogleSlidesCustomDataVersion2">
      <go:slidesCustomData xmlns:go="http://customooxmlschemas.google.com/" r:id="rId84" roundtripDataSignature="AMtx7mi/EvcDZikah8nKHt8uySTCuEx7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CB67DB4-C9FE-46C3-B84F-722B291888AA}">
  <a:tblStyle styleId="{5CB67DB4-C9FE-46C3-B84F-722B291888AA}"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84" Type="http://customschemas.google.com/relationships/presentationmetadata" Target="metadata"/><Relationship Id="rId83" Type="http://schemas.openxmlformats.org/officeDocument/2006/relationships/slide" Target="slides/slide77.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80" Type="http://schemas.openxmlformats.org/officeDocument/2006/relationships/slide" Target="slides/slide74.xml"/><Relationship Id="rId82" Type="http://schemas.openxmlformats.org/officeDocument/2006/relationships/slide" Target="slides/slide76.xml"/><Relationship Id="rId81" Type="http://schemas.openxmlformats.org/officeDocument/2006/relationships/slide" Target="slides/slide7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73" Type="http://schemas.openxmlformats.org/officeDocument/2006/relationships/slide" Target="slides/slide67.xml"/><Relationship Id="rId72" Type="http://schemas.openxmlformats.org/officeDocument/2006/relationships/slide" Target="slides/slide66.xml"/><Relationship Id="rId31" Type="http://schemas.openxmlformats.org/officeDocument/2006/relationships/slide" Target="slides/slide25.xml"/><Relationship Id="rId75" Type="http://schemas.openxmlformats.org/officeDocument/2006/relationships/slide" Target="slides/slide69.xml"/><Relationship Id="rId30" Type="http://schemas.openxmlformats.org/officeDocument/2006/relationships/slide" Target="slides/slide24.xml"/><Relationship Id="rId74" Type="http://schemas.openxmlformats.org/officeDocument/2006/relationships/slide" Target="slides/slide68.xml"/><Relationship Id="rId33" Type="http://schemas.openxmlformats.org/officeDocument/2006/relationships/slide" Target="slides/slide27.xml"/><Relationship Id="rId77" Type="http://schemas.openxmlformats.org/officeDocument/2006/relationships/slide" Target="slides/slide71.xml"/><Relationship Id="rId32" Type="http://schemas.openxmlformats.org/officeDocument/2006/relationships/slide" Target="slides/slide26.xml"/><Relationship Id="rId76" Type="http://schemas.openxmlformats.org/officeDocument/2006/relationships/slide" Target="slides/slide70.xml"/><Relationship Id="rId35" Type="http://schemas.openxmlformats.org/officeDocument/2006/relationships/slide" Target="slides/slide29.xml"/><Relationship Id="rId79" Type="http://schemas.openxmlformats.org/officeDocument/2006/relationships/slide" Target="slides/slide73.xml"/><Relationship Id="rId34" Type="http://schemas.openxmlformats.org/officeDocument/2006/relationships/slide" Target="slides/slide28.xml"/><Relationship Id="rId78" Type="http://schemas.openxmlformats.org/officeDocument/2006/relationships/slide" Target="slides/slide72.xml"/><Relationship Id="rId71" Type="http://schemas.openxmlformats.org/officeDocument/2006/relationships/slide" Target="slides/slide65.xml"/><Relationship Id="rId70" Type="http://schemas.openxmlformats.org/officeDocument/2006/relationships/slide" Target="slides/slide64.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2" Type="http://schemas.openxmlformats.org/officeDocument/2006/relationships/slide" Target="slides/slide56.xml"/><Relationship Id="rId61" Type="http://schemas.openxmlformats.org/officeDocument/2006/relationships/slide" Target="slides/slide55.xml"/><Relationship Id="rId20" Type="http://schemas.openxmlformats.org/officeDocument/2006/relationships/slide" Target="slides/slide14.xml"/><Relationship Id="rId64" Type="http://schemas.openxmlformats.org/officeDocument/2006/relationships/slide" Target="slides/slide58.xml"/><Relationship Id="rId63" Type="http://schemas.openxmlformats.org/officeDocument/2006/relationships/slide" Target="slides/slide57.xml"/><Relationship Id="rId22" Type="http://schemas.openxmlformats.org/officeDocument/2006/relationships/slide" Target="slides/slide16.xml"/><Relationship Id="rId66" Type="http://schemas.openxmlformats.org/officeDocument/2006/relationships/slide" Target="slides/slide60.xml"/><Relationship Id="rId21" Type="http://schemas.openxmlformats.org/officeDocument/2006/relationships/slide" Target="slides/slide15.xml"/><Relationship Id="rId65" Type="http://schemas.openxmlformats.org/officeDocument/2006/relationships/slide" Target="slides/slide59.xml"/><Relationship Id="rId24" Type="http://schemas.openxmlformats.org/officeDocument/2006/relationships/slide" Target="slides/slide18.xml"/><Relationship Id="rId68" Type="http://schemas.openxmlformats.org/officeDocument/2006/relationships/slide" Target="slides/slide62.xml"/><Relationship Id="rId23" Type="http://schemas.openxmlformats.org/officeDocument/2006/relationships/slide" Target="slides/slide17.xml"/><Relationship Id="rId67" Type="http://schemas.openxmlformats.org/officeDocument/2006/relationships/slide" Target="slides/slide61.xml"/><Relationship Id="rId60" Type="http://schemas.openxmlformats.org/officeDocument/2006/relationships/slide" Target="slides/slide54.xml"/><Relationship Id="rId26" Type="http://schemas.openxmlformats.org/officeDocument/2006/relationships/slide" Target="slides/slide20.xml"/><Relationship Id="rId25" Type="http://schemas.openxmlformats.org/officeDocument/2006/relationships/slide" Target="slides/slide19.xml"/><Relationship Id="rId69" Type="http://schemas.openxmlformats.org/officeDocument/2006/relationships/slide" Target="slides/slide63.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57" Type="http://schemas.openxmlformats.org/officeDocument/2006/relationships/slide" Target="slides/slide51.xml"/><Relationship Id="rId12" Type="http://schemas.openxmlformats.org/officeDocument/2006/relationships/slide" Target="slides/slide6.xml"/><Relationship Id="rId56" Type="http://schemas.openxmlformats.org/officeDocument/2006/relationships/slide" Target="slides/slide50.xml"/><Relationship Id="rId15" Type="http://schemas.openxmlformats.org/officeDocument/2006/relationships/slide" Target="slides/slide9.xml"/><Relationship Id="rId59" Type="http://schemas.openxmlformats.org/officeDocument/2006/relationships/slide" Target="slides/slide53.xml"/><Relationship Id="rId14" Type="http://schemas.openxmlformats.org/officeDocument/2006/relationships/slide" Target="slides/slide8.xml"/><Relationship Id="rId58" Type="http://schemas.openxmlformats.org/officeDocument/2006/relationships/slide" Target="slides/slide52.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55650" y="5079350"/>
            <a:ext cx="6045200" cy="481202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p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0: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0: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8: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8: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9: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9: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0: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0: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2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2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2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2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2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28: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28: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29: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29: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30: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30: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3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3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3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3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3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3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3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3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3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3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3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3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3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3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38: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38: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p39: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39: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40: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40: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4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4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p4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4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4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4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4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4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4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4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4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4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4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4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3" name="Shape 433"/>
        <p:cNvGrpSpPr/>
        <p:nvPr/>
      </p:nvGrpSpPr>
      <p:grpSpPr>
        <a:xfrm>
          <a:off x="0" y="0"/>
          <a:ext cx="0" cy="0"/>
          <a:chOff x="0" y="0"/>
          <a:chExt cx="0" cy="0"/>
        </a:xfrm>
      </p:grpSpPr>
      <p:sp>
        <p:nvSpPr>
          <p:cNvPr id="434" name="Google Shape;434;p48: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48: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0" name="Shape 440"/>
        <p:cNvGrpSpPr/>
        <p:nvPr/>
      </p:nvGrpSpPr>
      <p:grpSpPr>
        <a:xfrm>
          <a:off x="0" y="0"/>
          <a:ext cx="0" cy="0"/>
          <a:chOff x="0" y="0"/>
          <a:chExt cx="0" cy="0"/>
        </a:xfrm>
      </p:grpSpPr>
      <p:sp>
        <p:nvSpPr>
          <p:cNvPr id="441" name="Google Shape;441;p49: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2" name="Google Shape;442;p49: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p50: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50: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5" name="Shape 455"/>
        <p:cNvGrpSpPr/>
        <p:nvPr/>
      </p:nvGrpSpPr>
      <p:grpSpPr>
        <a:xfrm>
          <a:off x="0" y="0"/>
          <a:ext cx="0" cy="0"/>
          <a:chOff x="0" y="0"/>
          <a:chExt cx="0" cy="0"/>
        </a:xfrm>
      </p:grpSpPr>
      <p:sp>
        <p:nvSpPr>
          <p:cNvPr id="456" name="Google Shape;456;p5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5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4" name="Shape 464"/>
        <p:cNvGrpSpPr/>
        <p:nvPr/>
      </p:nvGrpSpPr>
      <p:grpSpPr>
        <a:xfrm>
          <a:off x="0" y="0"/>
          <a:ext cx="0" cy="0"/>
          <a:chOff x="0" y="0"/>
          <a:chExt cx="0" cy="0"/>
        </a:xfrm>
      </p:grpSpPr>
      <p:sp>
        <p:nvSpPr>
          <p:cNvPr id="465" name="Google Shape;465;p5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5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2" name="Shape 472"/>
        <p:cNvGrpSpPr/>
        <p:nvPr/>
      </p:nvGrpSpPr>
      <p:grpSpPr>
        <a:xfrm>
          <a:off x="0" y="0"/>
          <a:ext cx="0" cy="0"/>
          <a:chOff x="0" y="0"/>
          <a:chExt cx="0" cy="0"/>
        </a:xfrm>
      </p:grpSpPr>
      <p:sp>
        <p:nvSpPr>
          <p:cNvPr id="473" name="Google Shape;473;p5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5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9" name="Shape 479"/>
        <p:cNvGrpSpPr/>
        <p:nvPr/>
      </p:nvGrpSpPr>
      <p:grpSpPr>
        <a:xfrm>
          <a:off x="0" y="0"/>
          <a:ext cx="0" cy="0"/>
          <a:chOff x="0" y="0"/>
          <a:chExt cx="0" cy="0"/>
        </a:xfrm>
      </p:grpSpPr>
      <p:sp>
        <p:nvSpPr>
          <p:cNvPr id="480" name="Google Shape;480;p5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5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5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5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5" name="Shape 495"/>
        <p:cNvGrpSpPr/>
        <p:nvPr/>
      </p:nvGrpSpPr>
      <p:grpSpPr>
        <a:xfrm>
          <a:off x="0" y="0"/>
          <a:ext cx="0" cy="0"/>
          <a:chOff x="0" y="0"/>
          <a:chExt cx="0" cy="0"/>
        </a:xfrm>
      </p:grpSpPr>
      <p:sp>
        <p:nvSpPr>
          <p:cNvPr id="496" name="Google Shape;496;p5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5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5" name="Shape 505"/>
        <p:cNvGrpSpPr/>
        <p:nvPr/>
      </p:nvGrpSpPr>
      <p:grpSpPr>
        <a:xfrm>
          <a:off x="0" y="0"/>
          <a:ext cx="0" cy="0"/>
          <a:chOff x="0" y="0"/>
          <a:chExt cx="0" cy="0"/>
        </a:xfrm>
      </p:grpSpPr>
      <p:sp>
        <p:nvSpPr>
          <p:cNvPr id="506" name="Google Shape;506;p5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7" name="Google Shape;507;p5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6" name="Shape 516"/>
        <p:cNvGrpSpPr/>
        <p:nvPr/>
      </p:nvGrpSpPr>
      <p:grpSpPr>
        <a:xfrm>
          <a:off x="0" y="0"/>
          <a:ext cx="0" cy="0"/>
          <a:chOff x="0" y="0"/>
          <a:chExt cx="0" cy="0"/>
        </a:xfrm>
      </p:grpSpPr>
      <p:sp>
        <p:nvSpPr>
          <p:cNvPr id="517" name="Google Shape;517;p58: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58: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59: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6" name="Google Shape;526;p59: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5" name="Shape 535"/>
        <p:cNvGrpSpPr/>
        <p:nvPr/>
      </p:nvGrpSpPr>
      <p:grpSpPr>
        <a:xfrm>
          <a:off x="0" y="0"/>
          <a:ext cx="0" cy="0"/>
          <a:chOff x="0" y="0"/>
          <a:chExt cx="0" cy="0"/>
        </a:xfrm>
      </p:grpSpPr>
      <p:sp>
        <p:nvSpPr>
          <p:cNvPr id="536" name="Google Shape;536;p60: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60: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9" name="Shape 599"/>
        <p:cNvGrpSpPr/>
        <p:nvPr/>
      </p:nvGrpSpPr>
      <p:grpSpPr>
        <a:xfrm>
          <a:off x="0" y="0"/>
          <a:ext cx="0" cy="0"/>
          <a:chOff x="0" y="0"/>
          <a:chExt cx="0" cy="0"/>
        </a:xfrm>
      </p:grpSpPr>
      <p:sp>
        <p:nvSpPr>
          <p:cNvPr id="600" name="Google Shape;600;p6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6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3" name="Shape 663"/>
        <p:cNvGrpSpPr/>
        <p:nvPr/>
      </p:nvGrpSpPr>
      <p:grpSpPr>
        <a:xfrm>
          <a:off x="0" y="0"/>
          <a:ext cx="0" cy="0"/>
          <a:chOff x="0" y="0"/>
          <a:chExt cx="0" cy="0"/>
        </a:xfrm>
      </p:grpSpPr>
      <p:sp>
        <p:nvSpPr>
          <p:cNvPr id="664" name="Google Shape;664;p6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6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1" name="Shape 731"/>
        <p:cNvGrpSpPr/>
        <p:nvPr/>
      </p:nvGrpSpPr>
      <p:grpSpPr>
        <a:xfrm>
          <a:off x="0" y="0"/>
          <a:ext cx="0" cy="0"/>
          <a:chOff x="0" y="0"/>
          <a:chExt cx="0" cy="0"/>
        </a:xfrm>
      </p:grpSpPr>
      <p:sp>
        <p:nvSpPr>
          <p:cNvPr id="732" name="Google Shape;732;p6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6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3" name="Shape 793"/>
        <p:cNvGrpSpPr/>
        <p:nvPr/>
      </p:nvGrpSpPr>
      <p:grpSpPr>
        <a:xfrm>
          <a:off x="0" y="0"/>
          <a:ext cx="0" cy="0"/>
          <a:chOff x="0" y="0"/>
          <a:chExt cx="0" cy="0"/>
        </a:xfrm>
      </p:grpSpPr>
      <p:sp>
        <p:nvSpPr>
          <p:cNvPr id="794" name="Google Shape;794;p6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5" name="Google Shape;795;p6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1" name="Shape 821"/>
        <p:cNvGrpSpPr/>
        <p:nvPr/>
      </p:nvGrpSpPr>
      <p:grpSpPr>
        <a:xfrm>
          <a:off x="0" y="0"/>
          <a:ext cx="0" cy="0"/>
          <a:chOff x="0" y="0"/>
          <a:chExt cx="0" cy="0"/>
        </a:xfrm>
      </p:grpSpPr>
      <p:sp>
        <p:nvSpPr>
          <p:cNvPr id="822" name="Google Shape;822;p6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3" name="Google Shape;823;p6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9" name="Shape 849"/>
        <p:cNvGrpSpPr/>
        <p:nvPr/>
      </p:nvGrpSpPr>
      <p:grpSpPr>
        <a:xfrm>
          <a:off x="0" y="0"/>
          <a:ext cx="0" cy="0"/>
          <a:chOff x="0" y="0"/>
          <a:chExt cx="0" cy="0"/>
        </a:xfrm>
      </p:grpSpPr>
      <p:sp>
        <p:nvSpPr>
          <p:cNvPr id="850" name="Google Shape;850;p6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1" name="Google Shape;851;p6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1" name="Shape 901"/>
        <p:cNvGrpSpPr/>
        <p:nvPr/>
      </p:nvGrpSpPr>
      <p:grpSpPr>
        <a:xfrm>
          <a:off x="0" y="0"/>
          <a:ext cx="0" cy="0"/>
          <a:chOff x="0" y="0"/>
          <a:chExt cx="0" cy="0"/>
        </a:xfrm>
      </p:grpSpPr>
      <p:sp>
        <p:nvSpPr>
          <p:cNvPr id="902" name="Google Shape;902;p6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3" name="Google Shape;903;p6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4" name="Shape 934"/>
        <p:cNvGrpSpPr/>
        <p:nvPr/>
      </p:nvGrpSpPr>
      <p:grpSpPr>
        <a:xfrm>
          <a:off x="0" y="0"/>
          <a:ext cx="0" cy="0"/>
          <a:chOff x="0" y="0"/>
          <a:chExt cx="0" cy="0"/>
        </a:xfrm>
      </p:grpSpPr>
      <p:sp>
        <p:nvSpPr>
          <p:cNvPr id="935" name="Google Shape;935;p68: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6" name="Google Shape;936;p68: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9" name="Shape 959"/>
        <p:cNvGrpSpPr/>
        <p:nvPr/>
      </p:nvGrpSpPr>
      <p:grpSpPr>
        <a:xfrm>
          <a:off x="0" y="0"/>
          <a:ext cx="0" cy="0"/>
          <a:chOff x="0" y="0"/>
          <a:chExt cx="0" cy="0"/>
        </a:xfrm>
      </p:grpSpPr>
      <p:sp>
        <p:nvSpPr>
          <p:cNvPr id="960" name="Google Shape;960;p69: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1" name="Google Shape;961;p69: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7" name="Shape 987"/>
        <p:cNvGrpSpPr/>
        <p:nvPr/>
      </p:nvGrpSpPr>
      <p:grpSpPr>
        <a:xfrm>
          <a:off x="0" y="0"/>
          <a:ext cx="0" cy="0"/>
          <a:chOff x="0" y="0"/>
          <a:chExt cx="0" cy="0"/>
        </a:xfrm>
      </p:grpSpPr>
      <p:sp>
        <p:nvSpPr>
          <p:cNvPr id="988" name="Google Shape;988;p70: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9" name="Google Shape;989;p70: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8" name="Shape 1048"/>
        <p:cNvGrpSpPr/>
        <p:nvPr/>
      </p:nvGrpSpPr>
      <p:grpSpPr>
        <a:xfrm>
          <a:off x="0" y="0"/>
          <a:ext cx="0" cy="0"/>
          <a:chOff x="0" y="0"/>
          <a:chExt cx="0" cy="0"/>
        </a:xfrm>
      </p:grpSpPr>
      <p:sp>
        <p:nvSpPr>
          <p:cNvPr id="1049" name="Google Shape;1049;p71: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0" name="Google Shape;1050;p71: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4" name="Shape 1094"/>
        <p:cNvGrpSpPr/>
        <p:nvPr/>
      </p:nvGrpSpPr>
      <p:grpSpPr>
        <a:xfrm>
          <a:off x="0" y="0"/>
          <a:ext cx="0" cy="0"/>
          <a:chOff x="0" y="0"/>
          <a:chExt cx="0" cy="0"/>
        </a:xfrm>
      </p:grpSpPr>
      <p:sp>
        <p:nvSpPr>
          <p:cNvPr id="1095" name="Google Shape;1095;p72: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6" name="Google Shape;1096;p72: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9" name="Shape 1149"/>
        <p:cNvGrpSpPr/>
        <p:nvPr/>
      </p:nvGrpSpPr>
      <p:grpSpPr>
        <a:xfrm>
          <a:off x="0" y="0"/>
          <a:ext cx="0" cy="0"/>
          <a:chOff x="0" y="0"/>
          <a:chExt cx="0" cy="0"/>
        </a:xfrm>
      </p:grpSpPr>
      <p:sp>
        <p:nvSpPr>
          <p:cNvPr id="1150" name="Google Shape;1150;p73: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1" name="Google Shape;1151;p73: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1" name="Shape 1201"/>
        <p:cNvGrpSpPr/>
        <p:nvPr/>
      </p:nvGrpSpPr>
      <p:grpSpPr>
        <a:xfrm>
          <a:off x="0" y="0"/>
          <a:ext cx="0" cy="0"/>
          <a:chOff x="0" y="0"/>
          <a:chExt cx="0" cy="0"/>
        </a:xfrm>
      </p:grpSpPr>
      <p:sp>
        <p:nvSpPr>
          <p:cNvPr id="1202" name="Google Shape;1202;p74: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3" name="Google Shape;1203;p74: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2" name="Shape 1282"/>
        <p:cNvGrpSpPr/>
        <p:nvPr/>
      </p:nvGrpSpPr>
      <p:grpSpPr>
        <a:xfrm>
          <a:off x="0" y="0"/>
          <a:ext cx="0" cy="0"/>
          <a:chOff x="0" y="0"/>
          <a:chExt cx="0" cy="0"/>
        </a:xfrm>
      </p:grpSpPr>
      <p:sp>
        <p:nvSpPr>
          <p:cNvPr id="1283" name="Google Shape;1283;p75: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4" name="Google Shape;1284;p75: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5" name="Shape 1295"/>
        <p:cNvGrpSpPr/>
        <p:nvPr/>
      </p:nvGrpSpPr>
      <p:grpSpPr>
        <a:xfrm>
          <a:off x="0" y="0"/>
          <a:ext cx="0" cy="0"/>
          <a:chOff x="0" y="0"/>
          <a:chExt cx="0" cy="0"/>
        </a:xfrm>
      </p:grpSpPr>
      <p:sp>
        <p:nvSpPr>
          <p:cNvPr id="1296" name="Google Shape;1296;p76: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7" name="Google Shape;1297;p76: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5" name="Shape 1305"/>
        <p:cNvGrpSpPr/>
        <p:nvPr/>
      </p:nvGrpSpPr>
      <p:grpSpPr>
        <a:xfrm>
          <a:off x="0" y="0"/>
          <a:ext cx="0" cy="0"/>
          <a:chOff x="0" y="0"/>
          <a:chExt cx="0" cy="0"/>
        </a:xfrm>
      </p:grpSpPr>
      <p:sp>
        <p:nvSpPr>
          <p:cNvPr id="1306" name="Google Shape;1306;p77: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7" name="Google Shape;1307;p77: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8: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8: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9:notes"/>
          <p:cNvSpPr txBox="1"/>
          <p:nvPr>
            <p:ph idx="1" type="body"/>
          </p:nvPr>
        </p:nvSpPr>
        <p:spPr>
          <a:xfrm>
            <a:off x="755650" y="5079350"/>
            <a:ext cx="6045200"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9:notes"/>
          <p:cNvSpPr/>
          <p:nvPr>
            <p:ph idx="2" type="sldImg"/>
          </p:nvPr>
        </p:nvSpPr>
        <p:spPr>
          <a:xfrm>
            <a:off x="1259650" y="802000"/>
            <a:ext cx="5037900"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11" name="Shape 11"/>
        <p:cNvGrpSpPr/>
        <p:nvPr/>
      </p:nvGrpSpPr>
      <p:grpSpPr>
        <a:xfrm>
          <a:off x="0" y="0"/>
          <a:ext cx="0" cy="0"/>
          <a:chOff x="0" y="0"/>
          <a:chExt cx="0" cy="0"/>
        </a:xfrm>
      </p:grpSpPr>
      <p:sp>
        <p:nvSpPr>
          <p:cNvPr id="12" name="Google Shape;12;p79"/>
          <p:cNvSpPr txBox="1"/>
          <p:nvPr>
            <p:ph idx="11" type="ftr"/>
          </p:nvPr>
        </p:nvSpPr>
        <p:spPr>
          <a:xfrm>
            <a:off x="2571369" y="9944862"/>
            <a:ext cx="2420112"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79"/>
          <p:cNvSpPr txBox="1"/>
          <p:nvPr>
            <p:ph idx="10" type="dt"/>
          </p:nvPr>
        </p:nvSpPr>
        <p:spPr>
          <a:xfrm>
            <a:off x="378142" y="9944862"/>
            <a:ext cx="1739455"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79"/>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lvl1pPr indent="0" lvl="0" marL="38100">
              <a:lnSpc>
                <a:spcPct val="110000"/>
              </a:lnSpc>
              <a:spcBef>
                <a:spcPts val="0"/>
              </a:spcBef>
              <a:buNone/>
              <a:defRPr b="0" i="0" sz="850">
                <a:solidFill>
                  <a:schemeClr val="dk1"/>
                </a:solidFill>
                <a:latin typeface="Calibri"/>
                <a:ea typeface="Calibri"/>
                <a:cs typeface="Calibri"/>
                <a:sym typeface="Calibri"/>
              </a:defRPr>
            </a:lvl1pPr>
            <a:lvl2pPr indent="0" lvl="1" marL="38100">
              <a:lnSpc>
                <a:spcPct val="110000"/>
              </a:lnSpc>
              <a:spcBef>
                <a:spcPts val="0"/>
              </a:spcBef>
              <a:buNone/>
              <a:defRPr b="0" i="0" sz="850">
                <a:solidFill>
                  <a:schemeClr val="dk1"/>
                </a:solidFill>
                <a:latin typeface="Calibri"/>
                <a:ea typeface="Calibri"/>
                <a:cs typeface="Calibri"/>
                <a:sym typeface="Calibri"/>
              </a:defRPr>
            </a:lvl2pPr>
            <a:lvl3pPr indent="0" lvl="2" marL="38100">
              <a:lnSpc>
                <a:spcPct val="110000"/>
              </a:lnSpc>
              <a:spcBef>
                <a:spcPts val="0"/>
              </a:spcBef>
              <a:buNone/>
              <a:defRPr b="0" i="0" sz="850">
                <a:solidFill>
                  <a:schemeClr val="dk1"/>
                </a:solidFill>
                <a:latin typeface="Calibri"/>
                <a:ea typeface="Calibri"/>
                <a:cs typeface="Calibri"/>
                <a:sym typeface="Calibri"/>
              </a:defRPr>
            </a:lvl3pPr>
            <a:lvl4pPr indent="0" lvl="3" marL="38100">
              <a:lnSpc>
                <a:spcPct val="110000"/>
              </a:lnSpc>
              <a:spcBef>
                <a:spcPts val="0"/>
              </a:spcBef>
              <a:buNone/>
              <a:defRPr b="0" i="0" sz="850">
                <a:solidFill>
                  <a:schemeClr val="dk1"/>
                </a:solidFill>
                <a:latin typeface="Calibri"/>
                <a:ea typeface="Calibri"/>
                <a:cs typeface="Calibri"/>
                <a:sym typeface="Calibri"/>
              </a:defRPr>
            </a:lvl4pPr>
            <a:lvl5pPr indent="0" lvl="4" marL="38100">
              <a:lnSpc>
                <a:spcPct val="110000"/>
              </a:lnSpc>
              <a:spcBef>
                <a:spcPts val="0"/>
              </a:spcBef>
              <a:buNone/>
              <a:defRPr b="0" i="0" sz="850">
                <a:solidFill>
                  <a:schemeClr val="dk1"/>
                </a:solidFill>
                <a:latin typeface="Calibri"/>
                <a:ea typeface="Calibri"/>
                <a:cs typeface="Calibri"/>
                <a:sym typeface="Calibri"/>
              </a:defRPr>
            </a:lvl5pPr>
            <a:lvl6pPr indent="0" lvl="5" marL="38100">
              <a:lnSpc>
                <a:spcPct val="110000"/>
              </a:lnSpc>
              <a:spcBef>
                <a:spcPts val="0"/>
              </a:spcBef>
              <a:buNone/>
              <a:defRPr b="0" i="0" sz="850">
                <a:solidFill>
                  <a:schemeClr val="dk1"/>
                </a:solidFill>
                <a:latin typeface="Calibri"/>
                <a:ea typeface="Calibri"/>
                <a:cs typeface="Calibri"/>
                <a:sym typeface="Calibri"/>
              </a:defRPr>
            </a:lvl6pPr>
            <a:lvl7pPr indent="0" lvl="6" marL="38100">
              <a:lnSpc>
                <a:spcPct val="110000"/>
              </a:lnSpc>
              <a:spcBef>
                <a:spcPts val="0"/>
              </a:spcBef>
              <a:buNone/>
              <a:defRPr b="0" i="0" sz="850">
                <a:solidFill>
                  <a:schemeClr val="dk1"/>
                </a:solidFill>
                <a:latin typeface="Calibri"/>
                <a:ea typeface="Calibri"/>
                <a:cs typeface="Calibri"/>
                <a:sym typeface="Calibri"/>
              </a:defRPr>
            </a:lvl7pPr>
            <a:lvl8pPr indent="0" lvl="7" marL="38100">
              <a:lnSpc>
                <a:spcPct val="110000"/>
              </a:lnSpc>
              <a:spcBef>
                <a:spcPts val="0"/>
              </a:spcBef>
              <a:buNone/>
              <a:defRPr b="0" i="0" sz="850">
                <a:solidFill>
                  <a:schemeClr val="dk1"/>
                </a:solidFill>
                <a:latin typeface="Calibri"/>
                <a:ea typeface="Calibri"/>
                <a:cs typeface="Calibri"/>
                <a:sym typeface="Calibri"/>
              </a:defRPr>
            </a:lvl8pPr>
            <a:lvl9pPr indent="0" lvl="8" marL="38100">
              <a:lnSpc>
                <a:spcPct val="110000"/>
              </a:lnSpc>
              <a:spcBef>
                <a:spcPts val="0"/>
              </a:spcBef>
              <a:buNone/>
              <a:defRPr b="0" i="0" sz="850">
                <a:solidFill>
                  <a:schemeClr val="dk1"/>
                </a:solidFill>
                <a:latin typeface="Calibri"/>
                <a:ea typeface="Calibri"/>
                <a:cs typeface="Calibri"/>
                <a:sym typeface="Calibri"/>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howMasterSp="0">
  <p:cSld name="Title and Content">
    <p:bg>
      <p:bgPr>
        <a:solidFill>
          <a:schemeClr val="lt1"/>
        </a:solidFill>
      </p:bgPr>
    </p:bg>
    <p:spTree>
      <p:nvGrpSpPr>
        <p:cNvPr id="15" name="Shape 15"/>
        <p:cNvGrpSpPr/>
        <p:nvPr/>
      </p:nvGrpSpPr>
      <p:grpSpPr>
        <a:xfrm>
          <a:off x="0" y="0"/>
          <a:ext cx="0" cy="0"/>
          <a:chOff x="0" y="0"/>
          <a:chExt cx="0" cy="0"/>
        </a:xfrm>
      </p:grpSpPr>
      <p:pic>
        <p:nvPicPr>
          <p:cNvPr id="16" name="Google Shape;16;p80"/>
          <p:cNvPicPr preferRelativeResize="0"/>
          <p:nvPr/>
        </p:nvPicPr>
        <p:blipFill rotWithShape="1">
          <a:blip r:embed="rId2">
            <a:alphaModFix/>
          </a:blip>
          <a:srcRect b="0" l="0" r="0" t="0"/>
          <a:stretch/>
        </p:blipFill>
        <p:spPr>
          <a:xfrm>
            <a:off x="2487031" y="10140529"/>
            <a:ext cx="5072054" cy="551846"/>
          </a:xfrm>
          <a:prstGeom prst="rect">
            <a:avLst/>
          </a:prstGeom>
          <a:noFill/>
          <a:ln>
            <a:noFill/>
          </a:ln>
        </p:spPr>
      </p:pic>
      <p:pic>
        <p:nvPicPr>
          <p:cNvPr id="17" name="Google Shape;17;p80"/>
          <p:cNvPicPr preferRelativeResize="0"/>
          <p:nvPr/>
        </p:nvPicPr>
        <p:blipFill rotWithShape="1">
          <a:blip r:embed="rId3">
            <a:alphaModFix/>
          </a:blip>
          <a:srcRect b="0" l="0" r="0" t="0"/>
          <a:stretch/>
        </p:blipFill>
        <p:spPr>
          <a:xfrm>
            <a:off x="0" y="0"/>
            <a:ext cx="7559040" cy="10692377"/>
          </a:xfrm>
          <a:prstGeom prst="rect">
            <a:avLst/>
          </a:prstGeom>
          <a:noFill/>
          <a:ln>
            <a:noFill/>
          </a:ln>
        </p:spPr>
      </p:pic>
      <p:sp>
        <p:nvSpPr>
          <p:cNvPr id="18" name="Google Shape;18;p80"/>
          <p:cNvSpPr txBox="1"/>
          <p:nvPr>
            <p:ph type="title"/>
          </p:nvPr>
        </p:nvSpPr>
        <p:spPr>
          <a:xfrm>
            <a:off x="1372616" y="3730597"/>
            <a:ext cx="1737360" cy="47497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1" sz="295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80"/>
          <p:cNvSpPr txBox="1"/>
          <p:nvPr>
            <p:ph idx="1" type="body"/>
          </p:nvPr>
        </p:nvSpPr>
        <p:spPr>
          <a:xfrm>
            <a:off x="378142" y="2459482"/>
            <a:ext cx="6806565" cy="70576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0" name="Google Shape;20;p80"/>
          <p:cNvSpPr txBox="1"/>
          <p:nvPr>
            <p:ph idx="11" type="ftr"/>
          </p:nvPr>
        </p:nvSpPr>
        <p:spPr>
          <a:xfrm>
            <a:off x="2571369" y="9944862"/>
            <a:ext cx="2420112"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80"/>
          <p:cNvSpPr txBox="1"/>
          <p:nvPr>
            <p:ph idx="10" type="dt"/>
          </p:nvPr>
        </p:nvSpPr>
        <p:spPr>
          <a:xfrm>
            <a:off x="378142" y="9944862"/>
            <a:ext cx="1739455"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80"/>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lvl1pPr indent="0" lvl="0" marL="38100">
              <a:lnSpc>
                <a:spcPct val="110000"/>
              </a:lnSpc>
              <a:spcBef>
                <a:spcPts val="0"/>
              </a:spcBef>
              <a:buNone/>
              <a:defRPr b="0" i="0" sz="850">
                <a:solidFill>
                  <a:schemeClr val="dk1"/>
                </a:solidFill>
                <a:latin typeface="Calibri"/>
                <a:ea typeface="Calibri"/>
                <a:cs typeface="Calibri"/>
                <a:sym typeface="Calibri"/>
              </a:defRPr>
            </a:lvl1pPr>
            <a:lvl2pPr indent="0" lvl="1" marL="38100">
              <a:lnSpc>
                <a:spcPct val="110000"/>
              </a:lnSpc>
              <a:spcBef>
                <a:spcPts val="0"/>
              </a:spcBef>
              <a:buNone/>
              <a:defRPr b="0" i="0" sz="850">
                <a:solidFill>
                  <a:schemeClr val="dk1"/>
                </a:solidFill>
                <a:latin typeface="Calibri"/>
                <a:ea typeface="Calibri"/>
                <a:cs typeface="Calibri"/>
                <a:sym typeface="Calibri"/>
              </a:defRPr>
            </a:lvl2pPr>
            <a:lvl3pPr indent="0" lvl="2" marL="38100">
              <a:lnSpc>
                <a:spcPct val="110000"/>
              </a:lnSpc>
              <a:spcBef>
                <a:spcPts val="0"/>
              </a:spcBef>
              <a:buNone/>
              <a:defRPr b="0" i="0" sz="850">
                <a:solidFill>
                  <a:schemeClr val="dk1"/>
                </a:solidFill>
                <a:latin typeface="Calibri"/>
                <a:ea typeface="Calibri"/>
                <a:cs typeface="Calibri"/>
                <a:sym typeface="Calibri"/>
              </a:defRPr>
            </a:lvl3pPr>
            <a:lvl4pPr indent="0" lvl="3" marL="38100">
              <a:lnSpc>
                <a:spcPct val="110000"/>
              </a:lnSpc>
              <a:spcBef>
                <a:spcPts val="0"/>
              </a:spcBef>
              <a:buNone/>
              <a:defRPr b="0" i="0" sz="850">
                <a:solidFill>
                  <a:schemeClr val="dk1"/>
                </a:solidFill>
                <a:latin typeface="Calibri"/>
                <a:ea typeface="Calibri"/>
                <a:cs typeface="Calibri"/>
                <a:sym typeface="Calibri"/>
              </a:defRPr>
            </a:lvl4pPr>
            <a:lvl5pPr indent="0" lvl="4" marL="38100">
              <a:lnSpc>
                <a:spcPct val="110000"/>
              </a:lnSpc>
              <a:spcBef>
                <a:spcPts val="0"/>
              </a:spcBef>
              <a:buNone/>
              <a:defRPr b="0" i="0" sz="850">
                <a:solidFill>
                  <a:schemeClr val="dk1"/>
                </a:solidFill>
                <a:latin typeface="Calibri"/>
                <a:ea typeface="Calibri"/>
                <a:cs typeface="Calibri"/>
                <a:sym typeface="Calibri"/>
              </a:defRPr>
            </a:lvl5pPr>
            <a:lvl6pPr indent="0" lvl="5" marL="38100">
              <a:lnSpc>
                <a:spcPct val="110000"/>
              </a:lnSpc>
              <a:spcBef>
                <a:spcPts val="0"/>
              </a:spcBef>
              <a:buNone/>
              <a:defRPr b="0" i="0" sz="850">
                <a:solidFill>
                  <a:schemeClr val="dk1"/>
                </a:solidFill>
                <a:latin typeface="Calibri"/>
                <a:ea typeface="Calibri"/>
                <a:cs typeface="Calibri"/>
                <a:sym typeface="Calibri"/>
              </a:defRPr>
            </a:lvl6pPr>
            <a:lvl7pPr indent="0" lvl="6" marL="38100">
              <a:lnSpc>
                <a:spcPct val="110000"/>
              </a:lnSpc>
              <a:spcBef>
                <a:spcPts val="0"/>
              </a:spcBef>
              <a:buNone/>
              <a:defRPr b="0" i="0" sz="850">
                <a:solidFill>
                  <a:schemeClr val="dk1"/>
                </a:solidFill>
                <a:latin typeface="Calibri"/>
                <a:ea typeface="Calibri"/>
                <a:cs typeface="Calibri"/>
                <a:sym typeface="Calibri"/>
              </a:defRPr>
            </a:lvl7pPr>
            <a:lvl8pPr indent="0" lvl="7" marL="38100">
              <a:lnSpc>
                <a:spcPct val="110000"/>
              </a:lnSpc>
              <a:spcBef>
                <a:spcPts val="0"/>
              </a:spcBef>
              <a:buNone/>
              <a:defRPr b="0" i="0" sz="850">
                <a:solidFill>
                  <a:schemeClr val="dk1"/>
                </a:solidFill>
                <a:latin typeface="Calibri"/>
                <a:ea typeface="Calibri"/>
                <a:cs typeface="Calibri"/>
                <a:sym typeface="Calibri"/>
              </a:defRPr>
            </a:lvl8pPr>
            <a:lvl9pPr indent="0" lvl="8" marL="38100">
              <a:lnSpc>
                <a:spcPct val="110000"/>
              </a:lnSpc>
              <a:spcBef>
                <a:spcPts val="0"/>
              </a:spcBef>
              <a:buNone/>
              <a:defRPr b="0" i="0" sz="850">
                <a:solidFill>
                  <a:schemeClr val="dk1"/>
                </a:solidFill>
                <a:latin typeface="Calibri"/>
                <a:ea typeface="Calibri"/>
                <a:cs typeface="Calibri"/>
                <a:sym typeface="Calibri"/>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bg>
      <p:bgPr>
        <a:solidFill>
          <a:schemeClr val="lt1"/>
        </a:solidFill>
      </p:bgPr>
    </p:bg>
    <p:spTree>
      <p:nvGrpSpPr>
        <p:cNvPr id="23" name="Shape 23"/>
        <p:cNvGrpSpPr/>
        <p:nvPr/>
      </p:nvGrpSpPr>
      <p:grpSpPr>
        <a:xfrm>
          <a:off x="0" y="0"/>
          <a:ext cx="0" cy="0"/>
          <a:chOff x="0" y="0"/>
          <a:chExt cx="0" cy="0"/>
        </a:xfrm>
      </p:grpSpPr>
      <p:pic>
        <p:nvPicPr>
          <p:cNvPr id="24" name="Google Shape;24;p81"/>
          <p:cNvPicPr preferRelativeResize="0"/>
          <p:nvPr/>
        </p:nvPicPr>
        <p:blipFill rotWithShape="1">
          <a:blip r:embed="rId2">
            <a:alphaModFix/>
          </a:blip>
          <a:srcRect b="0" l="0" r="0" t="0"/>
          <a:stretch/>
        </p:blipFill>
        <p:spPr>
          <a:xfrm>
            <a:off x="2487031" y="10139577"/>
            <a:ext cx="5072054" cy="551847"/>
          </a:xfrm>
          <a:prstGeom prst="rect">
            <a:avLst/>
          </a:prstGeom>
          <a:noFill/>
          <a:ln>
            <a:noFill/>
          </a:ln>
        </p:spPr>
      </p:pic>
      <p:pic>
        <p:nvPicPr>
          <p:cNvPr id="25" name="Google Shape;25;p81"/>
          <p:cNvPicPr preferRelativeResize="0"/>
          <p:nvPr/>
        </p:nvPicPr>
        <p:blipFill rotWithShape="1">
          <a:blip r:embed="rId3">
            <a:alphaModFix/>
          </a:blip>
          <a:srcRect b="0" l="0" r="0" t="0"/>
          <a:stretch/>
        </p:blipFill>
        <p:spPr>
          <a:xfrm>
            <a:off x="0" y="56"/>
            <a:ext cx="7559040" cy="10691368"/>
          </a:xfrm>
          <a:prstGeom prst="rect">
            <a:avLst/>
          </a:prstGeom>
          <a:noFill/>
          <a:ln>
            <a:noFill/>
          </a:ln>
        </p:spPr>
      </p:pic>
      <p:sp>
        <p:nvSpPr>
          <p:cNvPr id="26" name="Google Shape;26;p81"/>
          <p:cNvSpPr txBox="1"/>
          <p:nvPr>
            <p:ph type="title"/>
          </p:nvPr>
        </p:nvSpPr>
        <p:spPr>
          <a:xfrm>
            <a:off x="1372616" y="3730597"/>
            <a:ext cx="1737360" cy="47497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1" sz="295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81"/>
          <p:cNvSpPr txBox="1"/>
          <p:nvPr>
            <p:ph idx="11" type="ftr"/>
          </p:nvPr>
        </p:nvSpPr>
        <p:spPr>
          <a:xfrm>
            <a:off x="2571369" y="9944862"/>
            <a:ext cx="2420112"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81"/>
          <p:cNvSpPr txBox="1"/>
          <p:nvPr>
            <p:ph idx="10" type="dt"/>
          </p:nvPr>
        </p:nvSpPr>
        <p:spPr>
          <a:xfrm>
            <a:off x="378142" y="9944862"/>
            <a:ext cx="1739455"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81"/>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lvl1pPr indent="0" lvl="0" marL="38100">
              <a:lnSpc>
                <a:spcPct val="110000"/>
              </a:lnSpc>
              <a:spcBef>
                <a:spcPts val="0"/>
              </a:spcBef>
              <a:buNone/>
              <a:defRPr b="0" i="0" sz="850">
                <a:solidFill>
                  <a:schemeClr val="dk1"/>
                </a:solidFill>
                <a:latin typeface="Calibri"/>
                <a:ea typeface="Calibri"/>
                <a:cs typeface="Calibri"/>
                <a:sym typeface="Calibri"/>
              </a:defRPr>
            </a:lvl1pPr>
            <a:lvl2pPr indent="0" lvl="1" marL="38100">
              <a:lnSpc>
                <a:spcPct val="110000"/>
              </a:lnSpc>
              <a:spcBef>
                <a:spcPts val="0"/>
              </a:spcBef>
              <a:buNone/>
              <a:defRPr b="0" i="0" sz="850">
                <a:solidFill>
                  <a:schemeClr val="dk1"/>
                </a:solidFill>
                <a:latin typeface="Calibri"/>
                <a:ea typeface="Calibri"/>
                <a:cs typeface="Calibri"/>
                <a:sym typeface="Calibri"/>
              </a:defRPr>
            </a:lvl2pPr>
            <a:lvl3pPr indent="0" lvl="2" marL="38100">
              <a:lnSpc>
                <a:spcPct val="110000"/>
              </a:lnSpc>
              <a:spcBef>
                <a:spcPts val="0"/>
              </a:spcBef>
              <a:buNone/>
              <a:defRPr b="0" i="0" sz="850">
                <a:solidFill>
                  <a:schemeClr val="dk1"/>
                </a:solidFill>
                <a:latin typeface="Calibri"/>
                <a:ea typeface="Calibri"/>
                <a:cs typeface="Calibri"/>
                <a:sym typeface="Calibri"/>
              </a:defRPr>
            </a:lvl3pPr>
            <a:lvl4pPr indent="0" lvl="3" marL="38100">
              <a:lnSpc>
                <a:spcPct val="110000"/>
              </a:lnSpc>
              <a:spcBef>
                <a:spcPts val="0"/>
              </a:spcBef>
              <a:buNone/>
              <a:defRPr b="0" i="0" sz="850">
                <a:solidFill>
                  <a:schemeClr val="dk1"/>
                </a:solidFill>
                <a:latin typeface="Calibri"/>
                <a:ea typeface="Calibri"/>
                <a:cs typeface="Calibri"/>
                <a:sym typeface="Calibri"/>
              </a:defRPr>
            </a:lvl4pPr>
            <a:lvl5pPr indent="0" lvl="4" marL="38100">
              <a:lnSpc>
                <a:spcPct val="110000"/>
              </a:lnSpc>
              <a:spcBef>
                <a:spcPts val="0"/>
              </a:spcBef>
              <a:buNone/>
              <a:defRPr b="0" i="0" sz="850">
                <a:solidFill>
                  <a:schemeClr val="dk1"/>
                </a:solidFill>
                <a:latin typeface="Calibri"/>
                <a:ea typeface="Calibri"/>
                <a:cs typeface="Calibri"/>
                <a:sym typeface="Calibri"/>
              </a:defRPr>
            </a:lvl5pPr>
            <a:lvl6pPr indent="0" lvl="5" marL="38100">
              <a:lnSpc>
                <a:spcPct val="110000"/>
              </a:lnSpc>
              <a:spcBef>
                <a:spcPts val="0"/>
              </a:spcBef>
              <a:buNone/>
              <a:defRPr b="0" i="0" sz="850">
                <a:solidFill>
                  <a:schemeClr val="dk1"/>
                </a:solidFill>
                <a:latin typeface="Calibri"/>
                <a:ea typeface="Calibri"/>
                <a:cs typeface="Calibri"/>
                <a:sym typeface="Calibri"/>
              </a:defRPr>
            </a:lvl6pPr>
            <a:lvl7pPr indent="0" lvl="6" marL="38100">
              <a:lnSpc>
                <a:spcPct val="110000"/>
              </a:lnSpc>
              <a:spcBef>
                <a:spcPts val="0"/>
              </a:spcBef>
              <a:buNone/>
              <a:defRPr b="0" i="0" sz="850">
                <a:solidFill>
                  <a:schemeClr val="dk1"/>
                </a:solidFill>
                <a:latin typeface="Calibri"/>
                <a:ea typeface="Calibri"/>
                <a:cs typeface="Calibri"/>
                <a:sym typeface="Calibri"/>
              </a:defRPr>
            </a:lvl7pPr>
            <a:lvl8pPr indent="0" lvl="7" marL="38100">
              <a:lnSpc>
                <a:spcPct val="110000"/>
              </a:lnSpc>
              <a:spcBef>
                <a:spcPts val="0"/>
              </a:spcBef>
              <a:buNone/>
              <a:defRPr b="0" i="0" sz="850">
                <a:solidFill>
                  <a:schemeClr val="dk1"/>
                </a:solidFill>
                <a:latin typeface="Calibri"/>
                <a:ea typeface="Calibri"/>
                <a:cs typeface="Calibri"/>
                <a:sym typeface="Calibri"/>
              </a:defRPr>
            </a:lvl8pPr>
            <a:lvl9pPr indent="0" lvl="8" marL="38100">
              <a:lnSpc>
                <a:spcPct val="110000"/>
              </a:lnSpc>
              <a:spcBef>
                <a:spcPts val="0"/>
              </a:spcBef>
              <a:buNone/>
              <a:defRPr b="0" i="0" sz="850">
                <a:solidFill>
                  <a:schemeClr val="dk1"/>
                </a:solidFill>
                <a:latin typeface="Calibri"/>
                <a:ea typeface="Calibri"/>
                <a:cs typeface="Calibri"/>
                <a:sym typeface="Calibri"/>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bg>
      <p:bgPr>
        <a:solidFill>
          <a:schemeClr val="lt1"/>
        </a:solidFill>
      </p:bgPr>
    </p:bg>
    <p:spTree>
      <p:nvGrpSpPr>
        <p:cNvPr id="30" name="Shape 30"/>
        <p:cNvGrpSpPr/>
        <p:nvPr/>
      </p:nvGrpSpPr>
      <p:grpSpPr>
        <a:xfrm>
          <a:off x="0" y="0"/>
          <a:ext cx="0" cy="0"/>
          <a:chOff x="0" y="0"/>
          <a:chExt cx="0" cy="0"/>
        </a:xfrm>
      </p:grpSpPr>
      <p:pic>
        <p:nvPicPr>
          <p:cNvPr id="31" name="Google Shape;31;p82"/>
          <p:cNvPicPr preferRelativeResize="0"/>
          <p:nvPr/>
        </p:nvPicPr>
        <p:blipFill rotWithShape="1">
          <a:blip r:embed="rId2">
            <a:alphaModFix/>
          </a:blip>
          <a:srcRect b="0" l="0" r="0" t="0"/>
          <a:stretch/>
        </p:blipFill>
        <p:spPr>
          <a:xfrm>
            <a:off x="288" y="-54"/>
            <a:ext cx="7550530" cy="10678160"/>
          </a:xfrm>
          <a:prstGeom prst="rect">
            <a:avLst/>
          </a:prstGeom>
          <a:noFill/>
          <a:ln>
            <a:noFill/>
          </a:ln>
        </p:spPr>
      </p:pic>
      <p:sp>
        <p:nvSpPr>
          <p:cNvPr id="32" name="Google Shape;32;p82"/>
          <p:cNvSpPr txBox="1"/>
          <p:nvPr>
            <p:ph type="ctrTitle"/>
          </p:nvPr>
        </p:nvSpPr>
        <p:spPr>
          <a:xfrm>
            <a:off x="1031544" y="2806419"/>
            <a:ext cx="3366135" cy="47497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1" sz="295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82"/>
          <p:cNvSpPr txBox="1"/>
          <p:nvPr>
            <p:ph idx="1" type="subTitle"/>
          </p:nvPr>
        </p:nvSpPr>
        <p:spPr>
          <a:xfrm>
            <a:off x="1134427" y="5988304"/>
            <a:ext cx="5293995" cy="267335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82"/>
          <p:cNvSpPr txBox="1"/>
          <p:nvPr>
            <p:ph idx="11" type="ftr"/>
          </p:nvPr>
        </p:nvSpPr>
        <p:spPr>
          <a:xfrm>
            <a:off x="2571369" y="9944862"/>
            <a:ext cx="2420112"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82"/>
          <p:cNvSpPr txBox="1"/>
          <p:nvPr>
            <p:ph idx="10" type="dt"/>
          </p:nvPr>
        </p:nvSpPr>
        <p:spPr>
          <a:xfrm>
            <a:off x="378142" y="9944862"/>
            <a:ext cx="1739455"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82"/>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lvl1pPr indent="0" lvl="0" marL="38100">
              <a:lnSpc>
                <a:spcPct val="110000"/>
              </a:lnSpc>
              <a:spcBef>
                <a:spcPts val="0"/>
              </a:spcBef>
              <a:buNone/>
              <a:defRPr b="0" i="0" sz="850">
                <a:solidFill>
                  <a:schemeClr val="dk1"/>
                </a:solidFill>
                <a:latin typeface="Calibri"/>
                <a:ea typeface="Calibri"/>
                <a:cs typeface="Calibri"/>
                <a:sym typeface="Calibri"/>
              </a:defRPr>
            </a:lvl1pPr>
            <a:lvl2pPr indent="0" lvl="1" marL="38100">
              <a:lnSpc>
                <a:spcPct val="110000"/>
              </a:lnSpc>
              <a:spcBef>
                <a:spcPts val="0"/>
              </a:spcBef>
              <a:buNone/>
              <a:defRPr b="0" i="0" sz="850">
                <a:solidFill>
                  <a:schemeClr val="dk1"/>
                </a:solidFill>
                <a:latin typeface="Calibri"/>
                <a:ea typeface="Calibri"/>
                <a:cs typeface="Calibri"/>
                <a:sym typeface="Calibri"/>
              </a:defRPr>
            </a:lvl2pPr>
            <a:lvl3pPr indent="0" lvl="2" marL="38100">
              <a:lnSpc>
                <a:spcPct val="110000"/>
              </a:lnSpc>
              <a:spcBef>
                <a:spcPts val="0"/>
              </a:spcBef>
              <a:buNone/>
              <a:defRPr b="0" i="0" sz="850">
                <a:solidFill>
                  <a:schemeClr val="dk1"/>
                </a:solidFill>
                <a:latin typeface="Calibri"/>
                <a:ea typeface="Calibri"/>
                <a:cs typeface="Calibri"/>
                <a:sym typeface="Calibri"/>
              </a:defRPr>
            </a:lvl3pPr>
            <a:lvl4pPr indent="0" lvl="3" marL="38100">
              <a:lnSpc>
                <a:spcPct val="110000"/>
              </a:lnSpc>
              <a:spcBef>
                <a:spcPts val="0"/>
              </a:spcBef>
              <a:buNone/>
              <a:defRPr b="0" i="0" sz="850">
                <a:solidFill>
                  <a:schemeClr val="dk1"/>
                </a:solidFill>
                <a:latin typeface="Calibri"/>
                <a:ea typeface="Calibri"/>
                <a:cs typeface="Calibri"/>
                <a:sym typeface="Calibri"/>
              </a:defRPr>
            </a:lvl4pPr>
            <a:lvl5pPr indent="0" lvl="4" marL="38100">
              <a:lnSpc>
                <a:spcPct val="110000"/>
              </a:lnSpc>
              <a:spcBef>
                <a:spcPts val="0"/>
              </a:spcBef>
              <a:buNone/>
              <a:defRPr b="0" i="0" sz="850">
                <a:solidFill>
                  <a:schemeClr val="dk1"/>
                </a:solidFill>
                <a:latin typeface="Calibri"/>
                <a:ea typeface="Calibri"/>
                <a:cs typeface="Calibri"/>
                <a:sym typeface="Calibri"/>
              </a:defRPr>
            </a:lvl5pPr>
            <a:lvl6pPr indent="0" lvl="5" marL="38100">
              <a:lnSpc>
                <a:spcPct val="110000"/>
              </a:lnSpc>
              <a:spcBef>
                <a:spcPts val="0"/>
              </a:spcBef>
              <a:buNone/>
              <a:defRPr b="0" i="0" sz="850">
                <a:solidFill>
                  <a:schemeClr val="dk1"/>
                </a:solidFill>
                <a:latin typeface="Calibri"/>
                <a:ea typeface="Calibri"/>
                <a:cs typeface="Calibri"/>
                <a:sym typeface="Calibri"/>
              </a:defRPr>
            </a:lvl6pPr>
            <a:lvl7pPr indent="0" lvl="6" marL="38100">
              <a:lnSpc>
                <a:spcPct val="110000"/>
              </a:lnSpc>
              <a:spcBef>
                <a:spcPts val="0"/>
              </a:spcBef>
              <a:buNone/>
              <a:defRPr b="0" i="0" sz="850">
                <a:solidFill>
                  <a:schemeClr val="dk1"/>
                </a:solidFill>
                <a:latin typeface="Calibri"/>
                <a:ea typeface="Calibri"/>
                <a:cs typeface="Calibri"/>
                <a:sym typeface="Calibri"/>
              </a:defRPr>
            </a:lvl7pPr>
            <a:lvl8pPr indent="0" lvl="7" marL="38100">
              <a:lnSpc>
                <a:spcPct val="110000"/>
              </a:lnSpc>
              <a:spcBef>
                <a:spcPts val="0"/>
              </a:spcBef>
              <a:buNone/>
              <a:defRPr b="0" i="0" sz="850">
                <a:solidFill>
                  <a:schemeClr val="dk1"/>
                </a:solidFill>
                <a:latin typeface="Calibri"/>
                <a:ea typeface="Calibri"/>
                <a:cs typeface="Calibri"/>
                <a:sym typeface="Calibri"/>
              </a:defRPr>
            </a:lvl8pPr>
            <a:lvl9pPr indent="0" lvl="8" marL="38100">
              <a:lnSpc>
                <a:spcPct val="110000"/>
              </a:lnSpc>
              <a:spcBef>
                <a:spcPts val="0"/>
              </a:spcBef>
              <a:buNone/>
              <a:defRPr b="0" i="0" sz="850">
                <a:solidFill>
                  <a:schemeClr val="dk1"/>
                </a:solidFill>
                <a:latin typeface="Calibri"/>
                <a:ea typeface="Calibri"/>
                <a:cs typeface="Calibri"/>
                <a:sym typeface="Calibri"/>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7" name="Shape 37"/>
        <p:cNvGrpSpPr/>
        <p:nvPr/>
      </p:nvGrpSpPr>
      <p:grpSpPr>
        <a:xfrm>
          <a:off x="0" y="0"/>
          <a:ext cx="0" cy="0"/>
          <a:chOff x="0" y="0"/>
          <a:chExt cx="0" cy="0"/>
        </a:xfrm>
      </p:grpSpPr>
      <p:sp>
        <p:nvSpPr>
          <p:cNvPr id="38" name="Google Shape;38;p83"/>
          <p:cNvSpPr txBox="1"/>
          <p:nvPr>
            <p:ph type="title"/>
          </p:nvPr>
        </p:nvSpPr>
        <p:spPr>
          <a:xfrm>
            <a:off x="1372616" y="3730597"/>
            <a:ext cx="1737360" cy="47497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1" sz="295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83"/>
          <p:cNvSpPr txBox="1"/>
          <p:nvPr>
            <p:ph idx="1" type="body"/>
          </p:nvPr>
        </p:nvSpPr>
        <p:spPr>
          <a:xfrm>
            <a:off x="378142" y="2459482"/>
            <a:ext cx="3289839" cy="70576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0" name="Google Shape;40;p83"/>
          <p:cNvSpPr txBox="1"/>
          <p:nvPr>
            <p:ph idx="2" type="body"/>
          </p:nvPr>
        </p:nvSpPr>
        <p:spPr>
          <a:xfrm>
            <a:off x="3894867" y="2459482"/>
            <a:ext cx="3289839" cy="70576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1" name="Google Shape;41;p83"/>
          <p:cNvSpPr txBox="1"/>
          <p:nvPr>
            <p:ph idx="11" type="ftr"/>
          </p:nvPr>
        </p:nvSpPr>
        <p:spPr>
          <a:xfrm>
            <a:off x="2571369" y="9944862"/>
            <a:ext cx="2420112"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83"/>
          <p:cNvSpPr txBox="1"/>
          <p:nvPr>
            <p:ph idx="10" type="dt"/>
          </p:nvPr>
        </p:nvSpPr>
        <p:spPr>
          <a:xfrm>
            <a:off x="378142" y="9944862"/>
            <a:ext cx="1739455"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83"/>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lvl1pPr indent="0" lvl="0" marL="38100">
              <a:lnSpc>
                <a:spcPct val="110000"/>
              </a:lnSpc>
              <a:spcBef>
                <a:spcPts val="0"/>
              </a:spcBef>
              <a:buNone/>
              <a:defRPr b="0" i="0" sz="850">
                <a:solidFill>
                  <a:schemeClr val="dk1"/>
                </a:solidFill>
                <a:latin typeface="Calibri"/>
                <a:ea typeface="Calibri"/>
                <a:cs typeface="Calibri"/>
                <a:sym typeface="Calibri"/>
              </a:defRPr>
            </a:lvl1pPr>
            <a:lvl2pPr indent="0" lvl="1" marL="38100">
              <a:lnSpc>
                <a:spcPct val="110000"/>
              </a:lnSpc>
              <a:spcBef>
                <a:spcPts val="0"/>
              </a:spcBef>
              <a:buNone/>
              <a:defRPr b="0" i="0" sz="850">
                <a:solidFill>
                  <a:schemeClr val="dk1"/>
                </a:solidFill>
                <a:latin typeface="Calibri"/>
                <a:ea typeface="Calibri"/>
                <a:cs typeface="Calibri"/>
                <a:sym typeface="Calibri"/>
              </a:defRPr>
            </a:lvl2pPr>
            <a:lvl3pPr indent="0" lvl="2" marL="38100">
              <a:lnSpc>
                <a:spcPct val="110000"/>
              </a:lnSpc>
              <a:spcBef>
                <a:spcPts val="0"/>
              </a:spcBef>
              <a:buNone/>
              <a:defRPr b="0" i="0" sz="850">
                <a:solidFill>
                  <a:schemeClr val="dk1"/>
                </a:solidFill>
                <a:latin typeface="Calibri"/>
                <a:ea typeface="Calibri"/>
                <a:cs typeface="Calibri"/>
                <a:sym typeface="Calibri"/>
              </a:defRPr>
            </a:lvl3pPr>
            <a:lvl4pPr indent="0" lvl="3" marL="38100">
              <a:lnSpc>
                <a:spcPct val="110000"/>
              </a:lnSpc>
              <a:spcBef>
                <a:spcPts val="0"/>
              </a:spcBef>
              <a:buNone/>
              <a:defRPr b="0" i="0" sz="850">
                <a:solidFill>
                  <a:schemeClr val="dk1"/>
                </a:solidFill>
                <a:latin typeface="Calibri"/>
                <a:ea typeface="Calibri"/>
                <a:cs typeface="Calibri"/>
                <a:sym typeface="Calibri"/>
              </a:defRPr>
            </a:lvl4pPr>
            <a:lvl5pPr indent="0" lvl="4" marL="38100">
              <a:lnSpc>
                <a:spcPct val="110000"/>
              </a:lnSpc>
              <a:spcBef>
                <a:spcPts val="0"/>
              </a:spcBef>
              <a:buNone/>
              <a:defRPr b="0" i="0" sz="850">
                <a:solidFill>
                  <a:schemeClr val="dk1"/>
                </a:solidFill>
                <a:latin typeface="Calibri"/>
                <a:ea typeface="Calibri"/>
                <a:cs typeface="Calibri"/>
                <a:sym typeface="Calibri"/>
              </a:defRPr>
            </a:lvl5pPr>
            <a:lvl6pPr indent="0" lvl="5" marL="38100">
              <a:lnSpc>
                <a:spcPct val="110000"/>
              </a:lnSpc>
              <a:spcBef>
                <a:spcPts val="0"/>
              </a:spcBef>
              <a:buNone/>
              <a:defRPr b="0" i="0" sz="850">
                <a:solidFill>
                  <a:schemeClr val="dk1"/>
                </a:solidFill>
                <a:latin typeface="Calibri"/>
                <a:ea typeface="Calibri"/>
                <a:cs typeface="Calibri"/>
                <a:sym typeface="Calibri"/>
              </a:defRPr>
            </a:lvl6pPr>
            <a:lvl7pPr indent="0" lvl="6" marL="38100">
              <a:lnSpc>
                <a:spcPct val="110000"/>
              </a:lnSpc>
              <a:spcBef>
                <a:spcPts val="0"/>
              </a:spcBef>
              <a:buNone/>
              <a:defRPr b="0" i="0" sz="850">
                <a:solidFill>
                  <a:schemeClr val="dk1"/>
                </a:solidFill>
                <a:latin typeface="Calibri"/>
                <a:ea typeface="Calibri"/>
                <a:cs typeface="Calibri"/>
                <a:sym typeface="Calibri"/>
              </a:defRPr>
            </a:lvl7pPr>
            <a:lvl8pPr indent="0" lvl="7" marL="38100">
              <a:lnSpc>
                <a:spcPct val="110000"/>
              </a:lnSpc>
              <a:spcBef>
                <a:spcPts val="0"/>
              </a:spcBef>
              <a:buNone/>
              <a:defRPr b="0" i="0" sz="850">
                <a:solidFill>
                  <a:schemeClr val="dk1"/>
                </a:solidFill>
                <a:latin typeface="Calibri"/>
                <a:ea typeface="Calibri"/>
                <a:cs typeface="Calibri"/>
                <a:sym typeface="Calibri"/>
              </a:defRPr>
            </a:lvl8pPr>
            <a:lvl9pPr indent="0" lvl="8" marL="38100">
              <a:lnSpc>
                <a:spcPct val="110000"/>
              </a:lnSpc>
              <a:spcBef>
                <a:spcPts val="0"/>
              </a:spcBef>
              <a:buNone/>
              <a:defRPr b="0" i="0" sz="850">
                <a:solidFill>
                  <a:schemeClr val="dk1"/>
                </a:solidFill>
                <a:latin typeface="Calibri"/>
                <a:ea typeface="Calibri"/>
                <a:cs typeface="Calibri"/>
                <a:sym typeface="Calibri"/>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78"/>
          <p:cNvSpPr txBox="1"/>
          <p:nvPr>
            <p:ph type="title"/>
          </p:nvPr>
        </p:nvSpPr>
        <p:spPr>
          <a:xfrm>
            <a:off x="1372616" y="3730597"/>
            <a:ext cx="1737360" cy="47497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1" sz="295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78"/>
          <p:cNvSpPr txBox="1"/>
          <p:nvPr>
            <p:ph idx="1" type="body"/>
          </p:nvPr>
        </p:nvSpPr>
        <p:spPr>
          <a:xfrm>
            <a:off x="378142" y="2459482"/>
            <a:ext cx="6806565" cy="7057644"/>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8" name="Google Shape;8;p78"/>
          <p:cNvSpPr txBox="1"/>
          <p:nvPr>
            <p:ph idx="11" type="ftr"/>
          </p:nvPr>
        </p:nvSpPr>
        <p:spPr>
          <a:xfrm>
            <a:off x="2571369" y="9944862"/>
            <a:ext cx="2420112"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78"/>
          <p:cNvSpPr txBox="1"/>
          <p:nvPr>
            <p:ph idx="10" type="dt"/>
          </p:nvPr>
        </p:nvSpPr>
        <p:spPr>
          <a:xfrm>
            <a:off x="378142" y="9944862"/>
            <a:ext cx="1739455"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 name="Google Shape;10;p78"/>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lvl1pPr indent="0" lvl="0" marL="38100">
              <a:lnSpc>
                <a:spcPct val="110000"/>
              </a:lnSpc>
              <a:spcBef>
                <a:spcPts val="0"/>
              </a:spcBef>
              <a:buNone/>
              <a:defRPr b="0" i="0" sz="850">
                <a:solidFill>
                  <a:schemeClr val="dk1"/>
                </a:solidFill>
                <a:latin typeface="Calibri"/>
                <a:ea typeface="Calibri"/>
                <a:cs typeface="Calibri"/>
                <a:sym typeface="Calibri"/>
              </a:defRPr>
            </a:lvl1pPr>
            <a:lvl2pPr indent="0" lvl="1" marL="38100">
              <a:lnSpc>
                <a:spcPct val="110000"/>
              </a:lnSpc>
              <a:spcBef>
                <a:spcPts val="0"/>
              </a:spcBef>
              <a:buNone/>
              <a:defRPr b="0" i="0" sz="850">
                <a:solidFill>
                  <a:schemeClr val="dk1"/>
                </a:solidFill>
                <a:latin typeface="Calibri"/>
                <a:ea typeface="Calibri"/>
                <a:cs typeface="Calibri"/>
                <a:sym typeface="Calibri"/>
              </a:defRPr>
            </a:lvl2pPr>
            <a:lvl3pPr indent="0" lvl="2" marL="38100">
              <a:lnSpc>
                <a:spcPct val="110000"/>
              </a:lnSpc>
              <a:spcBef>
                <a:spcPts val="0"/>
              </a:spcBef>
              <a:buNone/>
              <a:defRPr b="0" i="0" sz="850">
                <a:solidFill>
                  <a:schemeClr val="dk1"/>
                </a:solidFill>
                <a:latin typeface="Calibri"/>
                <a:ea typeface="Calibri"/>
                <a:cs typeface="Calibri"/>
                <a:sym typeface="Calibri"/>
              </a:defRPr>
            </a:lvl3pPr>
            <a:lvl4pPr indent="0" lvl="3" marL="38100">
              <a:lnSpc>
                <a:spcPct val="110000"/>
              </a:lnSpc>
              <a:spcBef>
                <a:spcPts val="0"/>
              </a:spcBef>
              <a:buNone/>
              <a:defRPr b="0" i="0" sz="850">
                <a:solidFill>
                  <a:schemeClr val="dk1"/>
                </a:solidFill>
                <a:latin typeface="Calibri"/>
                <a:ea typeface="Calibri"/>
                <a:cs typeface="Calibri"/>
                <a:sym typeface="Calibri"/>
              </a:defRPr>
            </a:lvl4pPr>
            <a:lvl5pPr indent="0" lvl="4" marL="38100">
              <a:lnSpc>
                <a:spcPct val="110000"/>
              </a:lnSpc>
              <a:spcBef>
                <a:spcPts val="0"/>
              </a:spcBef>
              <a:buNone/>
              <a:defRPr b="0" i="0" sz="850">
                <a:solidFill>
                  <a:schemeClr val="dk1"/>
                </a:solidFill>
                <a:latin typeface="Calibri"/>
                <a:ea typeface="Calibri"/>
                <a:cs typeface="Calibri"/>
                <a:sym typeface="Calibri"/>
              </a:defRPr>
            </a:lvl5pPr>
            <a:lvl6pPr indent="0" lvl="5" marL="38100">
              <a:lnSpc>
                <a:spcPct val="110000"/>
              </a:lnSpc>
              <a:spcBef>
                <a:spcPts val="0"/>
              </a:spcBef>
              <a:buNone/>
              <a:defRPr b="0" i="0" sz="850">
                <a:solidFill>
                  <a:schemeClr val="dk1"/>
                </a:solidFill>
                <a:latin typeface="Calibri"/>
                <a:ea typeface="Calibri"/>
                <a:cs typeface="Calibri"/>
                <a:sym typeface="Calibri"/>
              </a:defRPr>
            </a:lvl6pPr>
            <a:lvl7pPr indent="0" lvl="6" marL="38100">
              <a:lnSpc>
                <a:spcPct val="110000"/>
              </a:lnSpc>
              <a:spcBef>
                <a:spcPts val="0"/>
              </a:spcBef>
              <a:buNone/>
              <a:defRPr b="0" i="0" sz="850">
                <a:solidFill>
                  <a:schemeClr val="dk1"/>
                </a:solidFill>
                <a:latin typeface="Calibri"/>
                <a:ea typeface="Calibri"/>
                <a:cs typeface="Calibri"/>
                <a:sym typeface="Calibri"/>
              </a:defRPr>
            </a:lvl7pPr>
            <a:lvl8pPr indent="0" lvl="7" marL="38100">
              <a:lnSpc>
                <a:spcPct val="110000"/>
              </a:lnSpc>
              <a:spcBef>
                <a:spcPts val="0"/>
              </a:spcBef>
              <a:buNone/>
              <a:defRPr b="0" i="0" sz="850">
                <a:solidFill>
                  <a:schemeClr val="dk1"/>
                </a:solidFill>
                <a:latin typeface="Calibri"/>
                <a:ea typeface="Calibri"/>
                <a:cs typeface="Calibri"/>
                <a:sym typeface="Calibri"/>
              </a:defRPr>
            </a:lvl8pPr>
            <a:lvl9pPr indent="0" lvl="8" marL="38100">
              <a:lnSpc>
                <a:spcPct val="110000"/>
              </a:lnSpc>
              <a:spcBef>
                <a:spcPts val="0"/>
              </a:spcBef>
              <a:buNone/>
              <a:defRPr b="0" i="0" sz="850">
                <a:solidFill>
                  <a:schemeClr val="dk1"/>
                </a:solidFill>
                <a:latin typeface="Calibri"/>
                <a:ea typeface="Calibri"/>
                <a:cs typeface="Calibri"/>
                <a:sym typeface="Calibri"/>
              </a:defRPr>
            </a:lvl9pPr>
          </a:lstStyle>
          <a:p>
            <a:pPr indent="0" lvl="0" marL="3810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5.png"/><Relationship Id="rId10" Type="http://schemas.openxmlformats.org/officeDocument/2006/relationships/image" Target="../media/image9.png"/><Relationship Id="rId9" Type="http://schemas.openxmlformats.org/officeDocument/2006/relationships/image" Target="../media/image8.jpg"/><Relationship Id="rId5" Type="http://schemas.openxmlformats.org/officeDocument/2006/relationships/image" Target="../media/image12.jpg"/><Relationship Id="rId6" Type="http://schemas.openxmlformats.org/officeDocument/2006/relationships/image" Target="../media/image4.png"/><Relationship Id="rId7" Type="http://schemas.openxmlformats.org/officeDocument/2006/relationships/hyperlink" Target="http://www.bloomtime-magazine.fr" TargetMode="External"/><Relationship Id="rId8" Type="http://schemas.openxmlformats.org/officeDocument/2006/relationships/image" Target="../media/image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0.jp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0.jp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0.jp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0.jp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0.jp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0.jp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0.jp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image" Target="../media/image10.jpg"/><Relationship Id="rId6"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0.jp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0.jp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0.jp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0.jpg"/><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0.jp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0.jpg"/><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0.jpg"/><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0.jpg"/><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0.jpg"/><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0.jpg"/><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0.jpg"/><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image" Target="../media/image10.jpg"/><Relationship Id="rId6" Type="http://schemas.openxmlformats.org/officeDocument/2006/relationships/image" Target="../media/image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0.jp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0.jp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0.jpg"/><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0.jpg"/><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0.jpg"/><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image" Target="../media/image10.jpg"/><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image" Target="../media/image10.jpg"/><Relationship Id="rId4" Type="http://schemas.openxmlformats.org/officeDocument/2006/relationships/image" Target="../media/image6.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 Id="rId3" Type="http://schemas.openxmlformats.org/officeDocument/2006/relationships/image" Target="../media/image10.jpg"/><Relationship Id="rId4" Type="http://schemas.openxmlformats.org/officeDocument/2006/relationships/image" Target="../media/image6.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 Id="rId3" Type="http://schemas.openxmlformats.org/officeDocument/2006/relationships/image" Target="../media/image10.jpg"/><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 Id="rId3" Type="http://schemas.openxmlformats.org/officeDocument/2006/relationships/image" Target="../media/image10.jpg"/><Relationship Id="rId4" Type="http://schemas.openxmlformats.org/officeDocument/2006/relationships/image" Target="../media/image6.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 Id="rId3" Type="http://schemas.openxmlformats.org/officeDocument/2006/relationships/image" Target="../media/image10.jpg"/><Relationship Id="rId4" Type="http://schemas.openxmlformats.org/officeDocument/2006/relationships/image" Target="../media/image6.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image" Target="../media/image10.jpg"/><Relationship Id="rId6"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jpg"/><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 Id="rId3" Type="http://schemas.openxmlformats.org/officeDocument/2006/relationships/image" Target="../media/image10.jpg"/><Relationship Id="rId4" Type="http://schemas.openxmlformats.org/officeDocument/2006/relationships/image" Target="../media/image6.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 Id="rId3" Type="http://schemas.openxmlformats.org/officeDocument/2006/relationships/image" Target="../media/image10.jpg"/><Relationship Id="rId4" Type="http://schemas.openxmlformats.org/officeDocument/2006/relationships/image" Target="../media/image6.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 Id="rId3" Type="http://schemas.openxmlformats.org/officeDocument/2006/relationships/image" Target="../media/image10.jpg"/><Relationship Id="rId4" Type="http://schemas.openxmlformats.org/officeDocument/2006/relationships/image" Target="../media/image6.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 Id="rId3" Type="http://schemas.openxmlformats.org/officeDocument/2006/relationships/image" Target="../media/image10.jpg"/><Relationship Id="rId4" Type="http://schemas.openxmlformats.org/officeDocument/2006/relationships/image" Target="../media/image6.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 Id="rId3" Type="http://schemas.openxmlformats.org/officeDocument/2006/relationships/image" Target="../media/image10.jpg"/><Relationship Id="rId4" Type="http://schemas.openxmlformats.org/officeDocument/2006/relationships/image" Target="../media/image6.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 Id="rId3" Type="http://schemas.openxmlformats.org/officeDocument/2006/relationships/image" Target="../media/image10.jpg"/><Relationship Id="rId4" Type="http://schemas.openxmlformats.org/officeDocument/2006/relationships/image" Target="../media/image6.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 Id="rId3" Type="http://schemas.openxmlformats.org/officeDocument/2006/relationships/image" Target="../media/image10.jpg"/><Relationship Id="rId4" Type="http://schemas.openxmlformats.org/officeDocument/2006/relationships/image" Target="../media/image6.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 Id="rId3" Type="http://schemas.openxmlformats.org/officeDocument/2006/relationships/image" Target="../media/image10.jpg"/><Relationship Id="rId4" Type="http://schemas.openxmlformats.org/officeDocument/2006/relationships/image" Target="../media/image6.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 Id="rId3" Type="http://schemas.openxmlformats.org/officeDocument/2006/relationships/image" Target="../media/image10.jpg"/><Relationship Id="rId4" Type="http://schemas.openxmlformats.org/officeDocument/2006/relationships/image" Target="../media/image6.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 Id="rId3" Type="http://schemas.openxmlformats.org/officeDocument/2006/relationships/image" Target="../media/image10.jp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jpg"/><Relationship Id="rId4" Type="http://schemas.openxmlformats.org/officeDocument/2006/relationships/image" Target="../media/image6.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 Id="rId3" Type="http://schemas.openxmlformats.org/officeDocument/2006/relationships/image" Target="../media/image10.jpg"/><Relationship Id="rId4" Type="http://schemas.openxmlformats.org/officeDocument/2006/relationships/image" Target="../media/image6.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10.jpg"/><Relationship Id="rId4" Type="http://schemas.openxmlformats.org/officeDocument/2006/relationships/image" Target="../media/image6.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2.xml"/><Relationship Id="rId3" Type="http://schemas.openxmlformats.org/officeDocument/2006/relationships/image" Target="../media/image10.jpg"/><Relationship Id="rId4" Type="http://schemas.openxmlformats.org/officeDocument/2006/relationships/image" Target="../media/image6.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3.xml"/><Relationship Id="rId3" Type="http://schemas.openxmlformats.org/officeDocument/2006/relationships/image" Target="../media/image10.jpg"/><Relationship Id="rId4" Type="http://schemas.openxmlformats.org/officeDocument/2006/relationships/image" Target="../media/image6.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 Id="rId3" Type="http://schemas.openxmlformats.org/officeDocument/2006/relationships/image" Target="../media/image10.jpg"/><Relationship Id="rId4" Type="http://schemas.openxmlformats.org/officeDocument/2006/relationships/image" Target="../media/image6.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5.xml"/><Relationship Id="rId3" Type="http://schemas.openxmlformats.org/officeDocument/2006/relationships/image" Target="../media/image10.jpg"/><Relationship Id="rId4" Type="http://schemas.openxmlformats.org/officeDocument/2006/relationships/image" Target="../media/image6.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6.xml"/><Relationship Id="rId3" Type="http://schemas.openxmlformats.org/officeDocument/2006/relationships/image" Target="../media/image10.jpg"/><Relationship Id="rId4" Type="http://schemas.openxmlformats.org/officeDocument/2006/relationships/image" Target="../media/image6.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7.xml"/><Relationship Id="rId3" Type="http://schemas.openxmlformats.org/officeDocument/2006/relationships/image" Target="../media/image21.png"/><Relationship Id="rId4" Type="http://schemas.openxmlformats.org/officeDocument/2006/relationships/image" Target="../media/image10.jpg"/><Relationship Id="rId5" Type="http://schemas.openxmlformats.org/officeDocument/2006/relationships/image" Target="../media/image6.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 Id="rId3" Type="http://schemas.openxmlformats.org/officeDocument/2006/relationships/image" Target="../media/image10.jpg"/><Relationship Id="rId4" Type="http://schemas.openxmlformats.org/officeDocument/2006/relationships/image" Target="../media/image6.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Relationship Id="rId3" Type="http://schemas.openxmlformats.org/officeDocument/2006/relationships/image" Target="../media/image17.png"/><Relationship Id="rId4" Type="http://schemas.openxmlformats.org/officeDocument/2006/relationships/image" Target="../media/image10.jpg"/><Relationship Id="rId5"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image" Target="../media/image10.jp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0.xml"/><Relationship Id="rId3" Type="http://schemas.openxmlformats.org/officeDocument/2006/relationships/image" Target="../media/image17.png"/><Relationship Id="rId4" Type="http://schemas.openxmlformats.org/officeDocument/2006/relationships/image" Target="../media/image25.png"/><Relationship Id="rId5" Type="http://schemas.openxmlformats.org/officeDocument/2006/relationships/image" Target="../media/image10.jpg"/><Relationship Id="rId6" Type="http://schemas.openxmlformats.org/officeDocument/2006/relationships/image" Target="../media/image6.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1.xml"/><Relationship Id="rId3" Type="http://schemas.openxmlformats.org/officeDocument/2006/relationships/image" Target="../media/image17.png"/><Relationship Id="rId4" Type="http://schemas.openxmlformats.org/officeDocument/2006/relationships/image" Target="../media/image18.png"/><Relationship Id="rId5" Type="http://schemas.openxmlformats.org/officeDocument/2006/relationships/image" Target="../media/image10.jpg"/><Relationship Id="rId6" Type="http://schemas.openxmlformats.org/officeDocument/2006/relationships/image" Target="../media/image6.pn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2.xml"/><Relationship Id="rId3" Type="http://schemas.openxmlformats.org/officeDocument/2006/relationships/image" Target="../media/image17.png"/><Relationship Id="rId4" Type="http://schemas.openxmlformats.org/officeDocument/2006/relationships/image" Target="../media/image10.jpg"/><Relationship Id="rId5" Type="http://schemas.openxmlformats.org/officeDocument/2006/relationships/image" Target="../media/image6.pn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3.xml"/><Relationship Id="rId3" Type="http://schemas.openxmlformats.org/officeDocument/2006/relationships/image" Target="../media/image17.png"/><Relationship Id="rId4" Type="http://schemas.openxmlformats.org/officeDocument/2006/relationships/image" Target="../media/image16.png"/><Relationship Id="rId5" Type="http://schemas.openxmlformats.org/officeDocument/2006/relationships/image" Target="../media/image10.jpg"/><Relationship Id="rId6" Type="http://schemas.openxmlformats.org/officeDocument/2006/relationships/image" Target="../media/image6.pn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4.xml"/><Relationship Id="rId3" Type="http://schemas.openxmlformats.org/officeDocument/2006/relationships/image" Target="../media/image17.png"/><Relationship Id="rId4" Type="http://schemas.openxmlformats.org/officeDocument/2006/relationships/image" Target="../media/image22.png"/><Relationship Id="rId5" Type="http://schemas.openxmlformats.org/officeDocument/2006/relationships/image" Target="../media/image10.jpg"/><Relationship Id="rId6" Type="http://schemas.openxmlformats.org/officeDocument/2006/relationships/image" Target="../media/image6.pn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5.xml"/><Relationship Id="rId3" Type="http://schemas.openxmlformats.org/officeDocument/2006/relationships/image" Target="../media/image17.png"/><Relationship Id="rId4" Type="http://schemas.openxmlformats.org/officeDocument/2006/relationships/image" Target="../media/image24.png"/><Relationship Id="rId5" Type="http://schemas.openxmlformats.org/officeDocument/2006/relationships/image" Target="../media/image10.jpg"/><Relationship Id="rId6" Type="http://schemas.openxmlformats.org/officeDocument/2006/relationships/image" Target="../media/image6.pn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6.xml"/><Relationship Id="rId3" Type="http://schemas.openxmlformats.org/officeDocument/2006/relationships/image" Target="../media/image17.png"/><Relationship Id="rId4" Type="http://schemas.openxmlformats.org/officeDocument/2006/relationships/image" Target="../media/image23.png"/><Relationship Id="rId5" Type="http://schemas.openxmlformats.org/officeDocument/2006/relationships/image" Target="../media/image10.jpg"/><Relationship Id="rId6" Type="http://schemas.openxmlformats.org/officeDocument/2006/relationships/image" Target="../media/image6.pn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7.xml"/><Relationship Id="rId3" Type="http://schemas.openxmlformats.org/officeDocument/2006/relationships/image" Target="../media/image17.png"/><Relationship Id="rId4" Type="http://schemas.openxmlformats.org/officeDocument/2006/relationships/image" Target="../media/image19.png"/><Relationship Id="rId5" Type="http://schemas.openxmlformats.org/officeDocument/2006/relationships/image" Target="../media/image10.jpg"/><Relationship Id="rId6" Type="http://schemas.openxmlformats.org/officeDocument/2006/relationships/image" Target="../media/image6.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8.xml"/><Relationship Id="rId3" Type="http://schemas.openxmlformats.org/officeDocument/2006/relationships/image" Target="../media/image17.png"/><Relationship Id="rId4" Type="http://schemas.openxmlformats.org/officeDocument/2006/relationships/image" Target="../media/image26.png"/><Relationship Id="rId5" Type="http://schemas.openxmlformats.org/officeDocument/2006/relationships/image" Target="../media/image10.jpg"/><Relationship Id="rId6" Type="http://schemas.openxmlformats.org/officeDocument/2006/relationships/image" Target="../media/image6.pn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9.xml"/><Relationship Id="rId3" Type="http://schemas.openxmlformats.org/officeDocument/2006/relationships/image" Target="../media/image17.png"/><Relationship Id="rId4" Type="http://schemas.openxmlformats.org/officeDocument/2006/relationships/image" Target="../media/image27.png"/><Relationship Id="rId5" Type="http://schemas.openxmlformats.org/officeDocument/2006/relationships/image" Target="../media/image10.jpg"/><Relationship Id="rId6"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0.jpg"/><Relationship Id="rId4" Type="http://schemas.openxmlformats.org/officeDocument/2006/relationships/image" Target="../media/image6.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0.xml"/><Relationship Id="rId3" Type="http://schemas.openxmlformats.org/officeDocument/2006/relationships/image" Target="../media/image28.png"/><Relationship Id="rId4" Type="http://schemas.openxmlformats.org/officeDocument/2006/relationships/image" Target="../media/image39.png"/><Relationship Id="rId5" Type="http://schemas.openxmlformats.org/officeDocument/2006/relationships/image" Target="../media/image10.jpg"/><Relationship Id="rId6" Type="http://schemas.openxmlformats.org/officeDocument/2006/relationships/image" Target="../media/image6.pn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1.xml"/><Relationship Id="rId3" Type="http://schemas.openxmlformats.org/officeDocument/2006/relationships/image" Target="../media/image30.png"/><Relationship Id="rId4" Type="http://schemas.openxmlformats.org/officeDocument/2006/relationships/image" Target="../media/image40.png"/><Relationship Id="rId5" Type="http://schemas.openxmlformats.org/officeDocument/2006/relationships/image" Target="../media/image10.jpg"/><Relationship Id="rId6" Type="http://schemas.openxmlformats.org/officeDocument/2006/relationships/image" Target="../media/image6.pn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2.xml"/><Relationship Id="rId3" Type="http://schemas.openxmlformats.org/officeDocument/2006/relationships/image" Target="../media/image17.png"/><Relationship Id="rId4" Type="http://schemas.openxmlformats.org/officeDocument/2006/relationships/image" Target="../media/image33.png"/><Relationship Id="rId5" Type="http://schemas.openxmlformats.org/officeDocument/2006/relationships/image" Target="../media/image10.jpg"/><Relationship Id="rId6" Type="http://schemas.openxmlformats.org/officeDocument/2006/relationships/image" Target="../media/image6.pn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3.xml"/><Relationship Id="rId3" Type="http://schemas.openxmlformats.org/officeDocument/2006/relationships/image" Target="../media/image17.png"/><Relationship Id="rId4" Type="http://schemas.openxmlformats.org/officeDocument/2006/relationships/image" Target="../media/image34.png"/><Relationship Id="rId5" Type="http://schemas.openxmlformats.org/officeDocument/2006/relationships/image" Target="../media/image10.jpg"/><Relationship Id="rId6" Type="http://schemas.openxmlformats.org/officeDocument/2006/relationships/image" Target="../media/image6.pn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4.xml"/><Relationship Id="rId3" Type="http://schemas.openxmlformats.org/officeDocument/2006/relationships/image" Target="../media/image17.png"/><Relationship Id="rId4" Type="http://schemas.openxmlformats.org/officeDocument/2006/relationships/image" Target="../media/image10.jpg"/><Relationship Id="rId5" Type="http://schemas.openxmlformats.org/officeDocument/2006/relationships/image" Target="../media/image6.pn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5.xml"/><Relationship Id="rId3" Type="http://schemas.openxmlformats.org/officeDocument/2006/relationships/image" Target="../media/image17.png"/><Relationship Id="rId4" Type="http://schemas.openxmlformats.org/officeDocument/2006/relationships/image" Target="../media/image37.png"/><Relationship Id="rId5" Type="http://schemas.openxmlformats.org/officeDocument/2006/relationships/image" Target="../media/image2.jpg"/><Relationship Id="rId6" Type="http://schemas.openxmlformats.org/officeDocument/2006/relationships/image" Target="../media/image10.jpg"/><Relationship Id="rId7" Type="http://schemas.openxmlformats.org/officeDocument/2006/relationships/image" Target="../media/image6.pn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6.xml"/><Relationship Id="rId3" Type="http://schemas.openxmlformats.org/officeDocument/2006/relationships/image" Target="../media/image10.jpg"/><Relationship Id="rId4" Type="http://schemas.openxmlformats.org/officeDocument/2006/relationships/image" Target="../media/image6.pn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7.xml"/><Relationship Id="rId3" Type="http://schemas.openxmlformats.org/officeDocument/2006/relationships/image" Target="../media/image41.png"/><Relationship Id="rId4" Type="http://schemas.openxmlformats.org/officeDocument/2006/relationships/image" Target="../media/image38.jpg"/><Relationship Id="rId11" Type="http://schemas.openxmlformats.org/officeDocument/2006/relationships/image" Target="../media/image9.png"/><Relationship Id="rId10" Type="http://schemas.openxmlformats.org/officeDocument/2006/relationships/image" Target="../media/image35.jpg"/><Relationship Id="rId9"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10.jpg"/><Relationship Id="rId7" Type="http://schemas.openxmlformats.org/officeDocument/2006/relationships/image" Target="../media/image5.png"/><Relationship Id="rId8" Type="http://schemas.openxmlformats.org/officeDocument/2006/relationships/image" Target="../media/image1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0.jp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5.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7" name="Shape 47"/>
        <p:cNvGrpSpPr/>
        <p:nvPr/>
      </p:nvGrpSpPr>
      <p:grpSpPr>
        <a:xfrm>
          <a:off x="0" y="0"/>
          <a:ext cx="0" cy="0"/>
          <a:chOff x="0" y="0"/>
          <a:chExt cx="0" cy="0"/>
        </a:xfrm>
      </p:grpSpPr>
      <p:pic>
        <p:nvPicPr>
          <p:cNvPr id="48" name="Google Shape;48;p1"/>
          <p:cNvPicPr preferRelativeResize="0"/>
          <p:nvPr/>
        </p:nvPicPr>
        <p:blipFill rotWithShape="1">
          <a:blip r:embed="rId3">
            <a:alphaModFix/>
          </a:blip>
          <a:srcRect b="0" l="0" r="0" t="0"/>
          <a:stretch/>
        </p:blipFill>
        <p:spPr>
          <a:xfrm>
            <a:off x="496000" y="525150"/>
            <a:ext cx="2792571" cy="451200"/>
          </a:xfrm>
          <a:prstGeom prst="rect">
            <a:avLst/>
          </a:prstGeom>
          <a:noFill/>
          <a:ln>
            <a:noFill/>
          </a:ln>
        </p:spPr>
      </p:pic>
      <p:pic>
        <p:nvPicPr>
          <p:cNvPr id="49" name="Google Shape;49;p1"/>
          <p:cNvPicPr preferRelativeResize="0"/>
          <p:nvPr/>
        </p:nvPicPr>
        <p:blipFill rotWithShape="1">
          <a:blip r:embed="rId4">
            <a:alphaModFix/>
          </a:blip>
          <a:srcRect b="0" l="0" r="0" t="0"/>
          <a:stretch/>
        </p:blipFill>
        <p:spPr>
          <a:xfrm>
            <a:off x="34213" y="-25"/>
            <a:ext cx="1308608" cy="171475"/>
          </a:xfrm>
          <a:prstGeom prst="rect">
            <a:avLst/>
          </a:prstGeom>
          <a:noFill/>
          <a:ln>
            <a:noFill/>
          </a:ln>
        </p:spPr>
      </p:pic>
      <p:pic>
        <p:nvPicPr>
          <p:cNvPr id="50" name="Google Shape;50;p1"/>
          <p:cNvPicPr preferRelativeResize="0"/>
          <p:nvPr/>
        </p:nvPicPr>
        <p:blipFill rotWithShape="1">
          <a:blip r:embed="rId5">
            <a:alphaModFix/>
          </a:blip>
          <a:srcRect b="0" l="0" r="0" t="0"/>
          <a:stretch/>
        </p:blipFill>
        <p:spPr>
          <a:xfrm>
            <a:off x="46770" y="25"/>
            <a:ext cx="1318387" cy="451205"/>
          </a:xfrm>
          <a:prstGeom prst="rect">
            <a:avLst/>
          </a:prstGeom>
          <a:noFill/>
          <a:ln>
            <a:noFill/>
          </a:ln>
        </p:spPr>
      </p:pic>
      <p:pic>
        <p:nvPicPr>
          <p:cNvPr id="51" name="Google Shape;51;p1"/>
          <p:cNvPicPr preferRelativeResize="0"/>
          <p:nvPr/>
        </p:nvPicPr>
        <p:blipFill rotWithShape="1">
          <a:blip r:embed="rId6">
            <a:alphaModFix/>
          </a:blip>
          <a:srcRect b="0" l="0" r="0" t="0"/>
          <a:stretch/>
        </p:blipFill>
        <p:spPr>
          <a:xfrm>
            <a:off x="46774" y="0"/>
            <a:ext cx="3382224" cy="2057362"/>
          </a:xfrm>
          <a:prstGeom prst="rect">
            <a:avLst/>
          </a:prstGeom>
          <a:noFill/>
          <a:ln>
            <a:noFill/>
          </a:ln>
        </p:spPr>
      </p:pic>
      <p:pic>
        <p:nvPicPr>
          <p:cNvPr id="52" name="Google Shape;52;p1"/>
          <p:cNvPicPr preferRelativeResize="0"/>
          <p:nvPr/>
        </p:nvPicPr>
        <p:blipFill rotWithShape="1">
          <a:blip r:embed="rId3">
            <a:alphaModFix/>
          </a:blip>
          <a:srcRect b="0" l="0" r="0" t="0"/>
          <a:stretch/>
        </p:blipFill>
        <p:spPr>
          <a:xfrm>
            <a:off x="3527000" y="567025"/>
            <a:ext cx="2318412" cy="347602"/>
          </a:xfrm>
          <a:prstGeom prst="rect">
            <a:avLst/>
          </a:prstGeom>
          <a:noFill/>
          <a:ln>
            <a:noFill/>
          </a:ln>
        </p:spPr>
      </p:pic>
      <p:sp>
        <p:nvSpPr>
          <p:cNvPr id="53" name="Google Shape;53;p1"/>
          <p:cNvSpPr txBox="1"/>
          <p:nvPr/>
        </p:nvSpPr>
        <p:spPr>
          <a:xfrm>
            <a:off x="465325" y="9554850"/>
            <a:ext cx="6654000" cy="648600"/>
          </a:xfrm>
          <a:prstGeom prst="rect">
            <a:avLst/>
          </a:prstGeom>
          <a:noFill/>
          <a:ln>
            <a:noFill/>
          </a:ln>
        </p:spPr>
        <p:txBody>
          <a:bodyPr anchorCtr="0" anchor="t" bIns="0" lIns="0" spcFirstLastPara="1" rIns="0" wrap="square" tIns="25400">
            <a:spAutoFit/>
          </a:bodyPr>
          <a:lstStyle/>
          <a:p>
            <a:pPr indent="46989" lvl="0" marL="12700" marR="5080" rtl="0" algn="ctr">
              <a:lnSpc>
                <a:spcPct val="99500"/>
              </a:lnSpc>
              <a:spcBef>
                <a:spcPts val="0"/>
              </a:spcBef>
              <a:spcAft>
                <a:spcPts val="0"/>
              </a:spcAft>
              <a:buNone/>
            </a:pPr>
            <a:r>
              <a:rPr b="1" lang="en-US" sz="1300">
                <a:solidFill>
                  <a:srgbClr val="7F7F7F"/>
                </a:solidFill>
                <a:latin typeface="Verdana"/>
                <a:ea typeface="Verdana"/>
                <a:cs typeface="Verdana"/>
                <a:sym typeface="Verdana"/>
              </a:rPr>
              <a:t>Bloomtime &amp; Viavoice</a:t>
            </a:r>
            <a:r>
              <a:rPr lang="en-US" sz="1300">
                <a:solidFill>
                  <a:srgbClr val="7F7F7F"/>
                </a:solidFill>
                <a:latin typeface="Verdana"/>
                <a:ea typeface="Verdana"/>
                <a:cs typeface="Verdana"/>
                <a:sym typeface="Verdana"/>
              </a:rPr>
              <a:t> - 9 rue Huysmans, 75 006 P</a:t>
            </a:r>
            <a:r>
              <a:rPr lang="en-US" sz="1300">
                <a:solidFill>
                  <a:srgbClr val="7F7F7F"/>
                </a:solidFill>
                <a:latin typeface="Verdana"/>
                <a:ea typeface="Verdana"/>
                <a:cs typeface="Verdana"/>
                <a:sym typeface="Verdana"/>
              </a:rPr>
              <a:t>aris</a:t>
            </a:r>
            <a:br>
              <a:rPr lang="en-US" sz="1300">
                <a:solidFill>
                  <a:srgbClr val="7F7F7F"/>
                </a:solidFill>
                <a:latin typeface="Verdana"/>
                <a:ea typeface="Verdana"/>
                <a:cs typeface="Verdana"/>
                <a:sym typeface="Verdana"/>
              </a:rPr>
            </a:br>
            <a:r>
              <a:rPr lang="en-US" sz="1300">
                <a:solidFill>
                  <a:srgbClr val="7F7F7F"/>
                </a:solidFill>
                <a:latin typeface="Verdana"/>
                <a:ea typeface="Verdana"/>
                <a:cs typeface="Verdana"/>
                <a:sym typeface="Verdana"/>
              </a:rPr>
              <a:t> </a:t>
            </a:r>
            <a:r>
              <a:rPr lang="en-US" sz="1300">
                <a:solidFill>
                  <a:srgbClr val="7F7F7F"/>
                </a:solidFill>
                <a:uFill>
                  <a:noFill/>
                </a:uFill>
                <a:latin typeface="Verdana"/>
                <a:ea typeface="Verdana"/>
                <a:cs typeface="Verdana"/>
                <a:sym typeface="Verdana"/>
                <a:hlinkClick r:id="rId7">
                  <a:extLst>
                    <a:ext uri="{A12FA001-AC4F-418D-AE19-62706E023703}">
                      <ahyp:hlinkClr val="tx"/>
                    </a:ext>
                  </a:extLst>
                </a:hlinkClick>
              </a:rPr>
              <a:t>www.bloomtime-magazine.fr</a:t>
            </a:r>
            <a:r>
              <a:rPr lang="en-US" sz="1300">
                <a:solidFill>
                  <a:srgbClr val="7F7F7F"/>
                </a:solidFill>
                <a:latin typeface="Verdana"/>
                <a:ea typeface="Verdana"/>
                <a:cs typeface="Verdana"/>
                <a:sym typeface="Verdana"/>
              </a:rPr>
              <a:t> - www.institut-viavoice.com</a:t>
            </a:r>
            <a:endParaRPr sz="1300">
              <a:solidFill>
                <a:srgbClr val="7F7F7F"/>
              </a:solidFill>
              <a:latin typeface="Verdana"/>
              <a:ea typeface="Verdana"/>
              <a:cs typeface="Verdana"/>
              <a:sym typeface="Verdana"/>
            </a:endParaRPr>
          </a:p>
          <a:p>
            <a:pPr indent="46989" lvl="0" marL="12700" marR="5080" rtl="0" algn="ctr">
              <a:lnSpc>
                <a:spcPct val="99500"/>
              </a:lnSpc>
              <a:spcBef>
                <a:spcPts val="200"/>
              </a:spcBef>
              <a:spcAft>
                <a:spcPts val="0"/>
              </a:spcAft>
              <a:buNone/>
            </a:pPr>
            <a:r>
              <a:rPr b="1" lang="en-US" sz="1300">
                <a:solidFill>
                  <a:srgbClr val="7F7F7F"/>
                </a:solidFill>
                <a:latin typeface="Verdana"/>
                <a:ea typeface="Verdana"/>
                <a:cs typeface="Verdana"/>
                <a:sym typeface="Verdana"/>
              </a:rPr>
              <a:t>Cahier réalisé par Lucia Socias &amp; François Miquet-Marty</a:t>
            </a:r>
            <a:endParaRPr b="1" sz="1300">
              <a:solidFill>
                <a:srgbClr val="7F7F7F"/>
              </a:solidFill>
              <a:latin typeface="Verdana"/>
              <a:ea typeface="Verdana"/>
              <a:cs typeface="Verdana"/>
              <a:sym typeface="Verdana"/>
            </a:endParaRPr>
          </a:p>
        </p:txBody>
      </p:sp>
      <p:pic>
        <p:nvPicPr>
          <p:cNvPr id="54" name="Google Shape;54;p1"/>
          <p:cNvPicPr preferRelativeResize="0"/>
          <p:nvPr/>
        </p:nvPicPr>
        <p:blipFill rotWithShape="1">
          <a:blip r:embed="rId8">
            <a:alphaModFix/>
          </a:blip>
          <a:srcRect b="0" l="0" r="0" t="0"/>
          <a:stretch/>
        </p:blipFill>
        <p:spPr>
          <a:xfrm>
            <a:off x="465325" y="357214"/>
            <a:ext cx="2545122" cy="987100"/>
          </a:xfrm>
          <a:prstGeom prst="rect">
            <a:avLst/>
          </a:prstGeom>
          <a:noFill/>
          <a:ln>
            <a:noFill/>
          </a:ln>
        </p:spPr>
      </p:pic>
      <p:pic>
        <p:nvPicPr>
          <p:cNvPr descr="Une image contenant texte, Police, Graphique, logo&#10;&#10;Le contenu généré par l’IA peut être incorrect." id="55" name="Google Shape;55;p1"/>
          <p:cNvPicPr preferRelativeResize="0"/>
          <p:nvPr/>
        </p:nvPicPr>
        <p:blipFill rotWithShape="1">
          <a:blip r:embed="rId9">
            <a:alphaModFix/>
          </a:blip>
          <a:srcRect b="0" l="0" r="0" t="0"/>
          <a:stretch/>
        </p:blipFill>
        <p:spPr>
          <a:xfrm>
            <a:off x="2258137" y="2208850"/>
            <a:ext cx="3373186" cy="1469625"/>
          </a:xfrm>
          <a:prstGeom prst="rect">
            <a:avLst/>
          </a:prstGeom>
          <a:noFill/>
          <a:ln>
            <a:noFill/>
          </a:ln>
        </p:spPr>
      </p:pic>
      <p:pic>
        <p:nvPicPr>
          <p:cNvPr id="56" name="Google Shape;56;p1"/>
          <p:cNvPicPr preferRelativeResize="0"/>
          <p:nvPr/>
        </p:nvPicPr>
        <p:blipFill rotWithShape="1">
          <a:blip r:embed="rId10">
            <a:alphaModFix/>
          </a:blip>
          <a:srcRect b="0" l="0" r="52667" t="13770"/>
          <a:stretch/>
        </p:blipFill>
        <p:spPr>
          <a:xfrm>
            <a:off x="6123675" y="185538"/>
            <a:ext cx="1318376" cy="1330475"/>
          </a:xfrm>
          <a:prstGeom prst="rect">
            <a:avLst/>
          </a:prstGeom>
          <a:noFill/>
          <a:ln>
            <a:noFill/>
          </a:ln>
        </p:spPr>
      </p:pic>
      <p:sp>
        <p:nvSpPr>
          <p:cNvPr id="57" name="Google Shape;57;p1"/>
          <p:cNvSpPr txBox="1"/>
          <p:nvPr/>
        </p:nvSpPr>
        <p:spPr>
          <a:xfrm>
            <a:off x="848375" y="4543000"/>
            <a:ext cx="6005400" cy="2057400"/>
          </a:xfrm>
          <a:prstGeom prst="rect">
            <a:avLst/>
          </a:prstGeom>
          <a:noFill/>
          <a:ln>
            <a:noFill/>
          </a:ln>
        </p:spPr>
        <p:txBody>
          <a:bodyPr anchorCtr="0" anchor="t" bIns="0" lIns="0" spcFirstLastPara="1" rIns="0" wrap="square" tIns="139700">
            <a:spAutoFit/>
          </a:bodyPr>
          <a:lstStyle/>
          <a:p>
            <a:pPr indent="0" lvl="0" marL="0" marR="5080" rtl="0" algn="ctr">
              <a:lnSpc>
                <a:spcPct val="100000"/>
              </a:lnSpc>
              <a:spcBef>
                <a:spcPts val="1270"/>
              </a:spcBef>
              <a:spcAft>
                <a:spcPts val="0"/>
              </a:spcAft>
              <a:buNone/>
            </a:pPr>
            <a:r>
              <a:rPr b="1" lang="en-US" sz="2000">
                <a:solidFill>
                  <a:srgbClr val="0A2D82"/>
                </a:solidFill>
                <a:latin typeface="Verdana"/>
                <a:ea typeface="Verdana"/>
                <a:cs typeface="Verdana"/>
                <a:sym typeface="Verdana"/>
              </a:rPr>
              <a:t>Les réseaux (a)sociaux : </a:t>
            </a:r>
            <a:br>
              <a:rPr b="1" lang="en-US" sz="2000">
                <a:solidFill>
                  <a:srgbClr val="0A2D82"/>
                </a:solidFill>
                <a:latin typeface="Verdana"/>
                <a:ea typeface="Verdana"/>
                <a:cs typeface="Verdana"/>
                <a:sym typeface="Verdana"/>
              </a:rPr>
            </a:br>
            <a:r>
              <a:rPr b="1" lang="en-US" sz="2000">
                <a:solidFill>
                  <a:srgbClr val="0A2D82"/>
                </a:solidFill>
                <a:latin typeface="Verdana"/>
                <a:ea typeface="Verdana"/>
                <a:cs typeface="Verdana"/>
                <a:sym typeface="Verdana"/>
              </a:rPr>
              <a:t>quatre trajectoires de désocialisations</a:t>
            </a:r>
            <a:endParaRPr sz="2000">
              <a:solidFill>
                <a:srgbClr val="0A2D82"/>
              </a:solidFill>
              <a:latin typeface="Verdana"/>
              <a:ea typeface="Verdana"/>
              <a:cs typeface="Verdana"/>
              <a:sym typeface="Verdana"/>
            </a:endParaRPr>
          </a:p>
          <a:p>
            <a:pPr indent="0" lvl="0" marL="0" rtl="0" algn="ctr">
              <a:lnSpc>
                <a:spcPct val="100000"/>
              </a:lnSpc>
              <a:spcBef>
                <a:spcPts val="1230"/>
              </a:spcBef>
              <a:spcAft>
                <a:spcPts val="0"/>
              </a:spcAft>
              <a:buNone/>
            </a:pPr>
            <a:r>
              <a:t/>
            </a:r>
            <a:endParaRPr b="1" sz="1600">
              <a:solidFill>
                <a:srgbClr val="0A2D82"/>
              </a:solidFill>
              <a:latin typeface="Verdana"/>
              <a:ea typeface="Verdana"/>
              <a:cs typeface="Verdana"/>
              <a:sym typeface="Verdana"/>
            </a:endParaRPr>
          </a:p>
          <a:p>
            <a:pPr indent="0" lvl="0" marL="0" rtl="0" algn="ctr">
              <a:lnSpc>
                <a:spcPct val="100000"/>
              </a:lnSpc>
              <a:spcBef>
                <a:spcPts val="1230"/>
              </a:spcBef>
              <a:spcAft>
                <a:spcPts val="0"/>
              </a:spcAft>
              <a:buNone/>
            </a:pPr>
            <a:br>
              <a:rPr b="1" lang="en-US" sz="1600">
                <a:solidFill>
                  <a:srgbClr val="0A2D82"/>
                </a:solidFill>
                <a:latin typeface="Verdana"/>
                <a:ea typeface="Verdana"/>
                <a:cs typeface="Verdana"/>
                <a:sym typeface="Verdana"/>
              </a:rPr>
            </a:br>
            <a:r>
              <a:rPr b="1" i="1" lang="en-US" sz="1600">
                <a:solidFill>
                  <a:srgbClr val="0A2D82"/>
                </a:solidFill>
                <a:latin typeface="Verdana"/>
                <a:ea typeface="Verdana"/>
                <a:cs typeface="Verdana"/>
                <a:sym typeface="Verdana"/>
              </a:rPr>
              <a:t>Recherche BloomTime - Viavoice pour la Macif</a:t>
            </a:r>
            <a:endParaRPr i="1" sz="1600">
              <a:solidFill>
                <a:srgbClr val="0A2D82"/>
              </a:solidFill>
              <a:latin typeface="Verdana"/>
              <a:ea typeface="Verdana"/>
              <a:cs typeface="Verdana"/>
              <a:sym typeface="Verdana"/>
            </a:endParaRPr>
          </a:p>
          <a:p>
            <a:pPr indent="0" lvl="0" marL="48260" rtl="0" algn="ctr">
              <a:lnSpc>
                <a:spcPct val="100000"/>
              </a:lnSpc>
              <a:spcBef>
                <a:spcPts val="0"/>
              </a:spcBef>
              <a:spcAft>
                <a:spcPts val="0"/>
              </a:spcAft>
              <a:buNone/>
            </a:pPr>
            <a:r>
              <a:rPr b="1" i="1" lang="en-US" sz="1600">
                <a:solidFill>
                  <a:srgbClr val="0A2D82"/>
                </a:solidFill>
                <a:latin typeface="Verdana"/>
                <a:ea typeface="Verdana"/>
                <a:cs typeface="Verdana"/>
                <a:sym typeface="Verdana"/>
              </a:rPr>
              <a:t>avec la Fondation Jean-Jaurès</a:t>
            </a:r>
            <a:endParaRPr i="1" sz="1600">
              <a:solidFill>
                <a:srgbClr val="0A2D82"/>
              </a:solidFill>
              <a:latin typeface="Verdana"/>
              <a:ea typeface="Verdana"/>
              <a:cs typeface="Verdana"/>
              <a:sym typeface="Verdana"/>
            </a:endParaRPr>
          </a:p>
        </p:txBody>
      </p:sp>
      <p:cxnSp>
        <p:nvCxnSpPr>
          <p:cNvPr id="58" name="Google Shape;58;p1"/>
          <p:cNvCxnSpPr/>
          <p:nvPr/>
        </p:nvCxnSpPr>
        <p:spPr>
          <a:xfrm flipH="1" rot="10800000">
            <a:off x="1721125" y="1628650"/>
            <a:ext cx="4447200" cy="28200"/>
          </a:xfrm>
          <a:prstGeom prst="straightConnector1">
            <a:avLst/>
          </a:prstGeom>
          <a:noFill/>
          <a:ln cap="flat" cmpd="sng" w="28575">
            <a:solidFill>
              <a:srgbClr val="0A2D82"/>
            </a:solidFill>
            <a:prstDash val="solid"/>
            <a:round/>
            <a:headEnd len="med" w="med" type="none"/>
            <a:tailEnd len="med" w="med"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44" name="Shape 144"/>
        <p:cNvGrpSpPr/>
        <p:nvPr/>
      </p:nvGrpSpPr>
      <p:grpSpPr>
        <a:xfrm>
          <a:off x="0" y="0"/>
          <a:ext cx="0" cy="0"/>
          <a:chOff x="0" y="0"/>
          <a:chExt cx="0" cy="0"/>
        </a:xfrm>
      </p:grpSpPr>
      <p:sp>
        <p:nvSpPr>
          <p:cNvPr id="145" name="Google Shape;145;p10"/>
          <p:cNvSpPr txBox="1"/>
          <p:nvPr/>
        </p:nvSpPr>
        <p:spPr>
          <a:xfrm>
            <a:off x="1656333" y="1679194"/>
            <a:ext cx="4250690" cy="7604125"/>
          </a:xfrm>
          <a:prstGeom prst="rect">
            <a:avLst/>
          </a:prstGeom>
          <a:noFill/>
          <a:ln>
            <a:noFill/>
          </a:ln>
        </p:spPr>
        <p:txBody>
          <a:bodyPr anchorCtr="0" anchor="t" bIns="0" lIns="0" spcFirstLastPara="1" rIns="0" wrap="square" tIns="13325">
            <a:spAutoFit/>
          </a:bodyPr>
          <a:lstStyle/>
          <a:p>
            <a:pPr indent="0" lvl="0" marL="12700" marR="5715" rtl="0" algn="just">
              <a:lnSpc>
                <a:spcPct val="107200"/>
              </a:lnSpc>
              <a:spcBef>
                <a:spcPts val="0"/>
              </a:spcBef>
              <a:spcAft>
                <a:spcPts val="0"/>
              </a:spcAft>
              <a:buNone/>
            </a:pPr>
            <a:r>
              <a:rPr lang="en-US" sz="1200">
                <a:latin typeface="Times New Roman"/>
                <a:ea typeface="Times New Roman"/>
                <a:cs typeface="Times New Roman"/>
                <a:sym typeface="Times New Roman"/>
              </a:rPr>
              <a:t>Les Récits de vie illustrent également que les échanges numériques, bien qu’utiles, sont souvent perçus comme superficiels. L.C. résume : </a:t>
            </a:r>
            <a:r>
              <a:rPr i="1" lang="en-US" sz="1200">
                <a:latin typeface="Times New Roman"/>
                <a:ea typeface="Times New Roman"/>
                <a:cs typeface="Times New Roman"/>
                <a:sym typeface="Times New Roman"/>
              </a:rPr>
              <a:t>« On parle, on partage des photos, mais on reste à la surface. Les réseaux donnent une illusion de connexion, mais ce n’est pas la même profondeur qu’en vrai. »</a:t>
            </a:r>
            <a:endParaRPr sz="1200">
              <a:latin typeface="Times New Roman"/>
              <a:ea typeface="Times New Roman"/>
              <a:cs typeface="Times New Roman"/>
              <a:sym typeface="Times New Roman"/>
            </a:endParaRPr>
          </a:p>
          <a:p>
            <a:pPr indent="0" lvl="0" marL="12700" marR="6350" rtl="0" algn="just">
              <a:lnSpc>
                <a:spcPct val="106900"/>
              </a:lnSpc>
              <a:spcBef>
                <a:spcPts val="800"/>
              </a:spcBef>
              <a:spcAft>
                <a:spcPts val="0"/>
              </a:spcAft>
              <a:buNone/>
            </a:pPr>
            <a:r>
              <a:rPr lang="en-US" sz="1200">
                <a:latin typeface="Times New Roman"/>
                <a:ea typeface="Times New Roman"/>
                <a:cs typeface="Times New Roman"/>
                <a:sym typeface="Times New Roman"/>
              </a:rPr>
              <a:t>Cette superficialité peut aussi être frustrante dans des moments de vulnérabilité. D.H. explique : </a:t>
            </a:r>
            <a:r>
              <a:rPr i="1" lang="en-US" sz="1200">
                <a:latin typeface="Times New Roman"/>
                <a:ea typeface="Times New Roman"/>
                <a:cs typeface="Times New Roman"/>
                <a:sym typeface="Times New Roman"/>
              </a:rPr>
              <a:t>« Pendant une période difficile, je recevais beaucoup de messages de soutien en ligne, mais je n’arrivais pas à sentir une réelle empathie. Ce n’est que lorsque j’ai vu mes amis en personne que j’ai ressenti un vrai réconfort. »</a:t>
            </a:r>
            <a:endParaRPr sz="1200">
              <a:latin typeface="Times New Roman"/>
              <a:ea typeface="Times New Roman"/>
              <a:cs typeface="Times New Roman"/>
              <a:sym typeface="Times New Roman"/>
            </a:endParaRPr>
          </a:p>
          <a:p>
            <a:pPr indent="0" lvl="0" marL="12700" rtl="0" algn="just">
              <a:lnSpc>
                <a:spcPct val="100000"/>
              </a:lnSpc>
              <a:spcBef>
                <a:spcPts val="900"/>
              </a:spcBef>
              <a:spcAft>
                <a:spcPts val="0"/>
              </a:spcAft>
              <a:buNone/>
            </a:pPr>
            <a:r>
              <a:rPr lang="en-US" sz="1200">
                <a:latin typeface="Times New Roman"/>
                <a:ea typeface="Times New Roman"/>
                <a:cs typeface="Times New Roman"/>
                <a:sym typeface="Times New Roman"/>
              </a:rPr>
              <a:t>C.B. raconte : </a:t>
            </a:r>
            <a:r>
              <a:rPr i="1" lang="en-US" sz="1200">
                <a:latin typeface="Times New Roman"/>
                <a:ea typeface="Times New Roman"/>
                <a:cs typeface="Times New Roman"/>
                <a:sym typeface="Times New Roman"/>
              </a:rPr>
              <a:t>« J’ai souvent des discussions légères avec mes amis en ligne, mais je</a:t>
            </a:r>
            <a:endParaRPr sz="1200">
              <a:latin typeface="Times New Roman"/>
              <a:ea typeface="Times New Roman"/>
              <a:cs typeface="Times New Roman"/>
              <a:sym typeface="Times New Roman"/>
            </a:endParaRPr>
          </a:p>
          <a:p>
            <a:pPr indent="0" lvl="0" marL="12700" rtl="0" algn="just">
              <a:lnSpc>
                <a:spcPct val="100000"/>
              </a:lnSpc>
              <a:spcBef>
                <a:spcPts val="110"/>
              </a:spcBef>
              <a:spcAft>
                <a:spcPts val="0"/>
              </a:spcAft>
              <a:buNone/>
            </a:pPr>
            <a:r>
              <a:rPr i="1" lang="en-US" sz="1200">
                <a:latin typeface="Times New Roman"/>
                <a:ea typeface="Times New Roman"/>
                <a:cs typeface="Times New Roman"/>
                <a:sym typeface="Times New Roman"/>
              </a:rPr>
              <a:t>me rends compte qu’on ne parle jamais de sujets vraiment importants. »</a:t>
            </a:r>
            <a:endParaRPr sz="1200">
              <a:latin typeface="Times New Roman"/>
              <a:ea typeface="Times New Roman"/>
              <a:cs typeface="Times New Roman"/>
              <a:sym typeface="Times New Roman"/>
            </a:endParaRPr>
          </a:p>
          <a:p>
            <a:pPr indent="0" lvl="0" marL="12700" marR="5715" rtl="0" algn="just">
              <a:lnSpc>
                <a:spcPct val="106700"/>
              </a:lnSpc>
              <a:spcBef>
                <a:spcPts val="805"/>
              </a:spcBef>
              <a:spcAft>
                <a:spcPts val="0"/>
              </a:spcAft>
              <a:buNone/>
            </a:pPr>
            <a:r>
              <a:rPr lang="en-US" sz="1200">
                <a:latin typeface="Times New Roman"/>
                <a:ea typeface="Times New Roman"/>
                <a:cs typeface="Times New Roman"/>
                <a:sym typeface="Times New Roman"/>
              </a:rPr>
              <a:t>N.N. ajoute : </a:t>
            </a:r>
            <a:r>
              <a:rPr i="1" lang="en-US" sz="1200">
                <a:latin typeface="Times New Roman"/>
                <a:ea typeface="Times New Roman"/>
                <a:cs typeface="Times New Roman"/>
                <a:sym typeface="Times New Roman"/>
              </a:rPr>
              <a:t>« Je réponds souvent aux stories de mes amis, mais ça ne remplace pas une vraie conversation. J’ai l’impression de rester dans la surface. »</a:t>
            </a:r>
            <a:endParaRPr sz="1200">
              <a:latin typeface="Times New Roman"/>
              <a:ea typeface="Times New Roman"/>
              <a:cs typeface="Times New Roman"/>
              <a:sym typeface="Times New Roman"/>
            </a:endParaRPr>
          </a:p>
          <a:p>
            <a:pPr indent="0" lvl="0" marL="12700" marR="8255" rtl="0" algn="just">
              <a:lnSpc>
                <a:spcPct val="107500"/>
              </a:lnSpc>
              <a:spcBef>
                <a:spcPts val="790"/>
              </a:spcBef>
              <a:spcAft>
                <a:spcPts val="0"/>
              </a:spcAft>
              <a:buNone/>
            </a:pPr>
            <a:r>
              <a:rPr lang="en-US" sz="1200">
                <a:latin typeface="Times New Roman"/>
                <a:ea typeface="Times New Roman"/>
                <a:cs typeface="Times New Roman"/>
                <a:sym typeface="Times New Roman"/>
              </a:rPr>
              <a:t>Enfin, une autre remarque de B.C. : </a:t>
            </a:r>
            <a:r>
              <a:rPr i="1" lang="en-US" sz="1200">
                <a:latin typeface="Times New Roman"/>
                <a:ea typeface="Times New Roman"/>
                <a:cs typeface="Times New Roman"/>
                <a:sym typeface="Times New Roman"/>
              </a:rPr>
              <a:t>« Les réseaux me donnent l’impression d’être connecté à beaucoup de gens, mais parfois, c’est juste une illusion. »</a:t>
            </a:r>
            <a:endParaRPr sz="1200">
              <a:latin typeface="Times New Roman"/>
              <a:ea typeface="Times New Roman"/>
              <a:cs typeface="Times New Roman"/>
              <a:sym typeface="Times New Roman"/>
            </a:endParaRPr>
          </a:p>
          <a:p>
            <a:pPr indent="0" lvl="0" marL="12700" marR="6350" rtl="0" algn="just">
              <a:lnSpc>
                <a:spcPct val="106700"/>
              </a:lnSpc>
              <a:spcBef>
                <a:spcPts val="805"/>
              </a:spcBef>
              <a:spcAft>
                <a:spcPts val="0"/>
              </a:spcAft>
              <a:buNone/>
            </a:pPr>
            <a:r>
              <a:rPr lang="en-US" sz="1200">
                <a:latin typeface="Times New Roman"/>
                <a:ea typeface="Times New Roman"/>
                <a:cs typeface="Times New Roman"/>
                <a:sym typeface="Times New Roman"/>
              </a:rPr>
              <a:t>Certains témoignages mettent également en lumière le rôle paradoxal des réseaux dans l’équilibre des relations :</a:t>
            </a:r>
            <a:endParaRPr sz="1200">
              <a:latin typeface="Times New Roman"/>
              <a:ea typeface="Times New Roman"/>
              <a:cs typeface="Times New Roman"/>
              <a:sym typeface="Times New Roman"/>
            </a:endParaRPr>
          </a:p>
          <a:p>
            <a:pPr indent="0" lvl="0" marL="12700" marR="6350" rtl="0" algn="just">
              <a:lnSpc>
                <a:spcPct val="107100"/>
              </a:lnSpc>
              <a:spcBef>
                <a:spcPts val="795"/>
              </a:spcBef>
              <a:spcAft>
                <a:spcPts val="0"/>
              </a:spcAft>
              <a:buNone/>
            </a:pPr>
            <a:r>
              <a:rPr i="1" lang="en-US" sz="1200">
                <a:latin typeface="Times New Roman"/>
                <a:ea typeface="Times New Roman"/>
                <a:cs typeface="Times New Roman"/>
                <a:sym typeface="Times New Roman"/>
              </a:rPr>
              <a:t>« Je me sens proche de mes contacts en ligne, mais parfois, je me demande si ce n’est pas une proximité artificielle. On est connecté, mais sans vraiment être ensemble, » </a:t>
            </a:r>
            <a:r>
              <a:rPr lang="en-US" sz="1200">
                <a:latin typeface="Times New Roman"/>
                <a:ea typeface="Times New Roman"/>
                <a:cs typeface="Times New Roman"/>
                <a:sym typeface="Times New Roman"/>
              </a:rPr>
              <a:t>confie M.B.</a:t>
            </a:r>
            <a:endParaRPr sz="1200">
              <a:latin typeface="Times New Roman"/>
              <a:ea typeface="Times New Roman"/>
              <a:cs typeface="Times New Roman"/>
              <a:sym typeface="Times New Roman"/>
            </a:endParaRPr>
          </a:p>
          <a:p>
            <a:pPr indent="0" lvl="0" marL="12700" marR="7620" rtl="0" algn="just">
              <a:lnSpc>
                <a:spcPct val="107500"/>
              </a:lnSpc>
              <a:spcBef>
                <a:spcPts val="795"/>
              </a:spcBef>
              <a:spcAft>
                <a:spcPts val="0"/>
              </a:spcAft>
              <a:buNone/>
            </a:pPr>
            <a:r>
              <a:rPr lang="en-US" sz="1200">
                <a:latin typeface="Times New Roman"/>
                <a:ea typeface="Times New Roman"/>
                <a:cs typeface="Times New Roman"/>
                <a:sym typeface="Times New Roman"/>
              </a:rPr>
              <a:t>B.L. précise : </a:t>
            </a:r>
            <a:r>
              <a:rPr i="1" lang="en-US" sz="1200">
                <a:latin typeface="Times New Roman"/>
                <a:ea typeface="Times New Roman"/>
                <a:cs typeface="Times New Roman"/>
                <a:sym typeface="Times New Roman"/>
              </a:rPr>
              <a:t>« Je parle à beaucoup de gens, mais c’est toujours court et rapide. Cela ne remplace pas une vraie discussion autour d’un café. »</a:t>
            </a:r>
            <a:endParaRPr sz="1200">
              <a:latin typeface="Times New Roman"/>
              <a:ea typeface="Times New Roman"/>
              <a:cs typeface="Times New Roman"/>
              <a:sym typeface="Times New Roman"/>
            </a:endParaRPr>
          </a:p>
          <a:p>
            <a:pPr indent="0" lvl="0" marL="12700" marR="9525" rtl="0" algn="just">
              <a:lnSpc>
                <a:spcPct val="106700"/>
              </a:lnSpc>
              <a:spcBef>
                <a:spcPts val="805"/>
              </a:spcBef>
              <a:spcAft>
                <a:spcPts val="0"/>
              </a:spcAft>
              <a:buNone/>
            </a:pPr>
            <a:r>
              <a:rPr lang="en-US" sz="1200">
                <a:latin typeface="Times New Roman"/>
                <a:ea typeface="Times New Roman"/>
                <a:cs typeface="Times New Roman"/>
                <a:sym typeface="Times New Roman"/>
              </a:rPr>
              <a:t>M.A. raconte : </a:t>
            </a:r>
            <a:r>
              <a:rPr i="1" lang="en-US" sz="1200">
                <a:latin typeface="Times New Roman"/>
                <a:ea typeface="Times New Roman"/>
                <a:cs typeface="Times New Roman"/>
                <a:sym typeface="Times New Roman"/>
              </a:rPr>
              <a:t>« Il m’arrive de me sentir plus seul après avoir passé des heures à discuter en ligne. Ce n’est pas pareil qu’être entouré physiquement. »</a:t>
            </a:r>
            <a:endParaRPr sz="1200">
              <a:latin typeface="Times New Roman"/>
              <a:ea typeface="Times New Roman"/>
              <a:cs typeface="Times New Roman"/>
              <a:sym typeface="Times New Roman"/>
            </a:endParaRPr>
          </a:p>
          <a:p>
            <a:pPr indent="0" lvl="0" marL="12700" marR="5080" rtl="0" algn="just">
              <a:lnSpc>
                <a:spcPct val="107500"/>
              </a:lnSpc>
              <a:spcBef>
                <a:spcPts val="790"/>
              </a:spcBef>
              <a:spcAft>
                <a:spcPts val="0"/>
              </a:spcAft>
              <a:buNone/>
            </a:pPr>
            <a:r>
              <a:rPr lang="en-US" sz="1200">
                <a:latin typeface="Times New Roman"/>
                <a:ea typeface="Times New Roman"/>
                <a:cs typeface="Times New Roman"/>
                <a:sym typeface="Times New Roman"/>
              </a:rPr>
              <a:t>S.T. : </a:t>
            </a:r>
            <a:r>
              <a:rPr i="1" lang="en-US" sz="1200">
                <a:latin typeface="Times New Roman"/>
                <a:ea typeface="Times New Roman"/>
                <a:cs typeface="Times New Roman"/>
                <a:sym typeface="Times New Roman"/>
              </a:rPr>
              <a:t>« Les réseaux, c’est bien pour rester en contact, mais ça ne construit pas de relations solides à long terme. »</a:t>
            </a:r>
            <a:endParaRPr sz="1200">
              <a:latin typeface="Times New Roman"/>
              <a:ea typeface="Times New Roman"/>
              <a:cs typeface="Times New Roman"/>
              <a:sym typeface="Times New Roman"/>
            </a:endParaRPr>
          </a:p>
          <a:p>
            <a:pPr indent="48260" lvl="0" marL="12700" marR="5715" rtl="0" algn="just">
              <a:lnSpc>
                <a:spcPct val="107100"/>
              </a:lnSpc>
              <a:spcBef>
                <a:spcPts val="800"/>
              </a:spcBef>
              <a:spcAft>
                <a:spcPts val="0"/>
              </a:spcAft>
              <a:buNone/>
            </a:pPr>
            <a:r>
              <a:rPr lang="en-US" sz="1200">
                <a:latin typeface="Times New Roman"/>
                <a:ea typeface="Times New Roman"/>
                <a:cs typeface="Times New Roman"/>
                <a:sym typeface="Times New Roman"/>
              </a:rPr>
              <a:t>Mais, paradoxalement, les réseaux sociaux, bien qu’ils rapprochent les gens, peuvent également renforcer le sentiment de solitude. Des nombreux utilisateurs se sentent isolés malgré leur présence en ligne.</a:t>
            </a:r>
            <a:endParaRPr sz="1200">
              <a:latin typeface="Times New Roman"/>
              <a:ea typeface="Times New Roman"/>
              <a:cs typeface="Times New Roman"/>
              <a:sym typeface="Times New Roman"/>
            </a:endParaRPr>
          </a:p>
          <a:p>
            <a:pPr indent="0" lvl="0" marL="12700" marR="8890" rtl="0" algn="just">
              <a:lnSpc>
                <a:spcPct val="129166"/>
              </a:lnSpc>
              <a:spcBef>
                <a:spcPts val="60"/>
              </a:spcBef>
              <a:spcAft>
                <a:spcPts val="0"/>
              </a:spcAft>
              <a:buNone/>
            </a:pPr>
            <a:r>
              <a:rPr lang="en-US" sz="1200">
                <a:latin typeface="Times New Roman"/>
                <a:ea typeface="Times New Roman"/>
                <a:cs typeface="Times New Roman"/>
                <a:sym typeface="Times New Roman"/>
              </a:rPr>
              <a:t>C.D. confie : </a:t>
            </a:r>
            <a:r>
              <a:rPr i="1" lang="en-US" sz="1200">
                <a:latin typeface="Times New Roman"/>
                <a:ea typeface="Times New Roman"/>
                <a:cs typeface="Times New Roman"/>
                <a:sym typeface="Times New Roman"/>
              </a:rPr>
              <a:t>« J’ai des centaines d’amis sur Facebook, mais je me sens souvent seule. Les interactions en ligne ne suffisent pas à combler ce vide. »</a:t>
            </a:r>
            <a:endParaRPr sz="1200">
              <a:latin typeface="Times New Roman"/>
              <a:ea typeface="Times New Roman"/>
              <a:cs typeface="Times New Roman"/>
              <a:sym typeface="Times New Roman"/>
            </a:endParaRPr>
          </a:p>
          <a:p>
            <a:pPr indent="0" lvl="0" marL="12700" marR="6985" rtl="0" algn="just">
              <a:lnSpc>
                <a:spcPct val="106700"/>
              </a:lnSpc>
              <a:spcBef>
                <a:spcPts val="730"/>
              </a:spcBef>
              <a:spcAft>
                <a:spcPts val="0"/>
              </a:spcAft>
              <a:buNone/>
            </a:pPr>
            <a:r>
              <a:rPr lang="en-US" sz="1200">
                <a:latin typeface="Times New Roman"/>
                <a:ea typeface="Times New Roman"/>
                <a:cs typeface="Times New Roman"/>
                <a:sym typeface="Times New Roman"/>
              </a:rPr>
              <a:t>J.R. : </a:t>
            </a:r>
            <a:r>
              <a:rPr i="1" lang="en-US" sz="1200">
                <a:latin typeface="Times New Roman"/>
                <a:ea typeface="Times New Roman"/>
                <a:cs typeface="Times New Roman"/>
                <a:sym typeface="Times New Roman"/>
              </a:rPr>
              <a:t>« J’ai des centaines d’amis sur les réseaux, mais ça ne compense pas le vide que je ressens parfois dans la vie réelle. »</a:t>
            </a:r>
            <a:endParaRPr sz="1200">
              <a:latin typeface="Times New Roman"/>
              <a:ea typeface="Times New Roman"/>
              <a:cs typeface="Times New Roman"/>
              <a:sym typeface="Times New Roman"/>
            </a:endParaRPr>
          </a:p>
        </p:txBody>
      </p:sp>
      <p:pic>
        <p:nvPicPr>
          <p:cNvPr id="146" name="Google Shape;146;p10"/>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47" name="Google Shape;147;p10"/>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51" name="Shape 151"/>
        <p:cNvGrpSpPr/>
        <p:nvPr/>
      </p:nvGrpSpPr>
      <p:grpSpPr>
        <a:xfrm>
          <a:off x="0" y="0"/>
          <a:ext cx="0" cy="0"/>
          <a:chOff x="0" y="0"/>
          <a:chExt cx="0" cy="0"/>
        </a:xfrm>
      </p:grpSpPr>
      <p:sp>
        <p:nvSpPr>
          <p:cNvPr id="152" name="Google Shape;152;p11"/>
          <p:cNvSpPr txBox="1"/>
          <p:nvPr/>
        </p:nvSpPr>
        <p:spPr>
          <a:xfrm>
            <a:off x="1656333" y="1938909"/>
            <a:ext cx="4250690" cy="6899909"/>
          </a:xfrm>
          <a:prstGeom prst="rect">
            <a:avLst/>
          </a:prstGeom>
          <a:noFill/>
          <a:ln>
            <a:noFill/>
          </a:ln>
        </p:spPr>
        <p:txBody>
          <a:bodyPr anchorCtr="0" anchor="t" bIns="0" lIns="0" spcFirstLastPara="1" rIns="0" wrap="square" tIns="13325">
            <a:spAutoFit/>
          </a:bodyPr>
          <a:lstStyle/>
          <a:p>
            <a:pPr indent="0" lvl="0" marL="12700" marR="6350" rtl="0" algn="just">
              <a:lnSpc>
                <a:spcPct val="107000"/>
              </a:lnSpc>
              <a:spcBef>
                <a:spcPts val="0"/>
              </a:spcBef>
              <a:spcAft>
                <a:spcPts val="0"/>
              </a:spcAft>
              <a:buNone/>
            </a:pPr>
            <a:r>
              <a:rPr lang="en-US" sz="1200">
                <a:latin typeface="Times New Roman"/>
                <a:ea typeface="Times New Roman"/>
                <a:cs typeface="Times New Roman"/>
                <a:sym typeface="Times New Roman"/>
              </a:rPr>
              <a:t>Ce sentiment de solitude est souvent amplifié par la nature superficielle de nombreuses interactions numériques. D.L. explique : </a:t>
            </a:r>
            <a:r>
              <a:rPr i="1" lang="en-US" sz="1200">
                <a:latin typeface="Times New Roman"/>
                <a:ea typeface="Times New Roman"/>
                <a:cs typeface="Times New Roman"/>
                <a:sym typeface="Times New Roman"/>
              </a:rPr>
              <a:t>« Les messages et les likes ne remplacent pas les conversations en face à face. Ils donnent l’illusion qu’on est connecté, mais ça reste souvent creux. » </a:t>
            </a:r>
            <a:r>
              <a:rPr lang="en-US" sz="1200">
                <a:latin typeface="Times New Roman"/>
                <a:ea typeface="Times New Roman"/>
                <a:cs typeface="Times New Roman"/>
                <a:sym typeface="Times New Roman"/>
              </a:rPr>
              <a:t>Cette perception est partagée par N.N., qui précise : </a:t>
            </a:r>
            <a:r>
              <a:rPr i="1" lang="en-US" sz="1200">
                <a:latin typeface="Times New Roman"/>
                <a:ea typeface="Times New Roman"/>
                <a:cs typeface="Times New Roman"/>
                <a:sym typeface="Times New Roman"/>
              </a:rPr>
              <a:t>« Je passe beaucoup de temps à parler avec des gens en ligne, mais je me rends compte que je manque de vraies relations solides. »</a:t>
            </a:r>
            <a:endParaRPr sz="1200">
              <a:latin typeface="Times New Roman"/>
              <a:ea typeface="Times New Roman"/>
              <a:cs typeface="Times New Roman"/>
              <a:sym typeface="Times New Roman"/>
            </a:endParaRPr>
          </a:p>
          <a:p>
            <a:pPr indent="0" lvl="0" marL="12700" marR="7620" rtl="0" algn="just">
              <a:lnSpc>
                <a:spcPct val="106900"/>
              </a:lnSpc>
              <a:spcBef>
                <a:spcPts val="815"/>
              </a:spcBef>
              <a:spcAft>
                <a:spcPts val="0"/>
              </a:spcAft>
              <a:buNone/>
            </a:pPr>
            <a:r>
              <a:rPr lang="en-US" sz="1200">
                <a:latin typeface="Times New Roman"/>
                <a:ea typeface="Times New Roman"/>
                <a:cs typeface="Times New Roman"/>
                <a:sym typeface="Times New Roman"/>
              </a:rPr>
              <a:t>Le sondage reflète cette dualité : si une partie des utilisateurs valorise l’élargissement des cercles sociaux, 46 % pensent que les réseaux sociaux divisent plus qu’ils n’unissent, en créant des groupes d’intérêts parfois fermés ou en renforçant les différences.</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7000"/>
              </a:lnSpc>
              <a:spcBef>
                <a:spcPts val="5"/>
              </a:spcBef>
              <a:spcAft>
                <a:spcPts val="0"/>
              </a:spcAft>
              <a:buNone/>
            </a:pPr>
            <a:r>
              <a:rPr lang="en-US" sz="1200">
                <a:latin typeface="Times New Roman"/>
                <a:ea typeface="Times New Roman"/>
                <a:cs typeface="Times New Roman"/>
                <a:sym typeface="Times New Roman"/>
              </a:rPr>
              <a:t>Également, les réseaux sociaux, en favorisant les interactions basées sur des intérêts communs, peuvent aussi cloisonner les personnes dans des bulles. Ces espaces fermés, bien qu’ils renforcent certains liens, limitent la diversité des échanges. N.G. observe : </a:t>
            </a:r>
            <a:r>
              <a:rPr i="1" lang="en-US" sz="1200">
                <a:latin typeface="Times New Roman"/>
                <a:ea typeface="Times New Roman"/>
                <a:cs typeface="Times New Roman"/>
                <a:sym typeface="Times New Roman"/>
              </a:rPr>
              <a:t>« Les réseaux nous rapprochent de ceux qui pensent comme nous, mais nous éloignent des autres. Cela crée des divisions que je ne ressentais pas avant. »</a:t>
            </a:r>
            <a:endParaRPr sz="1200">
              <a:latin typeface="Times New Roman"/>
              <a:ea typeface="Times New Roman"/>
              <a:cs typeface="Times New Roman"/>
              <a:sym typeface="Times New Roman"/>
            </a:endParaRPr>
          </a:p>
          <a:p>
            <a:pPr indent="0" lvl="0" marL="12700" marR="5080" rtl="0" algn="just">
              <a:lnSpc>
                <a:spcPct val="107100"/>
              </a:lnSpc>
              <a:spcBef>
                <a:spcPts val="795"/>
              </a:spcBef>
              <a:spcAft>
                <a:spcPts val="0"/>
              </a:spcAft>
              <a:buNone/>
            </a:pPr>
            <a:r>
              <a:rPr lang="en-US" sz="1200">
                <a:latin typeface="Times New Roman"/>
                <a:ea typeface="Times New Roman"/>
                <a:cs typeface="Times New Roman"/>
                <a:sym typeface="Times New Roman"/>
              </a:rPr>
              <a:t>Enfin, les témoignages des forums montrent que l’absence de contact physique, même dans des relations numériques profondes, peut devenir une barrière. L.C résume : </a:t>
            </a:r>
            <a:r>
              <a:rPr i="1" lang="en-US" sz="1200">
                <a:latin typeface="Times New Roman"/>
                <a:ea typeface="Times New Roman"/>
                <a:cs typeface="Times New Roman"/>
                <a:sym typeface="Times New Roman"/>
              </a:rPr>
              <a:t>« J’ai des amis très proches en ligne, mais parfois, je me rends compte qu’il manque quelque chose. La distance reste une limite qu’aucun réseau ne peut combler.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Cette redéfinition des relations humaines soulève une réflexion plus large : les réseaux sociaux sont-ils devenus un substitut acceptable à l’interaction physique, ou ne restent-ils qu’un outil imparfait pour combler les distances et maintenir des liens ? Les témoignages et les données montrent que si les réseaux facilitent une connectivité sans précédent, ils ne répondent pas toujours aux besoins fondamentaux d’authenticité,  de  spontanéité  et  d’émotion  recherchés  par  les utilisateurs. Les réseaux, bien qu’indispensables pour certains, ne parviennent pas à reproduire la richesse des échanges humains directs.</a:t>
            </a:r>
            <a:endParaRPr sz="1200">
              <a:latin typeface="Times New Roman"/>
              <a:ea typeface="Times New Roman"/>
              <a:cs typeface="Times New Roman"/>
              <a:sym typeface="Times New Roman"/>
            </a:endParaRPr>
          </a:p>
        </p:txBody>
      </p:sp>
      <p:pic>
        <p:nvPicPr>
          <p:cNvPr id="153" name="Google Shape;153;p11"/>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54" name="Google Shape;154;p11"/>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58" name="Shape 158"/>
        <p:cNvGrpSpPr/>
        <p:nvPr/>
      </p:nvGrpSpPr>
      <p:grpSpPr>
        <a:xfrm>
          <a:off x="0" y="0"/>
          <a:ext cx="0" cy="0"/>
          <a:chOff x="0" y="0"/>
          <a:chExt cx="0" cy="0"/>
        </a:xfrm>
      </p:grpSpPr>
      <p:graphicFrame>
        <p:nvGraphicFramePr>
          <p:cNvPr id="159" name="Google Shape;159;p12"/>
          <p:cNvGraphicFramePr/>
          <p:nvPr/>
        </p:nvGraphicFramePr>
        <p:xfrm>
          <a:off x="1081760" y="1150746"/>
          <a:ext cx="3000000" cy="3000000"/>
        </p:xfrm>
        <a:graphic>
          <a:graphicData uri="http://schemas.openxmlformats.org/drawingml/2006/table">
            <a:tbl>
              <a:tblPr bandRow="1" firstRow="1">
                <a:noFill/>
                <a:tableStyleId>{5CB67DB4-C9FE-46C3-B84F-722B291888AA}</a:tableStyleId>
              </a:tblPr>
              <a:tblGrid>
                <a:gridCol w="1015375"/>
                <a:gridCol w="4367525"/>
              </a:tblGrid>
              <a:tr h="202575">
                <a:tc>
                  <a:txBody>
                    <a:bodyPr/>
                    <a:lstStyle/>
                    <a:p>
                      <a:pPr indent="0" lvl="0" marL="698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6350"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4775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6985" marR="55244" rtl="0" algn="l">
                        <a:lnSpc>
                          <a:spcPct val="1072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Opportunités offertes par les réseaux</a:t>
                      </a:r>
                      <a:endParaRPr sz="1200" u="none" cap="none" strike="noStrike">
                        <a:latin typeface="Times New Roman"/>
                        <a:ea typeface="Times New Roman"/>
                        <a:cs typeface="Times New Roman"/>
                        <a:sym typeface="Times New Roman"/>
                      </a:endParaRPr>
                    </a:p>
                  </a:txBody>
                  <a:tcPr marT="1524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6350" marR="436244"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"J’ai retrouvé des amis d’enfance grâce aux réseaux, et cela a rendu possible des retrouvailles que je n’aurais jamais imaginées."</a:t>
                      </a:r>
                      <a:endParaRPr sz="1200" u="none" cap="none" strike="noStrike">
                        <a:latin typeface="Times New Roman"/>
                        <a:ea typeface="Times New Roman"/>
                        <a:cs typeface="Times New Roman"/>
                        <a:sym typeface="Times New Roman"/>
                      </a:endParaRPr>
                    </a:p>
                  </a:txBody>
                  <a:tcPr marT="266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398775">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"J’ai rencontré mon conjoint grâce aux réseaux sociaux. Sans eux, on</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n’aurait jamais croisé nos chemins."</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3981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"J’ai un groupe d’amis en ligne répartis sur plusieurs continents. Nos</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échanges m’ont ouvert à d’autres cultures et perspectives."</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5937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055"/>
                        </a:spcBef>
                        <a:spcAft>
                          <a:spcPts val="0"/>
                        </a:spcAft>
                        <a:buNone/>
                      </a:pPr>
                      <a:r>
                        <a:t/>
                      </a:r>
                      <a:endParaRPr sz="1200" u="none" cap="none" strike="noStrike">
                        <a:latin typeface="Times New Roman"/>
                        <a:ea typeface="Times New Roman"/>
                        <a:cs typeface="Times New Roman"/>
                        <a:sym typeface="Times New Roman"/>
                      </a:endParaRPr>
                    </a:p>
                    <a:p>
                      <a:pPr indent="0" lvl="0" marL="6985" marR="60325"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Maintien des liens malgré la distance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"Quand j’ai déménagé à l’étranger, j’ai pu garder un lien avec mes anciens</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collègues. Même si ce n’est pas pareil qu’en vrai, ça m’aide à ne pas perdre</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95"/>
                        </a:spcBef>
                        <a:spcAft>
                          <a:spcPts val="0"/>
                        </a:spcAft>
                        <a:buNone/>
                      </a:pPr>
                      <a:r>
                        <a:rPr lang="en-US" sz="1200" u="none" cap="none" strike="noStrike">
                          <a:latin typeface="Times New Roman"/>
                          <a:ea typeface="Times New Roman"/>
                          <a:cs typeface="Times New Roman"/>
                          <a:sym typeface="Times New Roman"/>
                        </a:rPr>
                        <a:t>contact."</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5943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vis loin de ma famille, et sans les réseaux, il serait impossible de garder</a:t>
                      </a:r>
                      <a:endParaRPr sz="1200" u="none" cap="none" strike="noStrike">
                        <a:latin typeface="Times New Roman"/>
                        <a:ea typeface="Times New Roman"/>
                        <a:cs typeface="Times New Roman"/>
                        <a:sym typeface="Times New Roman"/>
                      </a:endParaRPr>
                    </a:p>
                    <a:p>
                      <a:pPr indent="0" lvl="0" marL="6350" marR="83820" rtl="0" algn="l">
                        <a:lnSpc>
                          <a:spcPct val="106700"/>
                        </a:lnSpc>
                        <a:spcBef>
                          <a:spcPts val="10"/>
                        </a:spcBef>
                        <a:spcAft>
                          <a:spcPts val="0"/>
                        </a:spcAft>
                        <a:buNone/>
                      </a:pPr>
                      <a:r>
                        <a:rPr lang="en-US" sz="1200" u="none" cap="none" strike="noStrike">
                          <a:latin typeface="Times New Roman"/>
                          <a:ea typeface="Times New Roman"/>
                          <a:cs typeface="Times New Roman"/>
                          <a:sym typeface="Times New Roman"/>
                        </a:rPr>
                        <a:t>un lien aussi fort avec eux. Les appels et les messages remplacent un peu les absences."</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3981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"Les réseaux sociaux permettent de maintenir des amitiés malgré la</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distance, même si ce n’est pas la même chose qu’en face à face."</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5943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90"/>
                        </a:spcBef>
                        <a:spcAft>
                          <a:spcPts val="0"/>
                        </a:spcAft>
                        <a:buNone/>
                      </a:pPr>
                      <a:r>
                        <a:t/>
                      </a:r>
                      <a:endParaRPr sz="1200" u="none" cap="none" strike="noStrike">
                        <a:latin typeface="Times New Roman"/>
                        <a:ea typeface="Times New Roman"/>
                        <a:cs typeface="Times New Roman"/>
                        <a:sym typeface="Times New Roman"/>
                      </a:endParaRPr>
                    </a:p>
                    <a:p>
                      <a:pPr indent="0" lvl="0" marL="698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Manque</a:t>
                      </a:r>
                      <a:endParaRPr sz="1200" u="none" cap="none" strike="noStrike">
                        <a:latin typeface="Times New Roman"/>
                        <a:ea typeface="Times New Roman"/>
                        <a:cs typeface="Times New Roman"/>
                        <a:sym typeface="Times New Roman"/>
                      </a:endParaRPr>
                    </a:p>
                    <a:p>
                      <a:pPr indent="0" lvl="0" marL="6985" marR="0" rtl="0" algn="l">
                        <a:lnSpc>
                          <a:spcPct val="100000"/>
                        </a:lnSpc>
                        <a:spcBef>
                          <a:spcPts val="110"/>
                        </a:spcBef>
                        <a:spcAft>
                          <a:spcPts val="0"/>
                        </a:spcAft>
                        <a:buNone/>
                      </a:pPr>
                      <a:r>
                        <a:rPr b="1" lang="en-US" sz="1200" u="none" cap="none" strike="noStrike">
                          <a:solidFill>
                            <a:srgbClr val="FFFFFF"/>
                          </a:solidFill>
                          <a:latin typeface="Times New Roman"/>
                          <a:ea typeface="Times New Roman"/>
                          <a:cs typeface="Times New Roman"/>
                          <a:sym typeface="Times New Roman"/>
                        </a:rPr>
                        <a:t>d’authenticité</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"Les conversations en ligne sont pratiques, mais elles manquent</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d’émotion. Rien ne remplace un sourire ou un regard dans une vraie</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95"/>
                        </a:spcBef>
                        <a:spcAft>
                          <a:spcPts val="0"/>
                        </a:spcAft>
                        <a:buNone/>
                      </a:pPr>
                      <a:r>
                        <a:rPr lang="en-US" sz="1200" u="none" cap="none" strike="noStrike">
                          <a:latin typeface="Times New Roman"/>
                          <a:ea typeface="Times New Roman"/>
                          <a:cs typeface="Times New Roman"/>
                          <a:sym typeface="Times New Roman"/>
                        </a:rPr>
                        <a:t>discussion."</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3981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"Même quand on parle avec des proches, les échanges restent plats. Les</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réseaux ne permettent pas de ressentir la chaleur humaine."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77525">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"Quand je lis un message, je ne sais jamais si la personne est vraiment</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sincère. Les mots écrits manquent de nuances et d’émotions."</a:t>
                      </a:r>
                      <a:endParaRPr sz="1200" u="none" cap="none" strike="noStrike">
                        <a:latin typeface="Times New Roman"/>
                        <a:ea typeface="Times New Roman"/>
                        <a:cs typeface="Times New Roman"/>
                        <a:sym typeface="Times New Roman"/>
                      </a:endParaRPr>
                    </a:p>
                  </a:txBody>
                  <a:tcPr marT="40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5943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00"/>
                        </a:spcBef>
                        <a:spcAft>
                          <a:spcPts val="0"/>
                        </a:spcAft>
                        <a:buNone/>
                      </a:pPr>
                      <a:r>
                        <a:t/>
                      </a:r>
                      <a:endParaRPr sz="1200" u="none" cap="none" strike="noStrike">
                        <a:latin typeface="Times New Roman"/>
                        <a:ea typeface="Times New Roman"/>
                        <a:cs typeface="Times New Roman"/>
                        <a:sym typeface="Times New Roman"/>
                      </a:endParaRPr>
                    </a:p>
                    <a:p>
                      <a:pPr indent="0" lvl="0" marL="6985" marR="154305"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Superficialité des interactions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"On parle, on partage des photos, mais on reste à la surface. Les réseaux</a:t>
                      </a:r>
                      <a:endParaRPr sz="1200" u="none" cap="none" strike="noStrike">
                        <a:latin typeface="Times New Roman"/>
                        <a:ea typeface="Times New Roman"/>
                        <a:cs typeface="Times New Roman"/>
                        <a:sym typeface="Times New Roman"/>
                      </a:endParaRPr>
                    </a:p>
                    <a:p>
                      <a:pPr indent="0" lvl="0" marL="6350" marR="8255" rtl="0" algn="l">
                        <a:lnSpc>
                          <a:spcPct val="106700"/>
                        </a:lnSpc>
                        <a:spcBef>
                          <a:spcPts val="10"/>
                        </a:spcBef>
                        <a:spcAft>
                          <a:spcPts val="0"/>
                        </a:spcAft>
                        <a:buNone/>
                      </a:pPr>
                      <a:r>
                        <a:rPr lang="en-US" sz="1200" u="none" cap="none" strike="noStrike">
                          <a:latin typeface="Times New Roman"/>
                          <a:ea typeface="Times New Roman"/>
                          <a:cs typeface="Times New Roman"/>
                          <a:sym typeface="Times New Roman"/>
                        </a:rPr>
                        <a:t>donnent une illusion de connexion, mais ce n’est pas la même profondeur qu’en vrai."</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77525">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réponds souvent aux stories de mes amis, mais ça ne remplace pas</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une vraie conversation. J’ai l’impression de rester dans la surface."</a:t>
                      </a:r>
                      <a:endParaRPr sz="1200" u="none" cap="none" strike="noStrike">
                        <a:latin typeface="Times New Roman"/>
                        <a:ea typeface="Times New Roman"/>
                        <a:cs typeface="Times New Roman"/>
                        <a:sym typeface="Times New Roman"/>
                      </a:endParaRPr>
                    </a:p>
                  </a:txBody>
                  <a:tcPr marT="40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3981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"Pendant une période difficile, je recevais beaucoup de messages de</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soutien en ligne, mais je n’arrivais pas à sentir une réelle empathie."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3981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055"/>
                        </a:spcBef>
                        <a:spcAft>
                          <a:spcPts val="0"/>
                        </a:spcAft>
                        <a:buNone/>
                      </a:pPr>
                      <a:r>
                        <a:t/>
                      </a:r>
                      <a:endParaRPr sz="1200" u="none" cap="none" strike="noStrike">
                        <a:latin typeface="Times New Roman"/>
                        <a:ea typeface="Times New Roman"/>
                        <a:cs typeface="Times New Roman"/>
                        <a:sym typeface="Times New Roman"/>
                      </a:endParaRPr>
                    </a:p>
                    <a:p>
                      <a:pPr indent="0" lvl="0" marL="6985" marR="93980"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Sentiment de solitude accru</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"J’ai des centaines d’amis sur Facebook, mais je me sens souvent seule.</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Les interactions en ligne ne suffisent pas à combler ce vide."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5943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me sens proche de mes contacts en ligne, mais parfois, je me demande</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si ce n’est pas une proximité artificielle. On est connecté, mais sans</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95"/>
                        </a:spcBef>
                        <a:spcAft>
                          <a:spcPts val="0"/>
                        </a:spcAft>
                        <a:buNone/>
                      </a:pPr>
                      <a:r>
                        <a:rPr lang="en-US" sz="1200" u="none" cap="none" strike="noStrike">
                          <a:latin typeface="Times New Roman"/>
                          <a:ea typeface="Times New Roman"/>
                          <a:cs typeface="Times New Roman"/>
                          <a:sym typeface="Times New Roman"/>
                        </a:rPr>
                        <a:t>vraiment être ensemble."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3981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"Il m’arrive de me sentir plus seul après avoir passé des heures à discuter</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en ligne. Ce n’est pas pareil qu’être entouré physiquement."</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775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375"/>
                        </a:spcBef>
                        <a:spcAft>
                          <a:spcPts val="0"/>
                        </a:spcAft>
                        <a:buNone/>
                      </a:pPr>
                      <a:r>
                        <a:t/>
                      </a:r>
                      <a:endParaRPr sz="1200" u="none" cap="none" strike="noStrike">
                        <a:latin typeface="Times New Roman"/>
                        <a:ea typeface="Times New Roman"/>
                        <a:cs typeface="Times New Roman"/>
                        <a:sym typeface="Times New Roman"/>
                      </a:endParaRPr>
                    </a:p>
                    <a:p>
                      <a:pPr indent="0" lvl="0" marL="6985" marR="154305"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Barrières des relations numériques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"Même les appels vidéos manquent de quelque chose. On voit le visage,</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mais il manque l’énergie de la présence réelle."</a:t>
                      </a:r>
                      <a:endParaRPr sz="1200" u="none" cap="none" strike="noStrike">
                        <a:latin typeface="Times New Roman"/>
                        <a:ea typeface="Times New Roman"/>
                        <a:cs typeface="Times New Roman"/>
                        <a:sym typeface="Times New Roman"/>
                      </a:endParaRPr>
                    </a:p>
                  </a:txBody>
                  <a:tcPr marT="4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5943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"J’ai des amis très proches en ligne, mais parfois, je me rends compte qu’il</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manque quelque chose. La distance reste une limite qu’aucun réseau ne</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95"/>
                        </a:spcBef>
                        <a:spcAft>
                          <a:spcPts val="0"/>
                        </a:spcAft>
                        <a:buNone/>
                      </a:pPr>
                      <a:r>
                        <a:rPr lang="en-US" sz="1200" u="none" cap="none" strike="noStrike">
                          <a:latin typeface="Times New Roman"/>
                          <a:ea typeface="Times New Roman"/>
                          <a:cs typeface="Times New Roman"/>
                          <a:sym typeface="Times New Roman"/>
                        </a:rPr>
                        <a:t>peut combler."</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594350">
                <a:tc vMerge="1"/>
                <a:tc>
                  <a:txBody>
                    <a:bodyPr/>
                    <a:lstStyle/>
                    <a:p>
                      <a:pPr indent="0" lvl="0" marL="635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"Les messages et les likes ne remplacent pas les conversations en face à</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face. Ils donnent l’illusion qu’on est connecté, mais ça reste souvent</a:t>
                      </a:r>
                      <a:endParaRPr sz="1200" u="none" cap="none" strike="noStrike">
                        <a:latin typeface="Times New Roman"/>
                        <a:ea typeface="Times New Roman"/>
                        <a:cs typeface="Times New Roman"/>
                        <a:sym typeface="Times New Roman"/>
                      </a:endParaRPr>
                    </a:p>
                    <a:p>
                      <a:pPr indent="0" lvl="0" marL="6350" marR="0" rtl="0" algn="l">
                        <a:lnSpc>
                          <a:spcPct val="100000"/>
                        </a:lnSpc>
                        <a:spcBef>
                          <a:spcPts val="95"/>
                        </a:spcBef>
                        <a:spcAft>
                          <a:spcPts val="0"/>
                        </a:spcAft>
                        <a:buNone/>
                      </a:pPr>
                      <a:r>
                        <a:rPr lang="en-US" sz="1200" u="none" cap="none" strike="noStrike">
                          <a:latin typeface="Times New Roman"/>
                          <a:ea typeface="Times New Roman"/>
                          <a:cs typeface="Times New Roman"/>
                          <a:sym typeface="Times New Roman"/>
                        </a:rPr>
                        <a:t>creux."</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bl>
          </a:graphicData>
        </a:graphic>
      </p:graphicFrame>
      <p:pic>
        <p:nvPicPr>
          <p:cNvPr id="160" name="Google Shape;160;p12"/>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61" name="Google Shape;161;p12"/>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65" name="Shape 165"/>
        <p:cNvGrpSpPr/>
        <p:nvPr/>
      </p:nvGrpSpPr>
      <p:grpSpPr>
        <a:xfrm>
          <a:off x="0" y="0"/>
          <a:ext cx="0" cy="0"/>
          <a:chOff x="0" y="0"/>
          <a:chExt cx="0" cy="0"/>
        </a:xfrm>
      </p:grpSpPr>
      <p:sp>
        <p:nvSpPr>
          <p:cNvPr id="166" name="Google Shape;166;p13"/>
          <p:cNvSpPr txBox="1"/>
          <p:nvPr/>
        </p:nvSpPr>
        <p:spPr>
          <a:xfrm>
            <a:off x="1576832" y="1253108"/>
            <a:ext cx="440436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L’anonymat et les pseudonymes : liberté ou désinhibition ?</a:t>
            </a:r>
            <a:endParaRPr sz="1800">
              <a:latin typeface="Times New Roman"/>
              <a:ea typeface="Times New Roman"/>
              <a:cs typeface="Times New Roman"/>
              <a:sym typeface="Times New Roman"/>
            </a:endParaRPr>
          </a:p>
        </p:txBody>
      </p:sp>
      <p:sp>
        <p:nvSpPr>
          <p:cNvPr id="167" name="Google Shape;167;p13"/>
          <p:cNvSpPr txBox="1"/>
          <p:nvPr/>
        </p:nvSpPr>
        <p:spPr>
          <a:xfrm>
            <a:off x="1429003" y="2629660"/>
            <a:ext cx="4704715" cy="6954520"/>
          </a:xfrm>
          <a:prstGeom prst="rect">
            <a:avLst/>
          </a:prstGeom>
          <a:noFill/>
          <a:ln>
            <a:noFill/>
          </a:ln>
        </p:spPr>
        <p:txBody>
          <a:bodyPr anchorCtr="0" anchor="t" bIns="0" lIns="0" spcFirstLastPara="1" rIns="0" wrap="square" tIns="12050">
            <a:spAutoFit/>
          </a:bodyPr>
          <a:lstStyle/>
          <a:p>
            <a:pPr indent="0" lvl="0" marL="12700" marR="5715" rtl="0" algn="just">
              <a:lnSpc>
                <a:spcPct val="107000"/>
              </a:lnSpc>
              <a:spcBef>
                <a:spcPts val="0"/>
              </a:spcBef>
              <a:spcAft>
                <a:spcPts val="0"/>
              </a:spcAft>
              <a:buNone/>
            </a:pPr>
            <a:r>
              <a:rPr lang="en-US" sz="1200">
                <a:latin typeface="Times New Roman"/>
                <a:ea typeface="Times New Roman"/>
                <a:cs typeface="Times New Roman"/>
                <a:sym typeface="Times New Roman"/>
              </a:rPr>
              <a:t>L’utilisation de l’anonymat et des pseudonymes, omniprésente dans les interactions numériques, reflète l’ambivalence des utilisateurs face à ces outils. D’un côté, ils symbolisent une forme de refuge : un espace où s’exprimer librement, à l’abri des jugements ou des répercussions. De l’autre, ils transforment profondément les comportements, parfois en révélant des aspects plus sombres des dynamiques sociales en ligne. Les témoignages des forums et les résultats du sondage montrent à quel point ces pratiques, bien qu’indispensables pour certains, suscitent autant de fascination que de critiques.</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480"/>
              </a:spcBef>
              <a:spcAft>
                <a:spcPts val="0"/>
              </a:spcAft>
              <a:buNone/>
            </a:pPr>
            <a:r>
              <a:t/>
            </a:r>
            <a:endParaRPr sz="1200">
              <a:latin typeface="Times New Roman"/>
              <a:ea typeface="Times New Roman"/>
              <a:cs typeface="Times New Roman"/>
              <a:sym typeface="Times New Roman"/>
            </a:endParaRPr>
          </a:p>
          <a:p>
            <a:pPr indent="0" lvl="0" marL="12700" rtl="0" algn="just">
              <a:lnSpc>
                <a:spcPct val="100000"/>
              </a:lnSpc>
              <a:spcBef>
                <a:spcPts val="0"/>
              </a:spcBef>
              <a:spcAft>
                <a:spcPts val="0"/>
              </a:spcAft>
              <a:buNone/>
            </a:pPr>
            <a:r>
              <a:rPr b="1" lang="en-US" sz="1200">
                <a:latin typeface="Times New Roman"/>
                <a:ea typeface="Times New Roman"/>
                <a:cs typeface="Times New Roman"/>
                <a:sym typeface="Times New Roman"/>
              </a:rPr>
              <a:t>Liberté d’expression et exploration de soi grâce aux pseudonymes</a:t>
            </a:r>
            <a:endParaRPr sz="1200">
              <a:latin typeface="Times New Roman"/>
              <a:ea typeface="Times New Roman"/>
              <a:cs typeface="Times New Roman"/>
              <a:sym typeface="Times New Roman"/>
            </a:endParaRPr>
          </a:p>
          <a:p>
            <a:pPr indent="0" lvl="0" marL="12700" marR="5080" rtl="0" algn="just">
              <a:lnSpc>
                <a:spcPct val="106900"/>
              </a:lnSpc>
              <a:spcBef>
                <a:spcPts val="800"/>
              </a:spcBef>
              <a:spcAft>
                <a:spcPts val="0"/>
              </a:spcAft>
              <a:buNone/>
            </a:pPr>
            <a:r>
              <a:rPr lang="en-US" sz="1200">
                <a:latin typeface="Times New Roman"/>
                <a:ea typeface="Times New Roman"/>
                <a:cs typeface="Times New Roman"/>
                <a:sym typeface="Times New Roman"/>
              </a:rPr>
              <a:t>L’un des aspects les plus positifs de l’anonymat est la possibilité qu’il offre de s’exprimer librement, à l’abri des jugements sociaux ou professionnels. Pour de nombreux utilisateurs, les pseudonymes constituent un rempart contre les stigmates et les répercussions personnelles.</a:t>
            </a:r>
            <a:endParaRPr sz="1200">
              <a:latin typeface="Times New Roman"/>
              <a:ea typeface="Times New Roman"/>
              <a:cs typeface="Times New Roman"/>
              <a:sym typeface="Times New Roman"/>
            </a:endParaRPr>
          </a:p>
          <a:p>
            <a:pPr indent="0" lvl="0" marL="12700" marR="5715" rtl="0" algn="just">
              <a:lnSpc>
                <a:spcPct val="106700"/>
              </a:lnSpc>
              <a:spcBef>
                <a:spcPts val="815"/>
              </a:spcBef>
              <a:spcAft>
                <a:spcPts val="0"/>
              </a:spcAft>
              <a:buNone/>
            </a:pPr>
            <a:r>
              <a:rPr lang="en-US" sz="1200">
                <a:latin typeface="Times New Roman"/>
                <a:ea typeface="Times New Roman"/>
                <a:cs typeface="Times New Roman"/>
                <a:sym typeface="Times New Roman"/>
              </a:rPr>
              <a:t>C.B. confie : </a:t>
            </a:r>
            <a:r>
              <a:rPr i="1" lang="en-US" sz="1200">
                <a:latin typeface="Times New Roman"/>
                <a:ea typeface="Times New Roman"/>
                <a:cs typeface="Times New Roman"/>
                <a:sym typeface="Times New Roman"/>
              </a:rPr>
              <a:t>« Grâce à mon pseudo, je peux parler de sujets qui me tiennent à cœur, comme mes opinions politiques ou mes expériences personnelles, sans crainte d’être critiquée publiquement. »</a:t>
            </a:r>
            <a:endParaRPr sz="1200">
              <a:latin typeface="Times New Roman"/>
              <a:ea typeface="Times New Roman"/>
              <a:cs typeface="Times New Roman"/>
              <a:sym typeface="Times New Roman"/>
            </a:endParaRPr>
          </a:p>
          <a:p>
            <a:pPr indent="0" lvl="0" marL="12700" marR="6350" rtl="0" algn="just">
              <a:lnSpc>
                <a:spcPct val="107200"/>
              </a:lnSpc>
              <a:spcBef>
                <a:spcPts val="800"/>
              </a:spcBef>
              <a:spcAft>
                <a:spcPts val="0"/>
              </a:spcAft>
              <a:buNone/>
            </a:pPr>
            <a:r>
              <a:rPr lang="en-US" sz="1200">
                <a:latin typeface="Times New Roman"/>
                <a:ea typeface="Times New Roman"/>
                <a:cs typeface="Times New Roman"/>
                <a:sym typeface="Times New Roman"/>
              </a:rPr>
              <a:t>Cette liberté va souvent de pair avec une exploration de l’identité. Certains voient dans l’utilisation des pseudonymes une opportunité d’expérimenter des facettes de leur personnalité qu’ils n’oseraient pas afficher dans leur vie réelle.</a:t>
            </a:r>
            <a:endParaRPr sz="1200">
              <a:latin typeface="Times New Roman"/>
              <a:ea typeface="Times New Roman"/>
              <a:cs typeface="Times New Roman"/>
              <a:sym typeface="Times New Roman"/>
            </a:endParaRPr>
          </a:p>
          <a:p>
            <a:pPr indent="0" lvl="0" marL="12700" marR="5080" rtl="0" algn="just">
              <a:lnSpc>
                <a:spcPct val="107100"/>
              </a:lnSpc>
              <a:spcBef>
                <a:spcPts val="5"/>
              </a:spcBef>
              <a:spcAft>
                <a:spcPts val="0"/>
              </a:spcAft>
              <a:buNone/>
            </a:pPr>
            <a:r>
              <a:rPr lang="en-US" sz="1200">
                <a:latin typeface="Times New Roman"/>
                <a:ea typeface="Times New Roman"/>
                <a:cs typeface="Times New Roman"/>
                <a:sym typeface="Times New Roman"/>
              </a:rPr>
              <a:t>D.H. explique : </a:t>
            </a:r>
            <a:r>
              <a:rPr i="1" lang="en-US" sz="1200">
                <a:latin typeface="Times New Roman"/>
                <a:ea typeface="Times New Roman"/>
                <a:cs typeface="Times New Roman"/>
                <a:sym typeface="Times New Roman"/>
              </a:rPr>
              <a:t>« Mon pseudo est inspiré d’un personnage que j’admire. Il me permet de m’exprimer de manière plus audacieuse et de connecter avec des personnes qui partagent les mêmes passions. »</a:t>
            </a:r>
            <a:endParaRPr sz="1200">
              <a:latin typeface="Times New Roman"/>
              <a:ea typeface="Times New Roman"/>
              <a:cs typeface="Times New Roman"/>
              <a:sym typeface="Times New Roman"/>
            </a:endParaRPr>
          </a:p>
          <a:p>
            <a:pPr indent="0" lvl="0" marL="12700" marR="6350" rtl="0" algn="just">
              <a:lnSpc>
                <a:spcPct val="106900"/>
              </a:lnSpc>
              <a:spcBef>
                <a:spcPts val="800"/>
              </a:spcBef>
              <a:spcAft>
                <a:spcPts val="0"/>
              </a:spcAft>
              <a:buNone/>
            </a:pPr>
            <a:r>
              <a:rPr lang="en-US" sz="1200">
                <a:latin typeface="Times New Roman"/>
                <a:ea typeface="Times New Roman"/>
                <a:cs typeface="Times New Roman"/>
                <a:sym typeface="Times New Roman"/>
              </a:rPr>
              <a:t>Selon les données du sondage, une majorité d’utilisateurs (près de 60 %) considèrent l’anonymat comme un outil essentiel pour partager librement des idées ou des expériences sensibles. D.C. souligne cette dimension : </a:t>
            </a:r>
            <a:r>
              <a:rPr i="1" lang="en-US" sz="1200">
                <a:latin typeface="Times New Roman"/>
                <a:ea typeface="Times New Roman"/>
                <a:cs typeface="Times New Roman"/>
                <a:sym typeface="Times New Roman"/>
              </a:rPr>
              <a:t>« Je me sens plus en sécurité derrière un pseudo. Cela m’aide à participer à des discussions qui seraient trop intimidantes autrement. »</a:t>
            </a:r>
            <a:endParaRPr sz="1200">
              <a:latin typeface="Times New Roman"/>
              <a:ea typeface="Times New Roman"/>
              <a:cs typeface="Times New Roman"/>
              <a:sym typeface="Times New Roman"/>
            </a:endParaRPr>
          </a:p>
          <a:p>
            <a:pPr indent="0" lvl="0" marL="12700" rtl="0" algn="just">
              <a:lnSpc>
                <a:spcPct val="100000"/>
              </a:lnSpc>
              <a:spcBef>
                <a:spcPts val="855"/>
              </a:spcBef>
              <a:spcAft>
                <a:spcPts val="0"/>
              </a:spcAft>
              <a:buNone/>
            </a:pPr>
            <a:r>
              <a:rPr lang="en-US" sz="1200">
                <a:latin typeface="Times New Roman"/>
                <a:ea typeface="Times New Roman"/>
                <a:cs typeface="Times New Roman"/>
                <a:sym typeface="Times New Roman"/>
              </a:rPr>
              <a:t>Cependant, cette exploration identitaire peut aussi poser des questions sur</a:t>
            </a:r>
            <a:endParaRPr sz="1200">
              <a:latin typeface="Times New Roman"/>
              <a:ea typeface="Times New Roman"/>
              <a:cs typeface="Times New Roman"/>
              <a:sym typeface="Times New Roman"/>
            </a:endParaRPr>
          </a:p>
          <a:p>
            <a:pPr indent="0" lvl="0" marL="12700" marR="230504" rtl="0" algn="just">
              <a:lnSpc>
                <a:spcPct val="100000"/>
              </a:lnSpc>
              <a:spcBef>
                <a:spcPts val="0"/>
              </a:spcBef>
              <a:spcAft>
                <a:spcPts val="0"/>
              </a:spcAft>
              <a:buNone/>
            </a:pPr>
            <a:r>
              <a:rPr lang="en-US" sz="1200">
                <a:latin typeface="Times New Roman"/>
                <a:ea typeface="Times New Roman"/>
                <a:cs typeface="Times New Roman"/>
                <a:sym typeface="Times New Roman"/>
              </a:rPr>
              <a:t>l’écart entre la personnalité numérique et la réalité. C.Z. note : </a:t>
            </a:r>
            <a:r>
              <a:rPr i="1" lang="en-US" sz="1200">
                <a:latin typeface="Times New Roman"/>
                <a:ea typeface="Times New Roman"/>
                <a:cs typeface="Times New Roman"/>
                <a:sym typeface="Times New Roman"/>
              </a:rPr>
              <a:t>« Parfois, je me rends compte que ce que je montre en ligne ne correspond pas vraiment à qui je suis. Mon pseudo devient une version idéalisée de moi-même. »</a:t>
            </a:r>
            <a:endParaRPr sz="1200">
              <a:latin typeface="Times New Roman"/>
              <a:ea typeface="Times New Roman"/>
              <a:cs typeface="Times New Roman"/>
              <a:sym typeface="Times New Roman"/>
            </a:endParaRPr>
          </a:p>
        </p:txBody>
      </p:sp>
      <p:pic>
        <p:nvPicPr>
          <p:cNvPr id="168" name="Google Shape;168;p13"/>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69" name="Google Shape;169;p13"/>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73" name="Shape 173"/>
        <p:cNvGrpSpPr/>
        <p:nvPr/>
      </p:nvGrpSpPr>
      <p:grpSpPr>
        <a:xfrm>
          <a:off x="0" y="0"/>
          <a:ext cx="0" cy="0"/>
          <a:chOff x="0" y="0"/>
          <a:chExt cx="0" cy="0"/>
        </a:xfrm>
      </p:grpSpPr>
      <p:sp>
        <p:nvSpPr>
          <p:cNvPr id="174" name="Google Shape;174;p14"/>
          <p:cNvSpPr txBox="1"/>
          <p:nvPr/>
        </p:nvSpPr>
        <p:spPr>
          <a:xfrm>
            <a:off x="1755775" y="1538096"/>
            <a:ext cx="4250055" cy="786003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Désinhibition et comportements impulsifs ou agressifs</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9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Si l’anonymat offre une liberté d’expression, il a également des effets désinhibiteurs qui peuvent transformer radicalement les interactions en ligne. Protégés par l’absence d’identité réelle, certains utilisateurs se permettent des comportements qu’ils n’auraient jamais adoptés dans un contexte non anonyme. L.Z. résume cette dynamique : </a:t>
            </a:r>
            <a:r>
              <a:rPr i="1" lang="en-US" sz="1200">
                <a:latin typeface="Times New Roman"/>
                <a:ea typeface="Times New Roman"/>
                <a:cs typeface="Times New Roman"/>
                <a:sym typeface="Times New Roman"/>
              </a:rPr>
              <a:t>« Les gens se sentent invincibles derrière un écran. Ils n’ont plus peur d’insulter ou de provoquer parce qu’ils savent qu’on ne pourra pas les retrouver. »</a:t>
            </a:r>
            <a:endParaRPr sz="1200">
              <a:latin typeface="Times New Roman"/>
              <a:ea typeface="Times New Roman"/>
              <a:cs typeface="Times New Roman"/>
              <a:sym typeface="Times New Roman"/>
            </a:endParaRPr>
          </a:p>
          <a:p>
            <a:pPr indent="0" lvl="0" marL="12700" marR="6350" rtl="0" algn="just">
              <a:lnSpc>
                <a:spcPct val="106900"/>
              </a:lnSpc>
              <a:spcBef>
                <a:spcPts val="800"/>
              </a:spcBef>
              <a:spcAft>
                <a:spcPts val="0"/>
              </a:spcAft>
              <a:buNone/>
            </a:pPr>
            <a:r>
              <a:rPr lang="en-US" sz="1200">
                <a:latin typeface="Times New Roman"/>
                <a:ea typeface="Times New Roman"/>
                <a:cs typeface="Times New Roman"/>
                <a:sym typeface="Times New Roman"/>
              </a:rPr>
              <a:t>Le sondage confirme cette perception, avec plus de 40 % des utilisateurs estimant que l’anonymat favorise des échanges plus agressifs ou impulsifs. Le forum regorge d’exemples de situations où l’anonymat a conduit à des tensions :</a:t>
            </a:r>
            <a:endParaRPr sz="1200">
              <a:latin typeface="Times New Roman"/>
              <a:ea typeface="Times New Roman"/>
              <a:cs typeface="Times New Roman"/>
              <a:sym typeface="Times New Roman"/>
            </a:endParaRPr>
          </a:p>
          <a:p>
            <a:pPr indent="0" lvl="0" marL="12700" rtl="0" algn="just">
              <a:lnSpc>
                <a:spcPct val="100000"/>
              </a:lnSpc>
              <a:spcBef>
                <a:spcPts val="915"/>
              </a:spcBef>
              <a:spcAft>
                <a:spcPts val="0"/>
              </a:spcAft>
              <a:buNone/>
            </a:pPr>
            <a:r>
              <a:rPr lang="en-US" sz="1200">
                <a:latin typeface="Times New Roman"/>
                <a:ea typeface="Times New Roman"/>
                <a:cs typeface="Times New Roman"/>
                <a:sym typeface="Times New Roman"/>
              </a:rPr>
              <a:t>D.W. : </a:t>
            </a:r>
            <a:r>
              <a:rPr i="1" lang="en-US" sz="1200">
                <a:latin typeface="Times New Roman"/>
                <a:ea typeface="Times New Roman"/>
                <a:cs typeface="Times New Roman"/>
                <a:sym typeface="Times New Roman"/>
              </a:rPr>
              <a:t>« J’ai quitté plusieurs groupes en ligne à cause des commentaires toxiques.</a:t>
            </a:r>
            <a:endParaRPr sz="1200">
              <a:latin typeface="Times New Roman"/>
              <a:ea typeface="Times New Roman"/>
              <a:cs typeface="Times New Roman"/>
              <a:sym typeface="Times New Roman"/>
            </a:endParaRPr>
          </a:p>
          <a:p>
            <a:pPr indent="0" lvl="0" marL="12700" rtl="0" algn="l">
              <a:lnSpc>
                <a:spcPct val="100000"/>
              </a:lnSpc>
              <a:spcBef>
                <a:spcPts val="95"/>
              </a:spcBef>
              <a:spcAft>
                <a:spcPts val="0"/>
              </a:spcAft>
              <a:buNone/>
            </a:pPr>
            <a:r>
              <a:rPr i="1" lang="en-US" sz="1200">
                <a:latin typeface="Times New Roman"/>
                <a:ea typeface="Times New Roman"/>
                <a:cs typeface="Times New Roman"/>
                <a:sym typeface="Times New Roman"/>
              </a:rPr>
              <a:t>L’anonymat pousse les gens à être méchants gratuitement. »</a:t>
            </a:r>
            <a:endParaRPr sz="1200">
              <a:latin typeface="Times New Roman"/>
              <a:ea typeface="Times New Roman"/>
              <a:cs typeface="Times New Roman"/>
              <a:sym typeface="Times New Roman"/>
            </a:endParaRPr>
          </a:p>
          <a:p>
            <a:pPr indent="0" lvl="0" marL="12700" marR="5715" rtl="0" algn="just">
              <a:lnSpc>
                <a:spcPct val="106900"/>
              </a:lnSpc>
              <a:spcBef>
                <a:spcPts val="800"/>
              </a:spcBef>
              <a:spcAft>
                <a:spcPts val="0"/>
              </a:spcAft>
              <a:buNone/>
            </a:pPr>
            <a:r>
              <a:rPr lang="en-US" sz="1200">
                <a:latin typeface="Times New Roman"/>
                <a:ea typeface="Times New Roman"/>
                <a:cs typeface="Times New Roman"/>
                <a:sym typeface="Times New Roman"/>
              </a:rPr>
              <a:t>Cette désinhibition n’est pas toujours négative, mais elle peut nuire à la qualité des interactions en ligne. A.M. témoigne : </a:t>
            </a:r>
            <a:r>
              <a:rPr i="1" lang="en-US" sz="1200">
                <a:latin typeface="Times New Roman"/>
                <a:ea typeface="Times New Roman"/>
                <a:cs typeface="Times New Roman"/>
                <a:sym typeface="Times New Roman"/>
              </a:rPr>
              <a:t>« Parfois, je me laisse emporter et je dis des choses que je ne pense pas vraiment. Je crois que l’absence de conséquences immédiates me pousse à être plus directe, voire brutale. »</a:t>
            </a:r>
            <a:endParaRPr sz="1200">
              <a:latin typeface="Times New Roman"/>
              <a:ea typeface="Times New Roman"/>
              <a:cs typeface="Times New Roman"/>
              <a:sym typeface="Times New Roman"/>
            </a:endParaRPr>
          </a:p>
          <a:p>
            <a:pPr indent="0" lvl="0" marL="12700" rtl="0" algn="just">
              <a:lnSpc>
                <a:spcPct val="100000"/>
              </a:lnSpc>
              <a:spcBef>
                <a:spcPts val="900"/>
              </a:spcBef>
              <a:spcAft>
                <a:spcPts val="0"/>
              </a:spcAft>
              <a:buNone/>
            </a:pPr>
            <a:r>
              <a:rPr lang="en-US" sz="1200">
                <a:latin typeface="Times New Roman"/>
                <a:ea typeface="Times New Roman"/>
                <a:cs typeface="Times New Roman"/>
                <a:sym typeface="Times New Roman"/>
              </a:rPr>
              <a:t>Les effets de cette désinhibition touchent également les débats publics.</a:t>
            </a:r>
            <a:endParaRPr sz="1200">
              <a:latin typeface="Times New Roman"/>
              <a:ea typeface="Times New Roman"/>
              <a:cs typeface="Times New Roman"/>
              <a:sym typeface="Times New Roman"/>
            </a:endParaRPr>
          </a:p>
          <a:p>
            <a:pPr indent="0" lvl="0" marL="12700" marR="7620" rtl="0" algn="just">
              <a:lnSpc>
                <a:spcPct val="107100"/>
              </a:lnSpc>
              <a:spcBef>
                <a:spcPts val="5"/>
              </a:spcBef>
              <a:spcAft>
                <a:spcPts val="0"/>
              </a:spcAft>
              <a:buNone/>
            </a:pPr>
            <a:r>
              <a:rPr lang="en-US" sz="1200">
                <a:latin typeface="Times New Roman"/>
                <a:ea typeface="Times New Roman"/>
                <a:cs typeface="Times New Roman"/>
                <a:sym typeface="Times New Roman"/>
              </a:rPr>
              <a:t>J.R. explique : </a:t>
            </a:r>
            <a:r>
              <a:rPr i="1" lang="en-US" sz="1200">
                <a:latin typeface="Times New Roman"/>
                <a:ea typeface="Times New Roman"/>
                <a:cs typeface="Times New Roman"/>
                <a:sym typeface="Times New Roman"/>
              </a:rPr>
              <a:t>« Les discussions deviennent rapidement polarisées. Sous couvert d’anonymat, les gens ne cherchent plus à échanger des idées, mais à imposer leur point de vue.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480"/>
              </a:spcBef>
              <a:spcAft>
                <a:spcPts val="0"/>
              </a:spcAft>
              <a:buNone/>
            </a:pPr>
            <a:r>
              <a:t/>
            </a:r>
            <a:endParaRPr sz="1200">
              <a:latin typeface="Times New Roman"/>
              <a:ea typeface="Times New Roman"/>
              <a:cs typeface="Times New Roman"/>
              <a:sym typeface="Times New Roman"/>
            </a:endParaRPr>
          </a:p>
          <a:p>
            <a:pPr indent="0" lvl="0" marL="12700" rtl="0" algn="just">
              <a:lnSpc>
                <a:spcPct val="100000"/>
              </a:lnSpc>
              <a:spcBef>
                <a:spcPts val="0"/>
              </a:spcBef>
              <a:spcAft>
                <a:spcPts val="0"/>
              </a:spcAft>
              <a:buNone/>
            </a:pPr>
            <a:r>
              <a:rPr b="1" lang="en-US" sz="1200">
                <a:latin typeface="Times New Roman"/>
                <a:ea typeface="Times New Roman"/>
                <a:cs typeface="Times New Roman"/>
                <a:sym typeface="Times New Roman"/>
              </a:rPr>
              <a:t>L’impact de l’anonymat sur la qualité des interactions</a:t>
            </a:r>
            <a:endParaRPr sz="1200">
              <a:latin typeface="Times New Roman"/>
              <a:ea typeface="Times New Roman"/>
              <a:cs typeface="Times New Roman"/>
              <a:sym typeface="Times New Roman"/>
            </a:endParaRPr>
          </a:p>
          <a:p>
            <a:pPr indent="0" lvl="0" marL="12700" marR="6350" rtl="0" algn="just">
              <a:lnSpc>
                <a:spcPct val="107000"/>
              </a:lnSpc>
              <a:spcBef>
                <a:spcPts val="805"/>
              </a:spcBef>
              <a:spcAft>
                <a:spcPts val="0"/>
              </a:spcAft>
              <a:buNone/>
            </a:pPr>
            <a:r>
              <a:rPr lang="en-US" sz="1200">
                <a:latin typeface="Times New Roman"/>
                <a:ea typeface="Times New Roman"/>
                <a:cs typeface="Times New Roman"/>
                <a:sym typeface="Times New Roman"/>
              </a:rPr>
              <a:t>Les résultats du sondage et les témoignages des forums convergent pour montrer que l’anonymat a un impact ambivalent sur la qualité des interactions numériques. D’un côté, il permet une expression plus libre et facilite les échanges sur des sujets sensibles. De nombreux utilisateurs saluent cette protection, qui les encourage à partager des expériences qu’ils auraient autrement gardées pour eux. J.H. illustre cet avantage : </a:t>
            </a:r>
            <a:r>
              <a:rPr i="1" lang="en-US" sz="1200">
                <a:latin typeface="Times New Roman"/>
                <a:ea typeface="Times New Roman"/>
                <a:cs typeface="Times New Roman"/>
                <a:sym typeface="Times New Roman"/>
              </a:rPr>
              <a:t>« Sans l’anonymat, je n’aurais jamais osé parler de mes problèmes de santé mentale dans des groupes en ligne. Cela m’a vraiment aidé. »</a:t>
            </a:r>
            <a:endParaRPr sz="1200">
              <a:latin typeface="Times New Roman"/>
              <a:ea typeface="Times New Roman"/>
              <a:cs typeface="Times New Roman"/>
              <a:sym typeface="Times New Roman"/>
            </a:endParaRPr>
          </a:p>
          <a:p>
            <a:pPr indent="0" lvl="0" marL="12700" marR="325120" rtl="0" algn="l">
              <a:lnSpc>
                <a:spcPct val="100000"/>
              </a:lnSpc>
              <a:spcBef>
                <a:spcPts val="840"/>
              </a:spcBef>
              <a:spcAft>
                <a:spcPts val="0"/>
              </a:spcAft>
              <a:buNone/>
            </a:pPr>
            <a:r>
              <a:rPr lang="en-US" sz="1200">
                <a:latin typeface="Times New Roman"/>
                <a:ea typeface="Times New Roman"/>
                <a:cs typeface="Times New Roman"/>
                <a:sym typeface="Times New Roman"/>
              </a:rPr>
              <a:t>Cependant, les abus liés à cette liberté sont tout aussi visibles. Une majorité des utilisateurs (53 %, selon le sondage) estiment que</a:t>
            </a:r>
            <a:endParaRPr sz="1200">
              <a:latin typeface="Times New Roman"/>
              <a:ea typeface="Times New Roman"/>
              <a:cs typeface="Times New Roman"/>
              <a:sym typeface="Times New Roman"/>
            </a:endParaRPr>
          </a:p>
        </p:txBody>
      </p:sp>
      <p:pic>
        <p:nvPicPr>
          <p:cNvPr id="175" name="Google Shape;175;p14"/>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76" name="Google Shape;176;p14"/>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80" name="Shape 180"/>
        <p:cNvGrpSpPr/>
        <p:nvPr/>
      </p:nvGrpSpPr>
      <p:grpSpPr>
        <a:xfrm>
          <a:off x="0" y="0"/>
          <a:ext cx="0" cy="0"/>
          <a:chOff x="0" y="0"/>
          <a:chExt cx="0" cy="0"/>
        </a:xfrm>
      </p:grpSpPr>
      <p:sp>
        <p:nvSpPr>
          <p:cNvPr id="181" name="Google Shape;181;p15"/>
          <p:cNvSpPr txBox="1"/>
          <p:nvPr/>
        </p:nvSpPr>
        <p:spPr>
          <a:xfrm>
            <a:off x="1656333" y="2240661"/>
            <a:ext cx="4249420" cy="3659504"/>
          </a:xfrm>
          <a:prstGeom prst="rect">
            <a:avLst/>
          </a:prstGeom>
          <a:noFill/>
          <a:ln>
            <a:noFill/>
          </a:ln>
        </p:spPr>
        <p:txBody>
          <a:bodyPr anchorCtr="0" anchor="t" bIns="0" lIns="0" spcFirstLastPara="1" rIns="0" wrap="square" tIns="13325">
            <a:spAutoFit/>
          </a:bodyPr>
          <a:lstStyle/>
          <a:p>
            <a:pPr indent="0" lvl="0" marL="12700" marR="5080" rtl="0" algn="just">
              <a:lnSpc>
                <a:spcPct val="107200"/>
              </a:lnSpc>
              <a:spcBef>
                <a:spcPts val="0"/>
              </a:spcBef>
              <a:spcAft>
                <a:spcPts val="0"/>
              </a:spcAft>
              <a:buNone/>
            </a:pPr>
            <a:r>
              <a:rPr lang="en-US" sz="1200">
                <a:latin typeface="Times New Roman"/>
                <a:ea typeface="Times New Roman"/>
                <a:cs typeface="Times New Roman"/>
                <a:sym typeface="Times New Roman"/>
              </a:rPr>
              <a:t>l’anonymat nuit à la qualité des échanges en ligne, en favorisant les comportements hostiles et en rendant difficile l’établissement de relations sincères. L.Z. observe : </a:t>
            </a:r>
            <a:r>
              <a:rPr i="1" lang="en-US" sz="1200">
                <a:latin typeface="Times New Roman"/>
                <a:ea typeface="Times New Roman"/>
                <a:cs typeface="Times New Roman"/>
                <a:sym typeface="Times New Roman"/>
              </a:rPr>
              <a:t>« C’est difficile de savoir à qui faire confiance sur les forums ou les réseaux. On ne sait jamais qui est derrière un pseudo. »</a:t>
            </a:r>
            <a:endParaRPr sz="1200">
              <a:latin typeface="Times New Roman"/>
              <a:ea typeface="Times New Roman"/>
              <a:cs typeface="Times New Roman"/>
              <a:sym typeface="Times New Roman"/>
            </a:endParaRPr>
          </a:p>
          <a:p>
            <a:pPr indent="0" lvl="0" marL="12700" marR="5080" rtl="0" algn="just">
              <a:lnSpc>
                <a:spcPct val="106900"/>
              </a:lnSpc>
              <a:spcBef>
                <a:spcPts val="800"/>
              </a:spcBef>
              <a:spcAft>
                <a:spcPts val="0"/>
              </a:spcAft>
              <a:buNone/>
            </a:pPr>
            <a:r>
              <a:rPr lang="en-US" sz="1200">
                <a:latin typeface="Times New Roman"/>
                <a:ea typeface="Times New Roman"/>
                <a:cs typeface="Times New Roman"/>
                <a:sym typeface="Times New Roman"/>
              </a:rPr>
              <a:t>Les témoignages montrent également une certaine frustration face à l’absence de responsabilité associée à l’anonymat. E.P. résume : </a:t>
            </a:r>
            <a:r>
              <a:rPr i="1" lang="en-US" sz="1200">
                <a:latin typeface="Times New Roman"/>
                <a:ea typeface="Times New Roman"/>
                <a:cs typeface="Times New Roman"/>
                <a:sym typeface="Times New Roman"/>
              </a:rPr>
              <a:t>« Quand quelqu’un me critique sous un pseudo, je n’ai pas la possibilité de vraiment comprendre ses intentions. Cela rend les interactions superficielles et parfois stressantes.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9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L’anonymat et les pseudonymes représentent ainsi un outil à double tranchant : ils offrent une liberté précieuse, mais transforment également les comportements en ligne, parfois de manière négative. Si certains y voient un espace d’expression sécurisé et libérateur, d’autres dénoncent une perte de responsabilité et une montée des tensions. Ces dynamiques, bien qu’ambivalentes, sont désormais indissociables de l’expérience numérique.</a:t>
            </a:r>
            <a:endParaRPr sz="1200">
              <a:latin typeface="Times New Roman"/>
              <a:ea typeface="Times New Roman"/>
              <a:cs typeface="Times New Roman"/>
              <a:sym typeface="Times New Roman"/>
            </a:endParaRPr>
          </a:p>
        </p:txBody>
      </p:sp>
      <p:pic>
        <p:nvPicPr>
          <p:cNvPr id="182" name="Google Shape;182;p15"/>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83" name="Google Shape;183;p15"/>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87" name="Shape 187"/>
        <p:cNvGrpSpPr/>
        <p:nvPr/>
      </p:nvGrpSpPr>
      <p:grpSpPr>
        <a:xfrm>
          <a:off x="0" y="0"/>
          <a:ext cx="0" cy="0"/>
          <a:chOff x="0" y="0"/>
          <a:chExt cx="0" cy="0"/>
        </a:xfrm>
      </p:grpSpPr>
      <p:graphicFrame>
        <p:nvGraphicFramePr>
          <p:cNvPr id="188" name="Google Shape;188;p16"/>
          <p:cNvGraphicFramePr/>
          <p:nvPr/>
        </p:nvGraphicFramePr>
        <p:xfrm>
          <a:off x="1074737" y="1886203"/>
          <a:ext cx="3000000" cy="3000000"/>
        </p:xfrm>
        <a:graphic>
          <a:graphicData uri="http://schemas.openxmlformats.org/drawingml/2006/table">
            <a:tbl>
              <a:tblPr bandRow="1" firstRow="1">
                <a:noFill/>
                <a:tableStyleId>{5CB67DB4-C9FE-46C3-B84F-722B291888AA}</a:tableStyleId>
              </a:tblPr>
              <a:tblGrid>
                <a:gridCol w="1510675"/>
                <a:gridCol w="3886825"/>
              </a:tblGrid>
              <a:tr h="351800">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755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755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6820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575"/>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Liberté d’expression</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900"/>
                        </a:spcBef>
                        <a:spcAft>
                          <a:spcPts val="0"/>
                        </a:spcAft>
                        <a:buNone/>
                      </a:pPr>
                      <a:r>
                        <a:rPr b="1" lang="en-US" sz="1200" u="none" cap="none" strike="noStrike">
                          <a:solidFill>
                            <a:srgbClr val="FFFFFF"/>
                          </a:solidFill>
                          <a:latin typeface="Times New Roman"/>
                          <a:ea typeface="Times New Roman"/>
                          <a:cs typeface="Times New Roman"/>
                          <a:sym typeface="Times New Roman"/>
                        </a:rPr>
                        <a:t>et exploration de soi</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"Grâce à mon pseudo, je peux parler de sujets qui me tiennent à</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cœur, sans craindre d’être jugée publiquement."</a:t>
                      </a:r>
                      <a:endParaRPr sz="1200" u="none" cap="none" strike="noStrike">
                        <a:latin typeface="Times New Roman"/>
                        <a:ea typeface="Times New Roman"/>
                        <a:cs typeface="Times New Roman"/>
                        <a:sym typeface="Times New Roman"/>
                      </a:endParaRPr>
                    </a:p>
                  </a:txBody>
                  <a:tcPr marT="1422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82000">
                <a:tc vMerge="1"/>
                <a:tc>
                  <a:txBody>
                    <a:bodyPr/>
                    <a:lstStyle/>
                    <a:p>
                      <a:pPr indent="0" lvl="0" marL="9525" marR="45974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"Mon pseudo m’aide à participer à des discussions qui me paraissent intimidantes dans d’autres contextes."</a:t>
                      </a:r>
                      <a:endParaRPr sz="1200" u="none" cap="none" strike="noStrike">
                        <a:latin typeface="Times New Roman"/>
                        <a:ea typeface="Times New Roman"/>
                        <a:cs typeface="Times New Roman"/>
                        <a:sym typeface="Times New Roman"/>
                      </a:endParaRPr>
                    </a:p>
                  </a:txBody>
                  <a:tcPr marT="128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82000">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"J’ai adopté un pseudo qui reflète mes passions, et ça m’a permis</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de rencontrer des gens avec les mêmes intérêts."</a:t>
                      </a:r>
                      <a:endParaRPr sz="1200" u="none" cap="none" strike="noStrike">
                        <a:latin typeface="Times New Roman"/>
                        <a:ea typeface="Times New Roman"/>
                        <a:cs typeface="Times New Roman"/>
                        <a:sym typeface="Times New Roman"/>
                      </a:endParaRPr>
                    </a:p>
                  </a:txBody>
                  <a:tcPr marT="1428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820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05"/>
                        </a:spcBef>
                        <a:spcAft>
                          <a:spcPts val="0"/>
                        </a:spcAft>
                        <a:buNone/>
                      </a:pPr>
                      <a:r>
                        <a:t/>
                      </a:r>
                      <a:endParaRPr sz="1200" u="none" cap="none" strike="noStrike">
                        <a:latin typeface="Times New Roman"/>
                        <a:ea typeface="Times New Roman"/>
                        <a:cs typeface="Times New Roman"/>
                        <a:sym typeface="Times New Roman"/>
                      </a:endParaRPr>
                    </a:p>
                    <a:p>
                      <a:pPr indent="0" lvl="0" marL="9525" marR="447040" rtl="0" algn="just">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Désinhibition et comportements agressifs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22352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"L’anonymat pousse les gens à être méchants gratuitement, ils n’ont plus peur des conséquences."</a:t>
                      </a:r>
                      <a:endParaRPr sz="1200" u="none" cap="none" strike="noStrike">
                        <a:latin typeface="Times New Roman"/>
                        <a:ea typeface="Times New Roman"/>
                        <a:cs typeface="Times New Roman"/>
                        <a:sym typeface="Times New Roman"/>
                      </a:endParaRPr>
                    </a:p>
                  </a:txBody>
                  <a:tcPr marT="128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82000">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"Dans certains groupes, les insultes pleuvent parce que personne</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n’est là pour modérer ou demander des comptes."</a:t>
                      </a:r>
                      <a:endParaRPr sz="1200" u="none" cap="none" strike="noStrike">
                        <a:latin typeface="Times New Roman"/>
                        <a:ea typeface="Times New Roman"/>
                        <a:cs typeface="Times New Roman"/>
                        <a:sym typeface="Times New Roman"/>
                      </a:endParaRPr>
                    </a:p>
                  </a:txBody>
                  <a:tcPr marT="1428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82000">
                <a:tc vMerge="1"/>
                <a:tc>
                  <a:txBody>
                    <a:bodyPr/>
                    <a:lstStyle/>
                    <a:p>
                      <a:pPr indent="0" lvl="0" marL="9525" marR="86106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"J’ai quitté plusieurs discussions en ligne à cause de commentaires toxiques amplifiés par l’anonymat."</a:t>
                      </a:r>
                      <a:endParaRPr sz="1200" u="none" cap="none" strike="noStrike">
                        <a:latin typeface="Times New Roman"/>
                        <a:ea typeface="Times New Roman"/>
                        <a:cs typeface="Times New Roman"/>
                        <a:sym typeface="Times New Roman"/>
                      </a:endParaRPr>
                    </a:p>
                  </a:txBody>
                  <a:tcPr marT="1295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820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869"/>
                        </a:spcBef>
                        <a:spcAft>
                          <a:spcPts val="0"/>
                        </a:spcAft>
                        <a:buNone/>
                      </a:pPr>
                      <a:r>
                        <a:t/>
                      </a:r>
                      <a:endParaRPr sz="1200" u="none" cap="none" strike="noStrike">
                        <a:latin typeface="Times New Roman"/>
                        <a:ea typeface="Times New Roman"/>
                        <a:cs typeface="Times New Roman"/>
                        <a:sym typeface="Times New Roman"/>
                      </a:endParaRPr>
                    </a:p>
                    <a:p>
                      <a:pPr indent="0" lvl="0" marL="9525" marR="158750"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Impact sur la qualité des interactions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"C’est difficile de savoir à qui faire confiance quand tout le</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monde est derrière un pseudo."</a:t>
                      </a:r>
                      <a:endParaRPr sz="1200" u="none" cap="none" strike="noStrike">
                        <a:latin typeface="Times New Roman"/>
                        <a:ea typeface="Times New Roman"/>
                        <a:cs typeface="Times New Roman"/>
                        <a:sym typeface="Times New Roman"/>
                      </a:endParaRPr>
                    </a:p>
                  </a:txBody>
                  <a:tcPr marT="1428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82000">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me méfie beaucoup des gens qui se cachent derrière un nom</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d’emprunt, ça rend les échanges impersonnels."</a:t>
                      </a:r>
                      <a:endParaRPr sz="1200" u="none" cap="none" strike="noStrike">
                        <a:latin typeface="Times New Roman"/>
                        <a:ea typeface="Times New Roman"/>
                        <a:cs typeface="Times New Roman"/>
                        <a:sym typeface="Times New Roman"/>
                      </a:endParaRPr>
                    </a:p>
                  </a:txBody>
                  <a:tcPr marT="1435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82000">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"L’anonymat peut être utile, mais il empêche parfois d’établir des</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relations profondes ou sincères."</a:t>
                      </a:r>
                      <a:endParaRPr sz="1200" u="none" cap="none" strike="noStrike">
                        <a:latin typeface="Times New Roman"/>
                        <a:ea typeface="Times New Roman"/>
                        <a:cs typeface="Times New Roman"/>
                        <a:sym typeface="Times New Roman"/>
                      </a:endParaRPr>
                    </a:p>
                  </a:txBody>
                  <a:tcPr marT="1428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bl>
          </a:graphicData>
        </a:graphic>
      </p:graphicFrame>
      <p:pic>
        <p:nvPicPr>
          <p:cNvPr id="189" name="Google Shape;189;p16"/>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90" name="Google Shape;190;p16"/>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94" name="Shape 194"/>
        <p:cNvGrpSpPr/>
        <p:nvPr/>
      </p:nvGrpSpPr>
      <p:grpSpPr>
        <a:xfrm>
          <a:off x="0" y="0"/>
          <a:ext cx="0" cy="0"/>
          <a:chOff x="0" y="0"/>
          <a:chExt cx="0" cy="0"/>
        </a:xfrm>
      </p:grpSpPr>
      <p:grpSp>
        <p:nvGrpSpPr>
          <p:cNvPr id="195" name="Google Shape;195;p17"/>
          <p:cNvGrpSpPr/>
          <p:nvPr/>
        </p:nvGrpSpPr>
        <p:grpSpPr>
          <a:xfrm>
            <a:off x="0" y="0"/>
            <a:ext cx="7559085" cy="10692377"/>
            <a:chOff x="0" y="0"/>
            <a:chExt cx="7559085" cy="10692377"/>
          </a:xfrm>
        </p:grpSpPr>
        <p:pic>
          <p:nvPicPr>
            <p:cNvPr id="196" name="Google Shape;196;p17"/>
            <p:cNvPicPr preferRelativeResize="0"/>
            <p:nvPr/>
          </p:nvPicPr>
          <p:blipFill rotWithShape="1">
            <a:blip r:embed="rId3">
              <a:alphaModFix/>
            </a:blip>
            <a:srcRect b="0" l="0" r="0" t="0"/>
            <a:stretch/>
          </p:blipFill>
          <p:spPr>
            <a:xfrm>
              <a:off x="2487031" y="10140529"/>
              <a:ext cx="5072054" cy="551846"/>
            </a:xfrm>
            <a:prstGeom prst="rect">
              <a:avLst/>
            </a:prstGeom>
            <a:noFill/>
            <a:ln>
              <a:noFill/>
            </a:ln>
          </p:spPr>
        </p:pic>
        <p:pic>
          <p:nvPicPr>
            <p:cNvPr id="197" name="Google Shape;197;p17"/>
            <p:cNvPicPr preferRelativeResize="0"/>
            <p:nvPr/>
          </p:nvPicPr>
          <p:blipFill rotWithShape="1">
            <a:blip r:embed="rId4">
              <a:alphaModFix/>
            </a:blip>
            <a:srcRect b="0" l="0" r="0" t="0"/>
            <a:stretch/>
          </p:blipFill>
          <p:spPr>
            <a:xfrm>
              <a:off x="0" y="0"/>
              <a:ext cx="7559040" cy="10692377"/>
            </a:xfrm>
            <a:prstGeom prst="rect">
              <a:avLst/>
            </a:prstGeom>
            <a:noFill/>
            <a:ln>
              <a:noFill/>
            </a:ln>
          </p:spPr>
        </p:pic>
      </p:grpSp>
      <p:sp>
        <p:nvSpPr>
          <p:cNvPr id="198" name="Google Shape;198;p17"/>
          <p:cNvSpPr txBox="1"/>
          <p:nvPr/>
        </p:nvSpPr>
        <p:spPr>
          <a:xfrm>
            <a:off x="1487805" y="3211481"/>
            <a:ext cx="3322320" cy="21824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i="1" lang="en-US" sz="2950">
                <a:latin typeface="Times New Roman"/>
                <a:ea typeface="Times New Roman"/>
                <a:cs typeface="Times New Roman"/>
                <a:sym typeface="Times New Roman"/>
              </a:rPr>
              <a:t>Démutualisation 2</a:t>
            </a:r>
            <a:endParaRPr sz="2950">
              <a:latin typeface="Times New Roman"/>
              <a:ea typeface="Times New Roman"/>
              <a:cs typeface="Times New Roman"/>
              <a:sym typeface="Times New Roman"/>
            </a:endParaRPr>
          </a:p>
          <a:p>
            <a:pPr indent="0" lvl="0" marL="12700" rtl="0" algn="l">
              <a:lnSpc>
                <a:spcPct val="116949"/>
              </a:lnSpc>
              <a:spcBef>
                <a:spcPts val="3180"/>
              </a:spcBef>
              <a:spcAft>
                <a:spcPts val="0"/>
              </a:spcAft>
              <a:buNone/>
            </a:pPr>
            <a:r>
              <a:rPr b="1" i="1" lang="en-US" sz="2950">
                <a:latin typeface="Times New Roman"/>
                <a:ea typeface="Times New Roman"/>
                <a:cs typeface="Times New Roman"/>
                <a:sym typeface="Times New Roman"/>
              </a:rPr>
              <a:t>Les ruptures avec</a:t>
            </a:r>
            <a:endParaRPr sz="2950">
              <a:latin typeface="Times New Roman"/>
              <a:ea typeface="Times New Roman"/>
              <a:cs typeface="Times New Roman"/>
              <a:sym typeface="Times New Roman"/>
            </a:endParaRPr>
          </a:p>
          <a:p>
            <a:pPr indent="0" lvl="0" marL="12700" marR="5080" rtl="0" algn="l">
              <a:lnSpc>
                <a:spcPct val="113898"/>
              </a:lnSpc>
              <a:spcBef>
                <a:spcPts val="170"/>
              </a:spcBef>
              <a:spcAft>
                <a:spcPts val="0"/>
              </a:spcAft>
              <a:buNone/>
            </a:pPr>
            <a:r>
              <a:rPr b="1" i="1" lang="en-US" sz="2950">
                <a:latin typeface="Times New Roman"/>
                <a:ea typeface="Times New Roman"/>
                <a:cs typeface="Times New Roman"/>
                <a:sym typeface="Times New Roman"/>
              </a:rPr>
              <a:t>les mondes des autres (fake et bulles)</a:t>
            </a:r>
            <a:endParaRPr sz="2950">
              <a:latin typeface="Times New Roman"/>
              <a:ea typeface="Times New Roman"/>
              <a:cs typeface="Times New Roman"/>
              <a:sym typeface="Times New Roman"/>
            </a:endParaRPr>
          </a:p>
        </p:txBody>
      </p:sp>
      <p:grpSp>
        <p:nvGrpSpPr>
          <p:cNvPr id="199" name="Google Shape;199;p17"/>
          <p:cNvGrpSpPr/>
          <p:nvPr/>
        </p:nvGrpSpPr>
        <p:grpSpPr>
          <a:xfrm>
            <a:off x="256527" y="234733"/>
            <a:ext cx="3354590" cy="579716"/>
            <a:chOff x="256527" y="234733"/>
            <a:chExt cx="3354590" cy="579716"/>
          </a:xfrm>
        </p:grpSpPr>
        <p:pic>
          <p:nvPicPr>
            <p:cNvPr id="200" name="Google Shape;200;p17"/>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201" name="Google Shape;201;p17"/>
            <p:cNvPicPr preferRelativeResize="0"/>
            <p:nvPr/>
          </p:nvPicPr>
          <p:blipFill rotWithShape="1">
            <a:blip r:embed="rId6">
              <a:alphaModFix/>
            </a:blip>
            <a:srcRect b="0" l="0" r="0" t="0"/>
            <a:stretch/>
          </p:blipFill>
          <p:spPr>
            <a:xfrm>
              <a:off x="1972690" y="338683"/>
              <a:ext cx="1638427" cy="254152"/>
            </a:xfrm>
            <a:prstGeom prst="rect">
              <a:avLst/>
            </a:prstGeom>
            <a:noFill/>
            <a:ln>
              <a:noFill/>
            </a:ln>
          </p:spPr>
        </p:pic>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05" name="Shape 205"/>
        <p:cNvGrpSpPr/>
        <p:nvPr/>
      </p:nvGrpSpPr>
      <p:grpSpPr>
        <a:xfrm>
          <a:off x="0" y="0"/>
          <a:ext cx="0" cy="0"/>
          <a:chOff x="0" y="0"/>
          <a:chExt cx="0" cy="0"/>
        </a:xfrm>
      </p:grpSpPr>
      <p:sp>
        <p:nvSpPr>
          <p:cNvPr id="206" name="Google Shape;206;p18"/>
          <p:cNvSpPr txBox="1"/>
          <p:nvPr/>
        </p:nvSpPr>
        <p:spPr>
          <a:xfrm>
            <a:off x="1127252" y="1424431"/>
            <a:ext cx="530225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Démutualisation 2 : entre quête d’identité et manipulation de la vérité</a:t>
            </a:r>
            <a:endParaRPr sz="1800">
              <a:latin typeface="Times New Roman"/>
              <a:ea typeface="Times New Roman"/>
              <a:cs typeface="Times New Roman"/>
              <a:sym typeface="Times New Roman"/>
            </a:endParaRPr>
          </a:p>
        </p:txBody>
      </p:sp>
      <p:pic>
        <p:nvPicPr>
          <p:cNvPr id="207" name="Google Shape;207;p18"/>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08" name="Google Shape;208;p18"/>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
        <p:nvSpPr>
          <p:cNvPr id="209" name="Google Shape;209;p18"/>
          <p:cNvSpPr txBox="1"/>
          <p:nvPr/>
        </p:nvSpPr>
        <p:spPr>
          <a:xfrm>
            <a:off x="1609471" y="2847213"/>
            <a:ext cx="4343400" cy="4232275"/>
          </a:xfrm>
          <a:prstGeom prst="rect">
            <a:avLst/>
          </a:prstGeom>
          <a:noFill/>
          <a:ln>
            <a:noFill/>
          </a:ln>
        </p:spPr>
        <p:txBody>
          <a:bodyPr anchorCtr="0" anchor="t" bIns="0" lIns="0" spcFirstLastPara="1" rIns="0" wrap="square" tIns="12700">
            <a:spAutoFit/>
          </a:bodyPr>
          <a:lstStyle/>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Les réseaux sociaux façonnent un espace où la construction identitaire et la perception de la vérité se trouvent simultanément amplifiées et déstabilisées. Ces plateformes offrent aux utilisateurs la possibilité de mettre en scène une version idéalisée d’eux-mêmes, souvent dictée par les attentes de validation sociale. Cette mise en scène, bien que gratifiante à court terme, engendre une tension constante entre authenticité et représentation calculée.</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En parallèle, les réseaux deviennent le théâtre de manipulations massives de l’information. Algorithmes et bulles de contenu cloisonnent les utilisateurs dans des écosystèmes où des récits simplifiés, voire erronés, sont amplifiés pour maximiser l’engagement. La prolifération des fake news illustre cette dynamique, érodant la confiance envers les institutions et brouillant les repères entre vérité et mensonge.</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Les témoignages montrent à quel point ces deux aspects – quête identitaire et désinformation – se renforcent mutuellement. Certains avouent se sentir piégés dans une course à l’approbation, où l’image projetée sur les réseaux prend le pas sur la réalité. D’autres expriment leur frustration face à l’impossibilité de discerner le vrai du faux dans un environnement saturé de contenus polarisants.</a:t>
            </a:r>
            <a:endParaRPr sz="1200">
              <a:latin typeface="Times New Roman"/>
              <a:ea typeface="Times New Roman"/>
              <a:cs typeface="Times New Roman"/>
              <a:sym typeface="Times New Roman"/>
            </a:endParaRPr>
          </a:p>
          <a:p>
            <a:pPr indent="0" lvl="0" marL="12700" marR="5715" rtl="0" algn="just">
              <a:lnSpc>
                <a:spcPct val="100000"/>
              </a:lnSpc>
              <a:spcBef>
                <a:spcPts val="5"/>
              </a:spcBef>
              <a:spcAft>
                <a:spcPts val="0"/>
              </a:spcAft>
              <a:buNone/>
            </a:pPr>
            <a:r>
              <a:rPr lang="en-US" sz="1200">
                <a:latin typeface="Times New Roman"/>
                <a:ea typeface="Times New Roman"/>
                <a:cs typeface="Times New Roman"/>
                <a:sym typeface="Times New Roman"/>
              </a:rPr>
              <a:t>Cette dynamique, qui oscille entre exaltation individuelle et confusion collective, questionne la capacité des réseaux sociaux à servir de catalyseurs de vérité ou à préserver l’intégrité des identités dans un monde où l’apparence semble souvent primer sur l’essence.</a:t>
            </a:r>
            <a:endParaRPr sz="1200">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13" name="Shape 213"/>
        <p:cNvGrpSpPr/>
        <p:nvPr/>
      </p:nvGrpSpPr>
      <p:grpSpPr>
        <a:xfrm>
          <a:off x="0" y="0"/>
          <a:ext cx="0" cy="0"/>
          <a:chOff x="0" y="0"/>
          <a:chExt cx="0" cy="0"/>
        </a:xfrm>
      </p:grpSpPr>
      <p:sp>
        <p:nvSpPr>
          <p:cNvPr id="214" name="Google Shape;214;p19"/>
          <p:cNvSpPr txBox="1"/>
          <p:nvPr/>
        </p:nvSpPr>
        <p:spPr>
          <a:xfrm>
            <a:off x="1656333" y="994917"/>
            <a:ext cx="4250055" cy="8665210"/>
          </a:xfrm>
          <a:prstGeom prst="rect">
            <a:avLst/>
          </a:prstGeom>
          <a:noFill/>
          <a:ln>
            <a:noFill/>
          </a:ln>
        </p:spPr>
        <p:txBody>
          <a:bodyPr anchorCtr="0" anchor="t" bIns="0" lIns="0" spcFirstLastPara="1" rIns="0" wrap="square" tIns="12050">
            <a:spAutoFit/>
          </a:bodyPr>
          <a:lstStyle/>
          <a:p>
            <a:pPr indent="0" lvl="0" marL="217170" rtl="0" algn="l">
              <a:lnSpc>
                <a:spcPct val="100000"/>
              </a:lnSpc>
              <a:spcBef>
                <a:spcPts val="0"/>
              </a:spcBef>
              <a:spcAft>
                <a:spcPts val="0"/>
              </a:spcAft>
              <a:buNone/>
            </a:pPr>
            <a:r>
              <a:rPr i="1" lang="en-US" sz="1600">
                <a:latin typeface="Times New Roman"/>
                <a:ea typeface="Times New Roman"/>
                <a:cs typeface="Times New Roman"/>
                <a:sym typeface="Times New Roman"/>
              </a:rPr>
              <a:t>La construction de soi : entre mise en scène et authenticité</a:t>
            </a:r>
            <a:endParaRPr sz="1600">
              <a:latin typeface="Times New Roman"/>
              <a:ea typeface="Times New Roman"/>
              <a:cs typeface="Times New Roman"/>
              <a:sym typeface="Times New Roman"/>
            </a:endParaRPr>
          </a:p>
          <a:p>
            <a:pPr indent="0" lvl="0" marL="0" rtl="0" algn="l">
              <a:lnSpc>
                <a:spcPct val="100000"/>
              </a:lnSpc>
              <a:spcBef>
                <a:spcPts val="1350"/>
              </a:spcBef>
              <a:spcAft>
                <a:spcPts val="0"/>
              </a:spcAft>
              <a:buNone/>
            </a:pPr>
            <a:r>
              <a:t/>
            </a:r>
            <a:endParaRPr sz="1600">
              <a:latin typeface="Times New Roman"/>
              <a:ea typeface="Times New Roman"/>
              <a:cs typeface="Times New Roman"/>
              <a:sym typeface="Times New Roman"/>
            </a:endParaRPr>
          </a:p>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sont  devenus  un  espace  central  pour  la construction et la présentation de soi. Ils permettent aux utilisateurs de façonner leur image publique, souvent avec un mélange d’authenticité et de mise en scène. Si ces plateformes offrent une opportunité unique de se montrer sous son meilleur jour, elles imposent aussi une pression constante à répondre aux attentes de validation sociale.</a:t>
            </a:r>
            <a:endParaRPr sz="1200">
              <a:latin typeface="Times New Roman"/>
              <a:ea typeface="Times New Roman"/>
              <a:cs typeface="Times New Roman"/>
              <a:sym typeface="Times New Roman"/>
            </a:endParaRPr>
          </a:p>
          <a:p>
            <a:pPr indent="0" lvl="0" marL="12700" marR="5080" rtl="0" algn="just">
              <a:lnSpc>
                <a:spcPct val="107200"/>
              </a:lnSpc>
              <a:spcBef>
                <a:spcPts val="795"/>
              </a:spcBef>
              <a:spcAft>
                <a:spcPts val="0"/>
              </a:spcAft>
              <a:buNone/>
            </a:pPr>
            <a:r>
              <a:rPr lang="en-US" sz="1200">
                <a:latin typeface="Times New Roman"/>
                <a:ea typeface="Times New Roman"/>
                <a:cs typeface="Times New Roman"/>
                <a:sym typeface="Times New Roman"/>
              </a:rPr>
              <a:t>Les témoignages des forums révèlent que beaucoup d’utilisateurs projettent une version idéalisée d’eux-mêmes. M.B. explique : </a:t>
            </a:r>
            <a:r>
              <a:rPr i="1" lang="en-US" sz="1200">
                <a:latin typeface="Times New Roman"/>
                <a:ea typeface="Times New Roman"/>
                <a:cs typeface="Times New Roman"/>
                <a:sym typeface="Times New Roman"/>
              </a:rPr>
              <a:t>« Je ne poste que des photos où je suis à mon avantage. J’ai l’impression que tout le monde le fait, alors je n’ai pas envie d’être celle qui ne soigne pas son image. » </a:t>
            </a:r>
            <a:r>
              <a:rPr lang="en-US" sz="1200">
                <a:latin typeface="Times New Roman"/>
                <a:ea typeface="Times New Roman"/>
                <a:cs typeface="Times New Roman"/>
                <a:sym typeface="Times New Roman"/>
              </a:rPr>
              <a:t>Cette recherche de perfection numérique, motivée par le besoin de plaire, conduit à une représentation parfois éloignée de la réalité. D.C. ajoute :</a:t>
            </a:r>
            <a:endParaRPr sz="1200">
              <a:latin typeface="Times New Roman"/>
              <a:ea typeface="Times New Roman"/>
              <a:cs typeface="Times New Roman"/>
              <a:sym typeface="Times New Roman"/>
            </a:endParaRPr>
          </a:p>
          <a:p>
            <a:pPr indent="0" lvl="0" marL="12700" marR="6350" rtl="0" algn="just">
              <a:lnSpc>
                <a:spcPct val="106700"/>
              </a:lnSpc>
              <a:spcBef>
                <a:spcPts val="0"/>
              </a:spcBef>
              <a:spcAft>
                <a:spcPts val="0"/>
              </a:spcAft>
              <a:buNone/>
            </a:pPr>
            <a:r>
              <a:rPr i="1" lang="en-US" sz="1200">
                <a:latin typeface="Times New Roman"/>
                <a:ea typeface="Times New Roman"/>
                <a:cs typeface="Times New Roman"/>
                <a:sym typeface="Times New Roman"/>
              </a:rPr>
              <a:t>« Parfois, je me demande si je partage pour moi ou pour montrer aux autres que ma vie est plus intéressante qu’elle ne l’est vraiment. »</a:t>
            </a:r>
            <a:endParaRPr sz="1200">
              <a:latin typeface="Times New Roman"/>
              <a:ea typeface="Times New Roman"/>
              <a:cs typeface="Times New Roman"/>
              <a:sym typeface="Times New Roman"/>
            </a:endParaRPr>
          </a:p>
          <a:p>
            <a:pPr indent="0" lvl="0" marL="12700" marR="6350" rtl="0" algn="just">
              <a:lnSpc>
                <a:spcPct val="107100"/>
              </a:lnSpc>
              <a:spcBef>
                <a:spcPts val="800"/>
              </a:spcBef>
              <a:spcAft>
                <a:spcPts val="0"/>
              </a:spcAft>
              <a:buNone/>
            </a:pPr>
            <a:r>
              <a:rPr lang="en-US" sz="1200">
                <a:latin typeface="Times New Roman"/>
                <a:ea typeface="Times New Roman"/>
                <a:cs typeface="Times New Roman"/>
                <a:sym typeface="Times New Roman"/>
              </a:rPr>
              <a:t>Le sondage confirme cette dynamique : 22 % des utilisateurs déclarent que la validation sociale est une des principales raisons de leur présence sur les réseaux, bien que 55 % affirment les utiliser avant tout pour s’informer. Cette dichotomie reflète une tension entre le besoin d’authenticité et la pression sociale exercée par ces plateformes.</a:t>
            </a:r>
            <a:endParaRPr sz="1200">
              <a:latin typeface="Times New Roman"/>
              <a:ea typeface="Times New Roman"/>
              <a:cs typeface="Times New Roman"/>
              <a:sym typeface="Times New Roman"/>
            </a:endParaRPr>
          </a:p>
          <a:p>
            <a:pPr indent="0" lvl="0" marL="12700" marR="5080" rtl="0" algn="just">
              <a:lnSpc>
                <a:spcPct val="107000"/>
              </a:lnSpc>
              <a:spcBef>
                <a:spcPts val="800"/>
              </a:spcBef>
              <a:spcAft>
                <a:spcPts val="0"/>
              </a:spcAft>
              <a:buNone/>
            </a:pPr>
            <a:r>
              <a:rPr lang="en-US" sz="1200">
                <a:latin typeface="Times New Roman"/>
                <a:ea typeface="Times New Roman"/>
                <a:cs typeface="Times New Roman"/>
                <a:sym typeface="Times New Roman"/>
              </a:rPr>
              <a:t>Dans le forum, plusieurs participants expriment un sentiment de fatigue face à cette constante mise en scène. C.B. confie : </a:t>
            </a:r>
            <a:r>
              <a:rPr i="1" lang="en-US" sz="1200">
                <a:latin typeface="Times New Roman"/>
                <a:ea typeface="Times New Roman"/>
                <a:cs typeface="Times New Roman"/>
                <a:sym typeface="Times New Roman"/>
              </a:rPr>
              <a:t>« C’est épuisant de toujours devoir paraître heureuse et épanouie. Parfois, je n’ai pas envie de poster, mais j’ai peur que les gens pensent que je vais mal si je ne montre rien. » </a:t>
            </a:r>
            <a:r>
              <a:rPr lang="en-US" sz="1200">
                <a:latin typeface="Times New Roman"/>
                <a:ea typeface="Times New Roman"/>
                <a:cs typeface="Times New Roman"/>
                <a:sym typeface="Times New Roman"/>
              </a:rPr>
              <a:t>Cette pression peut même devenir un frein à l’utilisation des réseaux pour certains :</a:t>
            </a:r>
            <a:endParaRPr sz="1200">
              <a:latin typeface="Times New Roman"/>
              <a:ea typeface="Times New Roman"/>
              <a:cs typeface="Times New Roman"/>
              <a:sym typeface="Times New Roman"/>
            </a:endParaRPr>
          </a:p>
          <a:p>
            <a:pPr indent="0" lvl="0" marL="12700" rtl="0" algn="l">
              <a:lnSpc>
                <a:spcPct val="100000"/>
              </a:lnSpc>
              <a:spcBef>
                <a:spcPts val="905"/>
              </a:spcBef>
              <a:spcAft>
                <a:spcPts val="0"/>
              </a:spcAft>
              <a:buNone/>
            </a:pPr>
            <a:r>
              <a:rPr lang="en-US" sz="1200">
                <a:latin typeface="Times New Roman"/>
                <a:ea typeface="Times New Roman"/>
                <a:cs typeface="Times New Roman"/>
                <a:sym typeface="Times New Roman"/>
              </a:rPr>
              <a:t>N.N. </a:t>
            </a:r>
            <a:r>
              <a:rPr i="1" lang="en-US" sz="1200">
                <a:latin typeface="Times New Roman"/>
                <a:ea typeface="Times New Roman"/>
                <a:cs typeface="Times New Roman"/>
                <a:sym typeface="Times New Roman"/>
              </a:rPr>
              <a:t>« J’ai arrêté de publier sur Instagram, parce que je ne supportais plus l’idée</a:t>
            </a:r>
            <a:endParaRPr sz="1200">
              <a:latin typeface="Times New Roman"/>
              <a:ea typeface="Times New Roman"/>
              <a:cs typeface="Times New Roman"/>
              <a:sym typeface="Times New Roman"/>
            </a:endParaRPr>
          </a:p>
          <a:p>
            <a:pPr indent="0" lvl="0" marL="12700" rtl="0" algn="l">
              <a:lnSpc>
                <a:spcPct val="100000"/>
              </a:lnSpc>
              <a:spcBef>
                <a:spcPts val="105"/>
              </a:spcBef>
              <a:spcAft>
                <a:spcPts val="0"/>
              </a:spcAft>
              <a:buNone/>
            </a:pPr>
            <a:r>
              <a:rPr i="1" lang="en-US" sz="1200">
                <a:latin typeface="Times New Roman"/>
                <a:ea typeface="Times New Roman"/>
                <a:cs typeface="Times New Roman"/>
                <a:sym typeface="Times New Roman"/>
              </a:rPr>
              <a:t>de devoir prouver que ma vie était intéressante. »</a:t>
            </a:r>
            <a:endParaRPr sz="1200">
              <a:latin typeface="Times New Roman"/>
              <a:ea typeface="Times New Roman"/>
              <a:cs typeface="Times New Roman"/>
              <a:sym typeface="Times New Roman"/>
            </a:endParaRPr>
          </a:p>
          <a:p>
            <a:pPr indent="0" lvl="0" marL="12700" marR="5715" rtl="0" algn="just">
              <a:lnSpc>
                <a:spcPct val="107000"/>
              </a:lnSpc>
              <a:spcBef>
                <a:spcPts val="800"/>
              </a:spcBef>
              <a:spcAft>
                <a:spcPts val="0"/>
              </a:spcAft>
              <a:buNone/>
            </a:pPr>
            <a:r>
              <a:rPr lang="en-US" sz="1200">
                <a:latin typeface="Times New Roman"/>
                <a:ea typeface="Times New Roman"/>
                <a:cs typeface="Times New Roman"/>
                <a:sym typeface="Times New Roman"/>
              </a:rPr>
              <a:t>Malgré cette mise en scène omniprésente, certains témoignages révèlent un désir croissant de revenir à plus de simplicité et d’authenticité. C.D. raconte : </a:t>
            </a:r>
            <a:r>
              <a:rPr i="1" lang="en-US" sz="1200">
                <a:latin typeface="Times New Roman"/>
                <a:ea typeface="Times New Roman"/>
                <a:cs typeface="Times New Roman"/>
                <a:sym typeface="Times New Roman"/>
              </a:rPr>
              <a:t>« J’ai commencé à partager des moments plus vrais, sans filtre. Cela me fait du bien et je me rends compte que ça plaît aussi. » </a:t>
            </a:r>
            <a:r>
              <a:rPr lang="en-US" sz="1200">
                <a:latin typeface="Times New Roman"/>
                <a:ea typeface="Times New Roman"/>
                <a:cs typeface="Times New Roman"/>
                <a:sym typeface="Times New Roman"/>
              </a:rPr>
              <a:t>Cependant, cette démarche reste minoritaire dans un contexte où la recherche de "likes" et de validation demeure dominante.</a:t>
            </a:r>
            <a:endParaRPr sz="1200">
              <a:latin typeface="Times New Roman"/>
              <a:ea typeface="Times New Roman"/>
              <a:cs typeface="Times New Roman"/>
              <a:sym typeface="Times New Roman"/>
            </a:endParaRPr>
          </a:p>
          <a:p>
            <a:pPr indent="0" lvl="0" marL="12700" marR="116204" rtl="0" algn="l">
              <a:lnSpc>
                <a:spcPct val="100000"/>
              </a:lnSpc>
              <a:spcBef>
                <a:spcPts val="855"/>
              </a:spcBef>
              <a:spcAft>
                <a:spcPts val="0"/>
              </a:spcAft>
              <a:buNone/>
            </a:pPr>
            <a:r>
              <a:rPr lang="en-US" sz="1200">
                <a:latin typeface="Times New Roman"/>
                <a:ea typeface="Times New Roman"/>
                <a:cs typeface="Times New Roman"/>
                <a:sym typeface="Times New Roman"/>
              </a:rPr>
              <a:t>Enfin, le forum montre que cette dualité entre authenticité et mise en scène touche particulièrement les jeunes utilisateurs, qui grandissent avec des normes sociales façonnées par les réseaux. S.T. confie : </a:t>
            </a:r>
            <a:r>
              <a:rPr i="1" lang="en-US" sz="1200">
                <a:latin typeface="Times New Roman"/>
                <a:ea typeface="Times New Roman"/>
                <a:cs typeface="Times New Roman"/>
                <a:sym typeface="Times New Roman"/>
              </a:rPr>
              <a:t>« Je compare toujours ma vie à celle des autres sur les réseaux, et même si je sais que ce n’est pas toujours vrai, ça me fait me sentir moins bien.</a:t>
            </a:r>
            <a:endParaRPr sz="1200">
              <a:latin typeface="Times New Roman"/>
              <a:ea typeface="Times New Roman"/>
              <a:cs typeface="Times New Roman"/>
              <a:sym typeface="Times New Roman"/>
            </a:endParaRPr>
          </a:p>
        </p:txBody>
      </p:sp>
      <p:pic>
        <p:nvPicPr>
          <p:cNvPr id="215" name="Google Shape;215;p19"/>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16" name="Google Shape;216;p19"/>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2" name="Shape 62"/>
        <p:cNvGrpSpPr/>
        <p:nvPr/>
      </p:nvGrpSpPr>
      <p:grpSpPr>
        <a:xfrm>
          <a:off x="0" y="0"/>
          <a:ext cx="0" cy="0"/>
          <a:chOff x="0" y="0"/>
          <a:chExt cx="0" cy="0"/>
        </a:xfrm>
      </p:grpSpPr>
      <p:sp>
        <p:nvSpPr>
          <p:cNvPr id="63" name="Google Shape;63;p2"/>
          <p:cNvSpPr txBox="1"/>
          <p:nvPr/>
        </p:nvSpPr>
        <p:spPr>
          <a:xfrm>
            <a:off x="1382013" y="1791461"/>
            <a:ext cx="320675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Les réseaux, entre socialisation et fragmentations</a:t>
            </a:r>
            <a:endParaRPr sz="1200">
              <a:latin typeface="Times New Roman"/>
              <a:ea typeface="Times New Roman"/>
              <a:cs typeface="Times New Roman"/>
              <a:sym typeface="Times New Roman"/>
            </a:endParaRPr>
          </a:p>
        </p:txBody>
      </p:sp>
      <p:sp>
        <p:nvSpPr>
          <p:cNvPr id="64" name="Google Shape;64;p2"/>
          <p:cNvSpPr txBox="1"/>
          <p:nvPr/>
        </p:nvSpPr>
        <p:spPr>
          <a:xfrm>
            <a:off x="1382013" y="2385821"/>
            <a:ext cx="467423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Désocialisation 1 : l’artificialisation des relations (digitales et anonymes)</a:t>
            </a:r>
            <a:endParaRPr sz="1200">
              <a:latin typeface="Times New Roman"/>
              <a:ea typeface="Times New Roman"/>
              <a:cs typeface="Times New Roman"/>
              <a:sym typeface="Times New Roman"/>
            </a:endParaRPr>
          </a:p>
        </p:txBody>
      </p:sp>
      <p:sp>
        <p:nvSpPr>
          <p:cNvPr id="65" name="Google Shape;65;p2"/>
          <p:cNvSpPr txBox="1"/>
          <p:nvPr/>
        </p:nvSpPr>
        <p:spPr>
          <a:xfrm>
            <a:off x="1382013" y="2683002"/>
            <a:ext cx="4117975" cy="505459"/>
          </a:xfrm>
          <a:prstGeom prst="rect">
            <a:avLst/>
          </a:prstGeom>
          <a:noFill/>
          <a:ln>
            <a:noFill/>
          </a:ln>
        </p:spPr>
        <p:txBody>
          <a:bodyPr anchorCtr="0" anchor="t" bIns="0" lIns="0" spcFirstLastPara="1" rIns="0" wrap="square" tIns="12700">
            <a:spAutoFit/>
          </a:bodyPr>
          <a:lstStyle/>
          <a:p>
            <a:pPr indent="-342265" lvl="0" marL="354965" rtl="0" algn="l">
              <a:lnSpc>
                <a:spcPct val="100000"/>
              </a:lnSpc>
              <a:spcBef>
                <a:spcPts val="0"/>
              </a:spcBef>
              <a:spcAft>
                <a:spcPts val="0"/>
              </a:spcAft>
              <a:buSzPts val="1000"/>
              <a:buFont typeface="Noto Sans Symbols"/>
              <a:buChar char="∙"/>
            </a:pPr>
            <a:r>
              <a:rPr lang="en-US" sz="1200">
                <a:latin typeface="Times New Roman"/>
                <a:ea typeface="Times New Roman"/>
                <a:cs typeface="Times New Roman"/>
                <a:sym typeface="Times New Roman"/>
              </a:rPr>
              <a:t>Vers une redéfinition des relations humaines : numérique et réel</a:t>
            </a:r>
            <a:endParaRPr sz="1200">
              <a:latin typeface="Times New Roman"/>
              <a:ea typeface="Times New Roman"/>
              <a:cs typeface="Times New Roman"/>
              <a:sym typeface="Times New Roman"/>
            </a:endParaRPr>
          </a:p>
          <a:p>
            <a:pPr indent="-342265" lvl="0" marL="354965" rtl="0" algn="l">
              <a:lnSpc>
                <a:spcPct val="100000"/>
              </a:lnSpc>
              <a:spcBef>
                <a:spcPts val="900"/>
              </a:spcBef>
              <a:spcAft>
                <a:spcPts val="0"/>
              </a:spcAft>
              <a:buSzPts val="1000"/>
              <a:buFont typeface="Noto Sans Symbols"/>
              <a:buChar char="∙"/>
            </a:pPr>
            <a:r>
              <a:rPr lang="en-US" sz="1200">
                <a:latin typeface="Times New Roman"/>
                <a:ea typeface="Times New Roman"/>
                <a:cs typeface="Times New Roman"/>
                <a:sym typeface="Times New Roman"/>
              </a:rPr>
              <a:t>L’anonymat et les pseudonymes : liberté ou désinhibition ?</a:t>
            </a:r>
            <a:endParaRPr sz="1200">
              <a:latin typeface="Times New Roman"/>
              <a:ea typeface="Times New Roman"/>
              <a:cs typeface="Times New Roman"/>
              <a:sym typeface="Times New Roman"/>
            </a:endParaRPr>
          </a:p>
        </p:txBody>
      </p:sp>
      <p:sp>
        <p:nvSpPr>
          <p:cNvPr id="66" name="Google Shape;66;p2"/>
          <p:cNvSpPr txBox="1"/>
          <p:nvPr/>
        </p:nvSpPr>
        <p:spPr>
          <a:xfrm>
            <a:off x="1382013" y="3574541"/>
            <a:ext cx="476758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Désocialisation 2 : les ruptures avec les mondes des autres (fake et bulles)</a:t>
            </a:r>
            <a:endParaRPr sz="1200">
              <a:latin typeface="Times New Roman"/>
              <a:ea typeface="Times New Roman"/>
              <a:cs typeface="Times New Roman"/>
              <a:sym typeface="Times New Roman"/>
            </a:endParaRPr>
          </a:p>
        </p:txBody>
      </p:sp>
      <p:sp>
        <p:nvSpPr>
          <p:cNvPr id="67" name="Google Shape;67;p2"/>
          <p:cNvSpPr txBox="1"/>
          <p:nvPr/>
        </p:nvSpPr>
        <p:spPr>
          <a:xfrm>
            <a:off x="1382013" y="3871417"/>
            <a:ext cx="4035425" cy="803275"/>
          </a:xfrm>
          <a:prstGeom prst="rect">
            <a:avLst/>
          </a:prstGeom>
          <a:noFill/>
          <a:ln>
            <a:noFill/>
          </a:ln>
        </p:spPr>
        <p:txBody>
          <a:bodyPr anchorCtr="0" anchor="t" bIns="0" lIns="0" spcFirstLastPara="1" rIns="0" wrap="square" tIns="12700">
            <a:spAutoFit/>
          </a:bodyPr>
          <a:lstStyle/>
          <a:p>
            <a:pPr indent="-342265" lvl="0" marL="354965" rtl="0" algn="l">
              <a:lnSpc>
                <a:spcPct val="100000"/>
              </a:lnSpc>
              <a:spcBef>
                <a:spcPts val="0"/>
              </a:spcBef>
              <a:spcAft>
                <a:spcPts val="0"/>
              </a:spcAft>
              <a:buSzPts val="1000"/>
              <a:buFont typeface="Noto Sans Symbols"/>
              <a:buChar char="∙"/>
            </a:pPr>
            <a:r>
              <a:rPr lang="en-US" sz="1200">
                <a:latin typeface="Times New Roman"/>
                <a:ea typeface="Times New Roman"/>
                <a:cs typeface="Times New Roman"/>
                <a:sym typeface="Times New Roman"/>
              </a:rPr>
              <a:t>La construction de soi : entre mise en scène et authenticité</a:t>
            </a:r>
            <a:endParaRPr sz="1200">
              <a:latin typeface="Times New Roman"/>
              <a:ea typeface="Times New Roman"/>
              <a:cs typeface="Times New Roman"/>
              <a:sym typeface="Times New Roman"/>
            </a:endParaRPr>
          </a:p>
          <a:p>
            <a:pPr indent="-342265" lvl="0" marL="354965" rtl="0" algn="l">
              <a:lnSpc>
                <a:spcPct val="100000"/>
              </a:lnSpc>
              <a:spcBef>
                <a:spcPts val="905"/>
              </a:spcBef>
              <a:spcAft>
                <a:spcPts val="0"/>
              </a:spcAft>
              <a:buSzPts val="1000"/>
              <a:buFont typeface="Noto Sans Symbols"/>
              <a:buChar char="∙"/>
            </a:pPr>
            <a:r>
              <a:rPr lang="en-US" sz="1200">
                <a:latin typeface="Times New Roman"/>
                <a:ea typeface="Times New Roman"/>
                <a:cs typeface="Times New Roman"/>
                <a:sym typeface="Times New Roman"/>
              </a:rPr>
              <a:t>La vérité face aux mensonges et aux fake news</a:t>
            </a:r>
            <a:endParaRPr sz="1200">
              <a:latin typeface="Times New Roman"/>
              <a:ea typeface="Times New Roman"/>
              <a:cs typeface="Times New Roman"/>
              <a:sym typeface="Times New Roman"/>
            </a:endParaRPr>
          </a:p>
          <a:p>
            <a:pPr indent="-342265" lvl="0" marL="354965" rtl="0" algn="l">
              <a:lnSpc>
                <a:spcPct val="100000"/>
              </a:lnSpc>
              <a:spcBef>
                <a:spcPts val="900"/>
              </a:spcBef>
              <a:spcAft>
                <a:spcPts val="0"/>
              </a:spcAft>
              <a:buSzPts val="1000"/>
              <a:buFont typeface="Noto Sans Symbols"/>
              <a:buChar char="∙"/>
            </a:pPr>
            <a:r>
              <a:rPr lang="en-US" sz="1200">
                <a:latin typeface="Times New Roman"/>
                <a:ea typeface="Times New Roman"/>
                <a:cs typeface="Times New Roman"/>
                <a:sym typeface="Times New Roman"/>
              </a:rPr>
              <a:t>Algorithmes et bulles de contenu : diversité ou enfermement ?</a:t>
            </a:r>
            <a:endParaRPr sz="1200">
              <a:latin typeface="Times New Roman"/>
              <a:ea typeface="Times New Roman"/>
              <a:cs typeface="Times New Roman"/>
              <a:sym typeface="Times New Roman"/>
            </a:endParaRPr>
          </a:p>
        </p:txBody>
      </p:sp>
      <p:sp>
        <p:nvSpPr>
          <p:cNvPr id="68" name="Google Shape;68;p2"/>
          <p:cNvSpPr txBox="1"/>
          <p:nvPr/>
        </p:nvSpPr>
        <p:spPr>
          <a:xfrm>
            <a:off x="1382013" y="5062219"/>
            <a:ext cx="453009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Désocialisation 3 : les territoires des fuites (du temps et de l’attention)</a:t>
            </a:r>
            <a:endParaRPr sz="1200">
              <a:latin typeface="Times New Roman"/>
              <a:ea typeface="Times New Roman"/>
              <a:cs typeface="Times New Roman"/>
              <a:sym typeface="Times New Roman"/>
            </a:endParaRPr>
          </a:p>
        </p:txBody>
      </p:sp>
      <p:sp>
        <p:nvSpPr>
          <p:cNvPr id="69" name="Google Shape;69;p2"/>
          <p:cNvSpPr txBox="1"/>
          <p:nvPr/>
        </p:nvSpPr>
        <p:spPr>
          <a:xfrm>
            <a:off x="1382013" y="5359399"/>
            <a:ext cx="3760470" cy="802640"/>
          </a:xfrm>
          <a:prstGeom prst="rect">
            <a:avLst/>
          </a:prstGeom>
          <a:noFill/>
          <a:ln>
            <a:noFill/>
          </a:ln>
        </p:spPr>
        <p:txBody>
          <a:bodyPr anchorCtr="0" anchor="t" bIns="0" lIns="0" spcFirstLastPara="1" rIns="0" wrap="square" tIns="12700">
            <a:spAutoFit/>
          </a:bodyPr>
          <a:lstStyle/>
          <a:p>
            <a:pPr indent="-342265" lvl="0" marL="354965" rtl="0" algn="l">
              <a:lnSpc>
                <a:spcPct val="100000"/>
              </a:lnSpc>
              <a:spcBef>
                <a:spcPts val="0"/>
              </a:spcBef>
              <a:spcAft>
                <a:spcPts val="0"/>
              </a:spcAft>
              <a:buSzPts val="1000"/>
              <a:buFont typeface="Noto Sans Symbols"/>
              <a:buChar char="∙"/>
            </a:pPr>
            <a:r>
              <a:rPr lang="en-US" sz="1200">
                <a:latin typeface="Times New Roman"/>
                <a:ea typeface="Times New Roman"/>
                <a:cs typeface="Times New Roman"/>
                <a:sym typeface="Times New Roman"/>
              </a:rPr>
              <a:t>Habitudes et temporalité : une consultation omniprésente</a:t>
            </a:r>
            <a:endParaRPr sz="1200">
              <a:latin typeface="Times New Roman"/>
              <a:ea typeface="Times New Roman"/>
              <a:cs typeface="Times New Roman"/>
              <a:sym typeface="Times New Roman"/>
            </a:endParaRPr>
          </a:p>
          <a:p>
            <a:pPr indent="-342265" lvl="0" marL="354965" rtl="0" algn="l">
              <a:lnSpc>
                <a:spcPct val="100000"/>
              </a:lnSpc>
              <a:spcBef>
                <a:spcPts val="900"/>
              </a:spcBef>
              <a:spcAft>
                <a:spcPts val="0"/>
              </a:spcAft>
              <a:buSzPts val="1000"/>
              <a:buFont typeface="Noto Sans Symbols"/>
              <a:buChar char="∙"/>
            </a:pPr>
            <a:r>
              <a:rPr lang="en-US" sz="1200">
                <a:latin typeface="Times New Roman"/>
                <a:ea typeface="Times New Roman"/>
                <a:cs typeface="Times New Roman"/>
                <a:sym typeface="Times New Roman"/>
              </a:rPr>
              <a:t>Attention et concentration : une ressource sous pression</a:t>
            </a:r>
            <a:endParaRPr sz="1200">
              <a:latin typeface="Times New Roman"/>
              <a:ea typeface="Times New Roman"/>
              <a:cs typeface="Times New Roman"/>
              <a:sym typeface="Times New Roman"/>
            </a:endParaRPr>
          </a:p>
          <a:p>
            <a:pPr indent="-342265" lvl="0" marL="354965" rtl="0" algn="l">
              <a:lnSpc>
                <a:spcPct val="100000"/>
              </a:lnSpc>
              <a:spcBef>
                <a:spcPts val="900"/>
              </a:spcBef>
              <a:spcAft>
                <a:spcPts val="0"/>
              </a:spcAft>
              <a:buSzPts val="1000"/>
              <a:buFont typeface="Noto Sans Symbols"/>
              <a:buChar char="∙"/>
            </a:pPr>
            <a:r>
              <a:rPr lang="en-US" sz="1200">
                <a:latin typeface="Times New Roman"/>
                <a:ea typeface="Times New Roman"/>
                <a:cs typeface="Times New Roman"/>
                <a:sym typeface="Times New Roman"/>
              </a:rPr>
              <a:t>Dépendance ou maîtrise : l’équilibre numérique</a:t>
            </a:r>
            <a:endParaRPr sz="1200">
              <a:latin typeface="Times New Roman"/>
              <a:ea typeface="Times New Roman"/>
              <a:cs typeface="Times New Roman"/>
              <a:sym typeface="Times New Roman"/>
            </a:endParaRPr>
          </a:p>
        </p:txBody>
      </p:sp>
      <p:sp>
        <p:nvSpPr>
          <p:cNvPr id="70" name="Google Shape;70;p2"/>
          <p:cNvSpPr txBox="1"/>
          <p:nvPr/>
        </p:nvSpPr>
        <p:spPr>
          <a:xfrm>
            <a:off x="1382013" y="6548373"/>
            <a:ext cx="472186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Désocialisation 4 : les dynamiques destructrices (exclusions et violences)</a:t>
            </a:r>
            <a:endParaRPr sz="1200">
              <a:latin typeface="Times New Roman"/>
              <a:ea typeface="Times New Roman"/>
              <a:cs typeface="Times New Roman"/>
              <a:sym typeface="Times New Roman"/>
            </a:endParaRPr>
          </a:p>
        </p:txBody>
      </p:sp>
      <p:sp>
        <p:nvSpPr>
          <p:cNvPr id="71" name="Google Shape;71;p2"/>
          <p:cNvSpPr txBox="1"/>
          <p:nvPr/>
        </p:nvSpPr>
        <p:spPr>
          <a:xfrm>
            <a:off x="1382013" y="6845554"/>
            <a:ext cx="4179570" cy="802640"/>
          </a:xfrm>
          <a:prstGeom prst="rect">
            <a:avLst/>
          </a:prstGeom>
          <a:noFill/>
          <a:ln>
            <a:noFill/>
          </a:ln>
        </p:spPr>
        <p:txBody>
          <a:bodyPr anchorCtr="0" anchor="t" bIns="0" lIns="0" spcFirstLastPara="1" rIns="0" wrap="square" tIns="12700">
            <a:spAutoFit/>
          </a:bodyPr>
          <a:lstStyle/>
          <a:p>
            <a:pPr indent="-342265" lvl="0" marL="354965" rtl="0" algn="l">
              <a:lnSpc>
                <a:spcPct val="100000"/>
              </a:lnSpc>
              <a:spcBef>
                <a:spcPts val="0"/>
              </a:spcBef>
              <a:spcAft>
                <a:spcPts val="0"/>
              </a:spcAft>
              <a:buSzPts val="1000"/>
              <a:buFont typeface="Noto Sans Symbols"/>
              <a:buChar char="∙"/>
            </a:pPr>
            <a:r>
              <a:rPr lang="en-US" sz="1200">
                <a:latin typeface="Times New Roman"/>
                <a:ea typeface="Times New Roman"/>
                <a:cs typeface="Times New Roman"/>
                <a:sym typeface="Times New Roman"/>
              </a:rPr>
              <a:t>Les réseaux sociaux dans le monde professionnel</a:t>
            </a:r>
            <a:endParaRPr sz="1200">
              <a:latin typeface="Times New Roman"/>
              <a:ea typeface="Times New Roman"/>
              <a:cs typeface="Times New Roman"/>
              <a:sym typeface="Times New Roman"/>
            </a:endParaRPr>
          </a:p>
          <a:p>
            <a:pPr indent="-342265" lvl="0" marL="354965" rtl="0" algn="l">
              <a:lnSpc>
                <a:spcPct val="100000"/>
              </a:lnSpc>
              <a:spcBef>
                <a:spcPts val="900"/>
              </a:spcBef>
              <a:spcAft>
                <a:spcPts val="0"/>
              </a:spcAft>
              <a:buSzPts val="1000"/>
              <a:buFont typeface="Noto Sans Symbols"/>
              <a:buChar char="∙"/>
            </a:pPr>
            <a:r>
              <a:rPr lang="en-US" sz="1200">
                <a:latin typeface="Times New Roman"/>
                <a:ea typeface="Times New Roman"/>
                <a:cs typeface="Times New Roman"/>
                <a:sym typeface="Times New Roman"/>
              </a:rPr>
              <a:t>Connectivité mondiale : inclusion ou exclusion ?</a:t>
            </a:r>
            <a:endParaRPr sz="1200">
              <a:latin typeface="Times New Roman"/>
              <a:ea typeface="Times New Roman"/>
              <a:cs typeface="Times New Roman"/>
              <a:sym typeface="Times New Roman"/>
            </a:endParaRPr>
          </a:p>
          <a:p>
            <a:pPr indent="-342265" lvl="0" marL="354965" rtl="0" algn="l">
              <a:lnSpc>
                <a:spcPct val="100000"/>
              </a:lnSpc>
              <a:spcBef>
                <a:spcPts val="900"/>
              </a:spcBef>
              <a:spcAft>
                <a:spcPts val="0"/>
              </a:spcAft>
              <a:buSzPts val="1000"/>
              <a:buFont typeface="Noto Sans Symbols"/>
              <a:buChar char="∙"/>
            </a:pPr>
            <a:r>
              <a:rPr lang="en-US" sz="1200">
                <a:latin typeface="Times New Roman"/>
                <a:ea typeface="Times New Roman"/>
                <a:cs typeface="Times New Roman"/>
                <a:sym typeface="Times New Roman"/>
              </a:rPr>
              <a:t>Victimes et témoins de violences verbales sur les réseaux sociaux</a:t>
            </a:r>
            <a:endParaRPr sz="1200">
              <a:latin typeface="Times New Roman"/>
              <a:ea typeface="Times New Roman"/>
              <a:cs typeface="Times New Roman"/>
              <a:sym typeface="Times New Roman"/>
            </a:endParaRPr>
          </a:p>
        </p:txBody>
      </p:sp>
      <p:sp>
        <p:nvSpPr>
          <p:cNvPr id="72" name="Google Shape;72;p2"/>
          <p:cNvSpPr txBox="1"/>
          <p:nvPr/>
        </p:nvSpPr>
        <p:spPr>
          <a:xfrm>
            <a:off x="1382013" y="8034273"/>
            <a:ext cx="3291204" cy="50736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Conclusion. Quatre trajectoires de désocialisations</a:t>
            </a:r>
            <a:endParaRPr sz="1200">
              <a:latin typeface="Times New Roman"/>
              <a:ea typeface="Times New Roman"/>
              <a:cs typeface="Times New Roman"/>
              <a:sym typeface="Times New Roman"/>
            </a:endParaRPr>
          </a:p>
          <a:p>
            <a:pPr indent="0" lvl="0" marL="12700" rtl="0" algn="l">
              <a:lnSpc>
                <a:spcPct val="100000"/>
              </a:lnSpc>
              <a:spcBef>
                <a:spcPts val="910"/>
              </a:spcBef>
              <a:spcAft>
                <a:spcPts val="0"/>
              </a:spcAft>
              <a:buNone/>
            </a:pPr>
            <a:r>
              <a:rPr lang="en-US" sz="1200">
                <a:latin typeface="Times New Roman"/>
                <a:ea typeface="Times New Roman"/>
                <a:cs typeface="Times New Roman"/>
                <a:sym typeface="Times New Roman"/>
              </a:rPr>
              <a:t>ou les nouvelles sociétés de « Petite Poucette »</a:t>
            </a:r>
            <a:endParaRPr sz="1200">
              <a:latin typeface="Times New Roman"/>
              <a:ea typeface="Times New Roman"/>
              <a:cs typeface="Times New Roman"/>
              <a:sym typeface="Times New Roman"/>
            </a:endParaRPr>
          </a:p>
        </p:txBody>
      </p:sp>
      <p:sp>
        <p:nvSpPr>
          <p:cNvPr id="73" name="Google Shape;73;p2"/>
          <p:cNvSpPr txBox="1"/>
          <p:nvPr/>
        </p:nvSpPr>
        <p:spPr>
          <a:xfrm>
            <a:off x="1382013" y="8927718"/>
            <a:ext cx="16040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Tableau des participants</a:t>
            </a:r>
            <a:endParaRPr sz="1200">
              <a:latin typeface="Times New Roman"/>
              <a:ea typeface="Times New Roman"/>
              <a:cs typeface="Times New Roman"/>
              <a:sym typeface="Times New Roman"/>
            </a:endParaRPr>
          </a:p>
        </p:txBody>
      </p:sp>
      <p:sp>
        <p:nvSpPr>
          <p:cNvPr id="74" name="Google Shape;74;p2"/>
          <p:cNvSpPr txBox="1"/>
          <p:nvPr/>
        </p:nvSpPr>
        <p:spPr>
          <a:xfrm>
            <a:off x="1382013" y="9191345"/>
            <a:ext cx="1946275" cy="891540"/>
          </a:xfrm>
          <a:prstGeom prst="rect">
            <a:avLst/>
          </a:prstGeom>
          <a:noFill/>
          <a:ln>
            <a:noFill/>
          </a:ln>
        </p:spPr>
        <p:txBody>
          <a:bodyPr anchorCtr="0" anchor="t" bIns="0" lIns="0" spcFirstLastPara="1" rIns="0" wrap="square" tIns="104125">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Méthode de réalisation</a:t>
            </a:r>
            <a:endParaRPr sz="1200">
              <a:latin typeface="Times New Roman"/>
              <a:ea typeface="Times New Roman"/>
              <a:cs typeface="Times New Roman"/>
              <a:sym typeface="Times New Roman"/>
            </a:endParaRPr>
          </a:p>
          <a:p>
            <a:pPr indent="0" lvl="0" marL="12700" rtl="0" algn="l">
              <a:lnSpc>
                <a:spcPct val="100000"/>
              </a:lnSpc>
              <a:spcBef>
                <a:spcPts val="720"/>
              </a:spcBef>
              <a:spcAft>
                <a:spcPts val="0"/>
              </a:spcAft>
              <a:buNone/>
            </a:pPr>
            <a:r>
              <a:rPr b="1" lang="en-US" sz="1200">
                <a:latin typeface="Times New Roman"/>
                <a:ea typeface="Times New Roman"/>
                <a:cs typeface="Times New Roman"/>
                <a:sym typeface="Times New Roman"/>
              </a:rPr>
              <a:t>Résultats de l’étude d’opinion</a:t>
            </a:r>
            <a:endParaRPr sz="1200">
              <a:latin typeface="Times New Roman"/>
              <a:ea typeface="Times New Roman"/>
              <a:cs typeface="Times New Roman"/>
              <a:sym typeface="Times New Roman"/>
            </a:endParaRPr>
          </a:p>
          <a:p>
            <a:pPr indent="0" lvl="0" marL="12700" rtl="0" algn="l">
              <a:lnSpc>
                <a:spcPct val="100000"/>
              </a:lnSpc>
              <a:spcBef>
                <a:spcPts val="1055"/>
              </a:spcBef>
              <a:spcAft>
                <a:spcPts val="0"/>
              </a:spcAft>
              <a:buNone/>
            </a:pPr>
            <a:r>
              <a:rPr b="1" lang="en-US" sz="1200">
                <a:latin typeface="Times New Roman"/>
                <a:ea typeface="Times New Roman"/>
                <a:cs typeface="Times New Roman"/>
                <a:sym typeface="Times New Roman"/>
              </a:rPr>
              <a:t>À propos</a:t>
            </a:r>
            <a:endParaRPr sz="1200">
              <a:latin typeface="Times New Roman"/>
              <a:ea typeface="Times New Roman"/>
              <a:cs typeface="Times New Roman"/>
              <a:sym typeface="Times New Roman"/>
            </a:endParaRPr>
          </a:p>
        </p:txBody>
      </p:sp>
      <p:sp>
        <p:nvSpPr>
          <p:cNvPr id="75" name="Google Shape;75;p2"/>
          <p:cNvSpPr txBox="1"/>
          <p:nvPr/>
        </p:nvSpPr>
        <p:spPr>
          <a:xfrm>
            <a:off x="6401561" y="1750821"/>
            <a:ext cx="25717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p. 3</a:t>
            </a:r>
            <a:endParaRPr sz="1200">
              <a:latin typeface="Times New Roman"/>
              <a:ea typeface="Times New Roman"/>
              <a:cs typeface="Times New Roman"/>
              <a:sym typeface="Times New Roman"/>
            </a:endParaRPr>
          </a:p>
        </p:txBody>
      </p:sp>
      <p:sp>
        <p:nvSpPr>
          <p:cNvPr id="76" name="Google Shape;76;p2"/>
          <p:cNvSpPr txBox="1"/>
          <p:nvPr/>
        </p:nvSpPr>
        <p:spPr>
          <a:xfrm>
            <a:off x="6374129" y="2346705"/>
            <a:ext cx="312420" cy="802640"/>
          </a:xfrm>
          <a:prstGeom prst="rect">
            <a:avLst/>
          </a:prstGeom>
          <a:noFill/>
          <a:ln>
            <a:noFill/>
          </a:ln>
        </p:spPr>
        <p:txBody>
          <a:bodyPr anchorCtr="0" anchor="t" bIns="0" lIns="0" spcFirstLastPara="1" rIns="0" wrap="square" tIns="12700">
            <a:spAutoFit/>
          </a:bodyPr>
          <a:lstStyle/>
          <a:p>
            <a:pPr indent="0" lvl="0" marL="40005" rtl="0" algn="l">
              <a:lnSpc>
                <a:spcPct val="100000"/>
              </a:lnSpc>
              <a:spcBef>
                <a:spcPts val="0"/>
              </a:spcBef>
              <a:spcAft>
                <a:spcPts val="0"/>
              </a:spcAft>
              <a:buNone/>
            </a:pPr>
            <a:r>
              <a:rPr b="1" lang="en-US" sz="1200">
                <a:latin typeface="Times New Roman"/>
                <a:ea typeface="Times New Roman"/>
                <a:cs typeface="Times New Roman"/>
                <a:sym typeface="Times New Roman"/>
              </a:rPr>
              <a:t>p. 6</a:t>
            </a:r>
            <a:endParaRPr sz="1200">
              <a:latin typeface="Times New Roman"/>
              <a:ea typeface="Times New Roman"/>
              <a:cs typeface="Times New Roman"/>
              <a:sym typeface="Times New Roman"/>
            </a:endParaRPr>
          </a:p>
          <a:p>
            <a:pPr indent="0" lvl="0" marL="47625" rtl="0" algn="l">
              <a:lnSpc>
                <a:spcPct val="100000"/>
              </a:lnSpc>
              <a:spcBef>
                <a:spcPts val="900"/>
              </a:spcBef>
              <a:spcAft>
                <a:spcPts val="0"/>
              </a:spcAft>
              <a:buNone/>
            </a:pPr>
            <a:r>
              <a:rPr lang="en-US" sz="1200">
                <a:latin typeface="Times New Roman"/>
                <a:ea typeface="Times New Roman"/>
                <a:cs typeface="Times New Roman"/>
                <a:sym typeface="Times New Roman"/>
              </a:rPr>
              <a:t>p. 7</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lang="en-US" sz="1200">
                <a:latin typeface="Times New Roman"/>
                <a:ea typeface="Times New Roman"/>
                <a:cs typeface="Times New Roman"/>
                <a:sym typeface="Times New Roman"/>
              </a:rPr>
              <a:t>p. 13</a:t>
            </a:r>
            <a:endParaRPr sz="1200">
              <a:latin typeface="Times New Roman"/>
              <a:ea typeface="Times New Roman"/>
              <a:cs typeface="Times New Roman"/>
              <a:sym typeface="Times New Roman"/>
            </a:endParaRPr>
          </a:p>
        </p:txBody>
      </p:sp>
      <p:sp>
        <p:nvSpPr>
          <p:cNvPr id="77" name="Google Shape;77;p2"/>
          <p:cNvSpPr txBox="1"/>
          <p:nvPr/>
        </p:nvSpPr>
        <p:spPr>
          <a:xfrm>
            <a:off x="6371082" y="3535121"/>
            <a:ext cx="318135" cy="110109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p. 17</a:t>
            </a:r>
            <a:endParaRPr sz="1200">
              <a:latin typeface="Times New Roman"/>
              <a:ea typeface="Times New Roman"/>
              <a:cs typeface="Times New Roman"/>
              <a:sym typeface="Times New Roman"/>
            </a:endParaRPr>
          </a:p>
          <a:p>
            <a:pPr indent="0" lvl="0" marL="15240" rtl="0" algn="l">
              <a:lnSpc>
                <a:spcPct val="100000"/>
              </a:lnSpc>
              <a:spcBef>
                <a:spcPts val="905"/>
              </a:spcBef>
              <a:spcAft>
                <a:spcPts val="0"/>
              </a:spcAft>
              <a:buNone/>
            </a:pPr>
            <a:r>
              <a:rPr lang="en-US" sz="1200">
                <a:latin typeface="Times New Roman"/>
                <a:ea typeface="Times New Roman"/>
                <a:cs typeface="Times New Roman"/>
                <a:sym typeface="Times New Roman"/>
              </a:rPr>
              <a:t>p. 18</a:t>
            </a:r>
            <a:endParaRPr sz="1200">
              <a:latin typeface="Times New Roman"/>
              <a:ea typeface="Times New Roman"/>
              <a:cs typeface="Times New Roman"/>
              <a:sym typeface="Times New Roman"/>
            </a:endParaRPr>
          </a:p>
          <a:p>
            <a:pPr indent="0" lvl="0" marL="15240" rtl="0" algn="l">
              <a:lnSpc>
                <a:spcPct val="100000"/>
              </a:lnSpc>
              <a:spcBef>
                <a:spcPts val="900"/>
              </a:spcBef>
              <a:spcAft>
                <a:spcPts val="0"/>
              </a:spcAft>
              <a:buNone/>
            </a:pPr>
            <a:r>
              <a:rPr lang="en-US" sz="1200">
                <a:latin typeface="Times New Roman"/>
                <a:ea typeface="Times New Roman"/>
                <a:cs typeface="Times New Roman"/>
                <a:sym typeface="Times New Roman"/>
              </a:rPr>
              <a:t>p. 22</a:t>
            </a:r>
            <a:endParaRPr sz="1200">
              <a:latin typeface="Times New Roman"/>
              <a:ea typeface="Times New Roman"/>
              <a:cs typeface="Times New Roman"/>
              <a:sym typeface="Times New Roman"/>
            </a:endParaRPr>
          </a:p>
          <a:p>
            <a:pPr indent="0" lvl="0" marL="15240" rtl="0" algn="l">
              <a:lnSpc>
                <a:spcPct val="100000"/>
              </a:lnSpc>
              <a:spcBef>
                <a:spcPts val="900"/>
              </a:spcBef>
              <a:spcAft>
                <a:spcPts val="0"/>
              </a:spcAft>
              <a:buNone/>
            </a:pPr>
            <a:r>
              <a:rPr lang="en-US" sz="1200">
                <a:latin typeface="Times New Roman"/>
                <a:ea typeface="Times New Roman"/>
                <a:cs typeface="Times New Roman"/>
                <a:sym typeface="Times New Roman"/>
              </a:rPr>
              <a:t>p. 25</a:t>
            </a:r>
            <a:endParaRPr sz="1200">
              <a:latin typeface="Times New Roman"/>
              <a:ea typeface="Times New Roman"/>
              <a:cs typeface="Times New Roman"/>
              <a:sym typeface="Times New Roman"/>
            </a:endParaRPr>
          </a:p>
        </p:txBody>
      </p:sp>
      <p:sp>
        <p:nvSpPr>
          <p:cNvPr id="78" name="Google Shape;78;p2"/>
          <p:cNvSpPr txBox="1"/>
          <p:nvPr/>
        </p:nvSpPr>
        <p:spPr>
          <a:xfrm>
            <a:off x="6364985" y="5021706"/>
            <a:ext cx="328930" cy="110172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p. 28</a:t>
            </a:r>
            <a:endParaRPr sz="1200">
              <a:latin typeface="Times New Roman"/>
              <a:ea typeface="Times New Roman"/>
              <a:cs typeface="Times New Roman"/>
              <a:sym typeface="Times New Roman"/>
            </a:endParaRPr>
          </a:p>
          <a:p>
            <a:pPr indent="0" lvl="0" marL="21590" rtl="0" algn="l">
              <a:lnSpc>
                <a:spcPct val="100000"/>
              </a:lnSpc>
              <a:spcBef>
                <a:spcPts val="900"/>
              </a:spcBef>
              <a:spcAft>
                <a:spcPts val="0"/>
              </a:spcAft>
              <a:buNone/>
            </a:pPr>
            <a:r>
              <a:rPr lang="en-US" sz="1200">
                <a:latin typeface="Times New Roman"/>
                <a:ea typeface="Times New Roman"/>
                <a:cs typeface="Times New Roman"/>
                <a:sym typeface="Times New Roman"/>
              </a:rPr>
              <a:t>p. 29</a:t>
            </a:r>
            <a:endParaRPr sz="1200">
              <a:latin typeface="Times New Roman"/>
              <a:ea typeface="Times New Roman"/>
              <a:cs typeface="Times New Roman"/>
              <a:sym typeface="Times New Roman"/>
            </a:endParaRPr>
          </a:p>
          <a:p>
            <a:pPr indent="0" lvl="0" marL="21590" rtl="0" algn="l">
              <a:lnSpc>
                <a:spcPct val="100000"/>
              </a:lnSpc>
              <a:spcBef>
                <a:spcPts val="900"/>
              </a:spcBef>
              <a:spcAft>
                <a:spcPts val="0"/>
              </a:spcAft>
              <a:buNone/>
            </a:pPr>
            <a:r>
              <a:rPr lang="en-US" sz="1200">
                <a:latin typeface="Times New Roman"/>
                <a:ea typeface="Times New Roman"/>
                <a:cs typeface="Times New Roman"/>
                <a:sym typeface="Times New Roman"/>
              </a:rPr>
              <a:t>p. 33</a:t>
            </a:r>
            <a:endParaRPr sz="1200">
              <a:latin typeface="Times New Roman"/>
              <a:ea typeface="Times New Roman"/>
              <a:cs typeface="Times New Roman"/>
              <a:sym typeface="Times New Roman"/>
            </a:endParaRPr>
          </a:p>
          <a:p>
            <a:pPr indent="0" lvl="0" marL="21590" rtl="0" algn="l">
              <a:lnSpc>
                <a:spcPct val="100000"/>
              </a:lnSpc>
              <a:spcBef>
                <a:spcPts val="910"/>
              </a:spcBef>
              <a:spcAft>
                <a:spcPts val="0"/>
              </a:spcAft>
              <a:buNone/>
            </a:pPr>
            <a:r>
              <a:rPr lang="en-US" sz="1200">
                <a:latin typeface="Times New Roman"/>
                <a:ea typeface="Times New Roman"/>
                <a:cs typeface="Times New Roman"/>
                <a:sym typeface="Times New Roman"/>
              </a:rPr>
              <a:t>p. 36</a:t>
            </a:r>
            <a:endParaRPr sz="1200">
              <a:latin typeface="Times New Roman"/>
              <a:ea typeface="Times New Roman"/>
              <a:cs typeface="Times New Roman"/>
              <a:sym typeface="Times New Roman"/>
            </a:endParaRPr>
          </a:p>
        </p:txBody>
      </p:sp>
      <p:sp>
        <p:nvSpPr>
          <p:cNvPr id="79" name="Google Shape;79;p2"/>
          <p:cNvSpPr txBox="1"/>
          <p:nvPr/>
        </p:nvSpPr>
        <p:spPr>
          <a:xfrm>
            <a:off x="6364985" y="6509384"/>
            <a:ext cx="328930" cy="10998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p. 39</a:t>
            </a:r>
            <a:endParaRPr sz="1200">
              <a:latin typeface="Times New Roman"/>
              <a:ea typeface="Times New Roman"/>
              <a:cs typeface="Times New Roman"/>
              <a:sym typeface="Times New Roman"/>
            </a:endParaRPr>
          </a:p>
          <a:p>
            <a:pPr indent="0" lvl="0" marL="21590" rtl="0" algn="l">
              <a:lnSpc>
                <a:spcPct val="100000"/>
              </a:lnSpc>
              <a:spcBef>
                <a:spcPts val="900"/>
              </a:spcBef>
              <a:spcAft>
                <a:spcPts val="0"/>
              </a:spcAft>
              <a:buNone/>
            </a:pPr>
            <a:r>
              <a:rPr lang="en-US" sz="1200">
                <a:latin typeface="Times New Roman"/>
                <a:ea typeface="Times New Roman"/>
                <a:cs typeface="Times New Roman"/>
                <a:sym typeface="Times New Roman"/>
              </a:rPr>
              <a:t>p. 40</a:t>
            </a:r>
            <a:endParaRPr sz="1200">
              <a:latin typeface="Times New Roman"/>
              <a:ea typeface="Times New Roman"/>
              <a:cs typeface="Times New Roman"/>
              <a:sym typeface="Times New Roman"/>
            </a:endParaRPr>
          </a:p>
          <a:p>
            <a:pPr indent="0" lvl="0" marL="21590" rtl="0" algn="l">
              <a:lnSpc>
                <a:spcPct val="100000"/>
              </a:lnSpc>
              <a:spcBef>
                <a:spcPts val="900"/>
              </a:spcBef>
              <a:spcAft>
                <a:spcPts val="0"/>
              </a:spcAft>
              <a:buNone/>
            </a:pPr>
            <a:r>
              <a:rPr lang="en-US" sz="1200">
                <a:latin typeface="Times New Roman"/>
                <a:ea typeface="Times New Roman"/>
                <a:cs typeface="Times New Roman"/>
                <a:sym typeface="Times New Roman"/>
              </a:rPr>
              <a:t>p. 44</a:t>
            </a:r>
            <a:endParaRPr sz="1200">
              <a:latin typeface="Times New Roman"/>
              <a:ea typeface="Times New Roman"/>
              <a:cs typeface="Times New Roman"/>
              <a:sym typeface="Times New Roman"/>
            </a:endParaRPr>
          </a:p>
          <a:p>
            <a:pPr indent="0" lvl="0" marL="21590" rtl="0" algn="l">
              <a:lnSpc>
                <a:spcPct val="100000"/>
              </a:lnSpc>
              <a:spcBef>
                <a:spcPts val="900"/>
              </a:spcBef>
              <a:spcAft>
                <a:spcPts val="0"/>
              </a:spcAft>
              <a:buNone/>
            </a:pPr>
            <a:r>
              <a:rPr lang="en-US" sz="1200">
                <a:latin typeface="Times New Roman"/>
                <a:ea typeface="Times New Roman"/>
                <a:cs typeface="Times New Roman"/>
                <a:sym typeface="Times New Roman"/>
              </a:rPr>
              <a:t>p. 47</a:t>
            </a:r>
            <a:endParaRPr sz="1200">
              <a:latin typeface="Times New Roman"/>
              <a:ea typeface="Times New Roman"/>
              <a:cs typeface="Times New Roman"/>
              <a:sym typeface="Times New Roman"/>
            </a:endParaRPr>
          </a:p>
        </p:txBody>
      </p:sp>
      <p:sp>
        <p:nvSpPr>
          <p:cNvPr id="80" name="Google Shape;80;p2"/>
          <p:cNvSpPr txBox="1"/>
          <p:nvPr/>
        </p:nvSpPr>
        <p:spPr>
          <a:xfrm>
            <a:off x="6371082" y="7995284"/>
            <a:ext cx="31750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p. 51</a:t>
            </a:r>
            <a:endParaRPr sz="1200">
              <a:latin typeface="Times New Roman"/>
              <a:ea typeface="Times New Roman"/>
              <a:cs typeface="Times New Roman"/>
              <a:sym typeface="Times New Roman"/>
            </a:endParaRPr>
          </a:p>
        </p:txBody>
      </p:sp>
      <p:sp>
        <p:nvSpPr>
          <p:cNvPr id="81" name="Google Shape;81;p2"/>
          <p:cNvSpPr txBox="1"/>
          <p:nvPr/>
        </p:nvSpPr>
        <p:spPr>
          <a:xfrm>
            <a:off x="6364985" y="8923781"/>
            <a:ext cx="328295" cy="10998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p. 54</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56</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58</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75</a:t>
            </a:r>
            <a:endParaRPr sz="1200">
              <a:latin typeface="Times New Roman"/>
              <a:ea typeface="Times New Roman"/>
              <a:cs typeface="Times New Roman"/>
              <a:sym typeface="Times New Roman"/>
            </a:endParaRPr>
          </a:p>
        </p:txBody>
      </p:sp>
      <p:pic>
        <p:nvPicPr>
          <p:cNvPr id="82" name="Google Shape;82;p2"/>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83" name="Google Shape;83;p2"/>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
        <p:nvSpPr>
          <p:cNvPr id="84" name="Google Shape;84;p2"/>
          <p:cNvSpPr txBox="1"/>
          <p:nvPr/>
        </p:nvSpPr>
        <p:spPr>
          <a:xfrm>
            <a:off x="3519678" y="1094613"/>
            <a:ext cx="79248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Sommaire</a:t>
            </a:r>
            <a:endParaRPr sz="1800">
              <a:latin typeface="Times New Roman"/>
              <a:ea typeface="Times New Roman"/>
              <a:cs typeface="Times New Roman"/>
              <a:sym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20" name="Shape 220"/>
        <p:cNvGrpSpPr/>
        <p:nvPr/>
      </p:nvGrpSpPr>
      <p:grpSpPr>
        <a:xfrm>
          <a:off x="0" y="0"/>
          <a:ext cx="0" cy="0"/>
          <a:chOff x="0" y="0"/>
          <a:chExt cx="0" cy="0"/>
        </a:xfrm>
      </p:grpSpPr>
      <p:sp>
        <p:nvSpPr>
          <p:cNvPr id="221" name="Google Shape;221;p20"/>
          <p:cNvSpPr txBox="1"/>
          <p:nvPr/>
        </p:nvSpPr>
        <p:spPr>
          <a:xfrm>
            <a:off x="1656333" y="1565605"/>
            <a:ext cx="4249420" cy="2578100"/>
          </a:xfrm>
          <a:prstGeom prst="rect">
            <a:avLst/>
          </a:prstGeom>
          <a:noFill/>
          <a:ln>
            <a:noFill/>
          </a:ln>
        </p:spPr>
        <p:txBody>
          <a:bodyPr anchorCtr="0" anchor="t" bIns="0" lIns="0" spcFirstLastPara="1" rIns="0" wrap="square" tIns="12700">
            <a:spAutoFit/>
          </a:bodyPr>
          <a:lstStyle/>
          <a:p>
            <a:pPr indent="0" lvl="0" marL="12700" marR="5080" rtl="0" algn="just">
              <a:lnSpc>
                <a:spcPct val="107200"/>
              </a:lnSpc>
              <a:spcBef>
                <a:spcPts val="0"/>
              </a:spcBef>
              <a:spcAft>
                <a:spcPts val="0"/>
              </a:spcAft>
              <a:buNone/>
            </a:pPr>
            <a:r>
              <a:rPr i="1" lang="en-US" sz="1200">
                <a:latin typeface="Times New Roman"/>
                <a:ea typeface="Times New Roman"/>
                <a:cs typeface="Times New Roman"/>
                <a:sym typeface="Times New Roman"/>
              </a:rPr>
              <a:t>» </a:t>
            </a:r>
            <a:r>
              <a:rPr lang="en-US" sz="1200">
                <a:latin typeface="Times New Roman"/>
                <a:ea typeface="Times New Roman"/>
                <a:cs typeface="Times New Roman"/>
                <a:sym typeface="Times New Roman"/>
              </a:rPr>
              <a:t>Ce constat soulève des questions sur l’impact des réseaux sur l’estime de soi et le bien-être mental, surtout dans un environnement où chaque détail de la vie peut être jugé publiquement.</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La construction de soi sur les réseaux sociaux oscille donc entre l’expression sincère de sa personnalité et la création d’une image répondant aux attentes collectives. Si les plateformes offrent des possibilités infinies pour se présenter au monde, elles imposent également une pression souvent pesante. Les résultats du sondage et des forums montrent que les utilisateurs naviguent en permanence entre ces deux dimensions, tentant de trouver un équilibre entre le besoin de validation et le désir de rester authentiques.</a:t>
            </a:r>
            <a:endParaRPr sz="1200">
              <a:latin typeface="Times New Roman"/>
              <a:ea typeface="Times New Roman"/>
              <a:cs typeface="Times New Roman"/>
              <a:sym typeface="Times New Roman"/>
            </a:endParaRPr>
          </a:p>
        </p:txBody>
      </p:sp>
      <p:pic>
        <p:nvPicPr>
          <p:cNvPr id="222" name="Google Shape;222;p20"/>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23" name="Google Shape;223;p20"/>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27" name="Shape 227"/>
        <p:cNvGrpSpPr/>
        <p:nvPr/>
      </p:nvGrpSpPr>
      <p:grpSpPr>
        <a:xfrm>
          <a:off x="0" y="0"/>
          <a:ext cx="0" cy="0"/>
          <a:chOff x="0" y="0"/>
          <a:chExt cx="0" cy="0"/>
        </a:xfrm>
      </p:grpSpPr>
      <p:graphicFrame>
        <p:nvGraphicFramePr>
          <p:cNvPr id="228" name="Google Shape;228;p21"/>
          <p:cNvGraphicFramePr/>
          <p:nvPr/>
        </p:nvGraphicFramePr>
        <p:xfrm>
          <a:off x="1254760" y="2109469"/>
          <a:ext cx="3000000" cy="3000000"/>
        </p:xfrm>
        <a:graphic>
          <a:graphicData uri="http://schemas.openxmlformats.org/drawingml/2006/table">
            <a:tbl>
              <a:tblPr bandRow="1" firstRow="1">
                <a:noFill/>
                <a:tableStyleId>{5CB67DB4-C9FE-46C3-B84F-722B291888AA}</a:tableStyleId>
              </a:tblPr>
              <a:tblGrid>
                <a:gridCol w="1532900"/>
                <a:gridCol w="3504575"/>
              </a:tblGrid>
              <a:tr h="250825">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247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247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7213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90"/>
                        </a:spcBef>
                        <a:spcAft>
                          <a:spcPts val="0"/>
                        </a:spcAft>
                        <a:buNone/>
                      </a:pPr>
                      <a:r>
                        <a:t/>
                      </a:r>
                      <a:endParaRPr sz="1200" u="none" cap="none" strike="noStrike">
                        <a:latin typeface="Times New Roman"/>
                        <a:ea typeface="Times New Roman"/>
                        <a:cs typeface="Times New Roman"/>
                        <a:sym typeface="Times New Roman"/>
                      </a:endParaRPr>
                    </a:p>
                    <a:p>
                      <a:pPr indent="0" lvl="0" marL="9525" marR="36830"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Recherche de perfection et validation sociale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ne partage que des photos qui montrent le meilleur de moi, même si ce n’est pas toute la réalité."</a:t>
                      </a:r>
                      <a:endParaRPr sz="1200" u="none" cap="none" strike="noStrike">
                        <a:latin typeface="Times New Roman"/>
                        <a:ea typeface="Times New Roman"/>
                        <a:cs typeface="Times New Roman"/>
                        <a:sym typeface="Times New Roman"/>
                      </a:endParaRPr>
                    </a:p>
                  </a:txBody>
                  <a:tcPr marT="1486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85775">
                <a:tc vMerge="1"/>
                <a:tc>
                  <a:txBody>
                    <a:bodyPr/>
                    <a:lstStyle/>
                    <a:p>
                      <a:pPr indent="0" lvl="0" marL="10160" marR="190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"C’est difficile de ne pas céder à la pression quand tout le monde semble avoir une vie parfaite en ligne."</a:t>
                      </a:r>
                      <a:endParaRPr sz="1200" u="none" cap="none" strike="noStrike">
                        <a:latin typeface="Times New Roman"/>
                        <a:ea typeface="Times New Roman"/>
                        <a:cs typeface="Times New Roman"/>
                        <a:sym typeface="Times New Roman"/>
                      </a:endParaRPr>
                    </a:p>
                  </a:txBody>
                  <a:tcPr marT="304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85775">
                <a:tc vMerge="1"/>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"J’ai peur que si je ne poste rien, les gens pensent que je vais mal ou que ma vie n’est pas intéressante."</a:t>
                      </a:r>
                      <a:endParaRPr sz="1200" u="none" cap="none" strike="noStrike">
                        <a:latin typeface="Times New Roman"/>
                        <a:ea typeface="Times New Roman"/>
                        <a:cs typeface="Times New Roman"/>
                        <a:sym typeface="Times New Roman"/>
                      </a:endParaRPr>
                    </a:p>
                  </a:txBody>
                  <a:tcPr marT="311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857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310"/>
                        </a:spcBef>
                        <a:spcAft>
                          <a:spcPts val="0"/>
                        </a:spcAft>
                        <a:buNone/>
                      </a:pPr>
                      <a:r>
                        <a:t/>
                      </a:r>
                      <a:endParaRPr sz="1200" u="none" cap="none" strike="noStrike">
                        <a:latin typeface="Times New Roman"/>
                        <a:ea typeface="Times New Roman"/>
                        <a:cs typeface="Times New Roman"/>
                        <a:sym typeface="Times New Roman"/>
                      </a:endParaRPr>
                    </a:p>
                    <a:p>
                      <a:pPr indent="0" lvl="0" marL="9525" marR="11874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Fatigue face à la mise en scène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"J’ai arrêté d’utiliser certaines plateformes parce que je ne voulais plus avoir à prouver quelque chose."</a:t>
                      </a:r>
                      <a:endParaRPr sz="1200" u="none" cap="none" strike="noStrike">
                        <a:latin typeface="Times New Roman"/>
                        <a:ea typeface="Times New Roman"/>
                        <a:cs typeface="Times New Roman"/>
                        <a:sym typeface="Times New Roman"/>
                      </a:endParaRPr>
                    </a:p>
                  </a:txBody>
                  <a:tcPr marT="311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85775">
                <a:tc vMerge="1"/>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"C’est épuisant de toujours devoir montrer une image positive. Parfois, j’aimerais juste être moi-même."</a:t>
                      </a:r>
                      <a:endParaRPr sz="1200" u="none" cap="none" strike="noStrike">
                        <a:latin typeface="Times New Roman"/>
                        <a:ea typeface="Times New Roman"/>
                        <a:cs typeface="Times New Roman"/>
                        <a:sym typeface="Times New Roman"/>
                      </a:endParaRPr>
                    </a:p>
                  </a:txBody>
                  <a:tcPr marT="311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85775">
                <a:tc vMerge="1"/>
                <a:tc>
                  <a:txBody>
                    <a:bodyPr/>
                    <a:lstStyle/>
                    <a:p>
                      <a:pPr indent="0" lvl="0" marL="10160" marR="190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ressens une vraie fatigue à devoir tout soigner, mais je ne sais pas comment m’en détacher."</a:t>
                      </a:r>
                      <a:endParaRPr sz="1200" u="none" cap="none" strike="noStrike">
                        <a:latin typeface="Times New Roman"/>
                        <a:ea typeface="Times New Roman"/>
                        <a:cs typeface="Times New Roman"/>
                        <a:sym typeface="Times New Roman"/>
                      </a:endParaRPr>
                    </a:p>
                  </a:txBody>
                  <a:tcPr marT="311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857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40"/>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Envie d’authenticité et</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b="1" lang="en-US" sz="1200" u="none" cap="none" strike="noStrike">
                          <a:solidFill>
                            <a:srgbClr val="FFFFFF"/>
                          </a:solidFill>
                          <a:latin typeface="Times New Roman"/>
                          <a:ea typeface="Times New Roman"/>
                          <a:cs typeface="Times New Roman"/>
                          <a:sym typeface="Times New Roman"/>
                        </a:rPr>
                        <a:t>simplicité</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"J’ai commencé à poster des photos sans filtre, et je suis surprise de voir que ça plaît."</a:t>
                      </a:r>
                      <a:endParaRPr sz="1200" u="none" cap="none" strike="noStrike">
                        <a:latin typeface="Times New Roman"/>
                        <a:ea typeface="Times New Roman"/>
                        <a:cs typeface="Times New Roman"/>
                        <a:sym typeface="Times New Roman"/>
                      </a:endParaRPr>
                    </a:p>
                  </a:txBody>
                  <a:tcPr marT="311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85775">
                <a:tc vMerge="1"/>
                <a:tc>
                  <a:txBody>
                    <a:bodyPr/>
                    <a:lstStyle/>
                    <a:p>
                      <a:pPr indent="0" lvl="0" marL="1016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"J’aimerais que les réseaux soient un endroit où on peut</a:t>
                      </a:r>
                      <a:endParaRPr sz="1200" u="none" cap="none" strike="noStrike">
                        <a:latin typeface="Times New Roman"/>
                        <a:ea typeface="Times New Roman"/>
                        <a:cs typeface="Times New Roman"/>
                        <a:sym typeface="Times New Roman"/>
                      </a:endParaRPr>
                    </a:p>
                    <a:p>
                      <a:pPr indent="0" lvl="0" marL="1016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être vrai, sans jugement."</a:t>
                      </a:r>
                      <a:endParaRPr sz="1200" u="none" cap="none" strike="noStrike">
                        <a:latin typeface="Times New Roman"/>
                        <a:ea typeface="Times New Roman"/>
                        <a:cs typeface="Times New Roman"/>
                        <a:sym typeface="Times New Roman"/>
                      </a:endParaRPr>
                    </a:p>
                  </a:txBody>
                  <a:tcPr marT="45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85775">
                <a:tc vMerge="1"/>
                <a:tc>
                  <a:txBody>
                    <a:bodyPr/>
                    <a:lstStyle/>
                    <a:p>
                      <a:pPr indent="0" lvl="0" marL="1016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"Parfois, je me demande pourquoi je fais semblant, alors</a:t>
                      </a:r>
                      <a:endParaRPr sz="1200" u="none" cap="none" strike="noStrike">
                        <a:latin typeface="Times New Roman"/>
                        <a:ea typeface="Times New Roman"/>
                        <a:cs typeface="Times New Roman"/>
                        <a:sym typeface="Times New Roman"/>
                      </a:endParaRPr>
                    </a:p>
                    <a:p>
                      <a:pPr indent="0" lvl="0" marL="10160"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que je pourrais juste partager mes vrais moments."</a:t>
                      </a:r>
                      <a:endParaRPr sz="1200" u="none" cap="none" strike="noStrike">
                        <a:latin typeface="Times New Roman"/>
                        <a:ea typeface="Times New Roman"/>
                        <a:cs typeface="Times New Roman"/>
                        <a:sym typeface="Times New Roman"/>
                      </a:endParaRPr>
                    </a:p>
                  </a:txBody>
                  <a:tcPr marT="45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bl>
          </a:graphicData>
        </a:graphic>
      </p:graphicFrame>
      <p:pic>
        <p:nvPicPr>
          <p:cNvPr id="229" name="Google Shape;229;p21"/>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30" name="Google Shape;230;p21"/>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34" name="Shape 234"/>
        <p:cNvGrpSpPr/>
        <p:nvPr/>
      </p:nvGrpSpPr>
      <p:grpSpPr>
        <a:xfrm>
          <a:off x="0" y="0"/>
          <a:ext cx="0" cy="0"/>
          <a:chOff x="0" y="0"/>
          <a:chExt cx="0" cy="0"/>
        </a:xfrm>
      </p:grpSpPr>
      <p:sp>
        <p:nvSpPr>
          <p:cNvPr id="235" name="Google Shape;235;p22"/>
          <p:cNvSpPr txBox="1"/>
          <p:nvPr/>
        </p:nvSpPr>
        <p:spPr>
          <a:xfrm>
            <a:off x="1998979" y="1278763"/>
            <a:ext cx="355981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La vérité face aux mensonges et aux fake news</a:t>
            </a:r>
            <a:endParaRPr sz="1800">
              <a:latin typeface="Times New Roman"/>
              <a:ea typeface="Times New Roman"/>
              <a:cs typeface="Times New Roman"/>
              <a:sym typeface="Times New Roman"/>
            </a:endParaRPr>
          </a:p>
        </p:txBody>
      </p:sp>
      <p:sp>
        <p:nvSpPr>
          <p:cNvPr id="236" name="Google Shape;236;p22"/>
          <p:cNvSpPr txBox="1"/>
          <p:nvPr/>
        </p:nvSpPr>
        <p:spPr>
          <a:xfrm>
            <a:off x="1392427" y="2326078"/>
            <a:ext cx="3698875" cy="610870"/>
          </a:xfrm>
          <a:prstGeom prst="rect">
            <a:avLst/>
          </a:prstGeom>
          <a:noFill/>
          <a:ln>
            <a:noFill/>
          </a:ln>
        </p:spPr>
        <p:txBody>
          <a:bodyPr anchorCtr="0" anchor="t" bIns="0" lIns="0" spcFirstLastPara="1" rIns="0" wrap="square" tIns="12050">
            <a:spAutoFit/>
          </a:bodyPr>
          <a:lstStyle/>
          <a:p>
            <a:pPr indent="0" lvl="0" marL="12700" marR="5080" rtl="0" algn="just">
              <a:lnSpc>
                <a:spcPct val="106700"/>
              </a:lnSpc>
              <a:spcBef>
                <a:spcPts val="0"/>
              </a:spcBef>
              <a:spcAft>
                <a:spcPts val="0"/>
              </a:spcAft>
              <a:buNone/>
            </a:pPr>
            <a:r>
              <a:rPr lang="en-US" sz="1200">
                <a:latin typeface="Times New Roman"/>
                <a:ea typeface="Times New Roman"/>
                <a:cs typeface="Times New Roman"/>
                <a:sym typeface="Times New Roman"/>
              </a:rPr>
              <a:t>Les  réseaux  sociaux,  conçus  comme  des  espaces  de communication, sont-ils devenus le théâtre d’une vérité utilisateurs s’y connectent pour échanger et s’informer,</a:t>
            </a:r>
            <a:endParaRPr sz="1200">
              <a:latin typeface="Times New Roman"/>
              <a:ea typeface="Times New Roman"/>
              <a:cs typeface="Times New Roman"/>
              <a:sym typeface="Times New Roman"/>
            </a:endParaRPr>
          </a:p>
        </p:txBody>
      </p:sp>
      <p:sp>
        <p:nvSpPr>
          <p:cNvPr id="237" name="Google Shape;237;p22"/>
          <p:cNvSpPr txBox="1"/>
          <p:nvPr/>
        </p:nvSpPr>
        <p:spPr>
          <a:xfrm>
            <a:off x="5136007" y="2326078"/>
            <a:ext cx="1035050" cy="610870"/>
          </a:xfrm>
          <a:prstGeom prst="rect">
            <a:avLst/>
          </a:prstGeom>
          <a:noFill/>
          <a:ln>
            <a:noFill/>
          </a:ln>
        </p:spPr>
        <p:txBody>
          <a:bodyPr anchorCtr="0" anchor="t" bIns="0" lIns="0" spcFirstLastPara="1" rIns="0" wrap="square" tIns="12050">
            <a:spAutoFit/>
          </a:bodyPr>
          <a:lstStyle/>
          <a:p>
            <a:pPr indent="62230" lvl="0" marL="12700" marR="5080" rtl="0" algn="just">
              <a:lnSpc>
                <a:spcPct val="106700"/>
              </a:lnSpc>
              <a:spcBef>
                <a:spcPts val="0"/>
              </a:spcBef>
              <a:spcAft>
                <a:spcPts val="0"/>
              </a:spcAft>
              <a:buNone/>
            </a:pPr>
            <a:r>
              <a:rPr lang="en-US" sz="1200">
                <a:latin typeface="Times New Roman"/>
                <a:ea typeface="Times New Roman"/>
                <a:cs typeface="Times New Roman"/>
                <a:sym typeface="Times New Roman"/>
              </a:rPr>
              <a:t>partage  et  de altérée ? Si les ces plateformes</a:t>
            </a:r>
            <a:endParaRPr sz="1200">
              <a:latin typeface="Times New Roman"/>
              <a:ea typeface="Times New Roman"/>
              <a:cs typeface="Times New Roman"/>
              <a:sym typeface="Times New Roman"/>
            </a:endParaRPr>
          </a:p>
        </p:txBody>
      </p:sp>
      <p:sp>
        <p:nvSpPr>
          <p:cNvPr id="238" name="Google Shape;238;p22"/>
          <p:cNvSpPr txBox="1"/>
          <p:nvPr/>
        </p:nvSpPr>
        <p:spPr>
          <a:xfrm>
            <a:off x="1392427" y="2912745"/>
            <a:ext cx="4777740" cy="7035800"/>
          </a:xfrm>
          <a:prstGeom prst="rect">
            <a:avLst/>
          </a:prstGeom>
          <a:noFill/>
          <a:ln>
            <a:noFill/>
          </a:ln>
        </p:spPr>
        <p:txBody>
          <a:bodyPr anchorCtr="0" anchor="t" bIns="0" lIns="0" spcFirstLastPara="1" rIns="0" wrap="square" tIns="12050">
            <a:spAutoFit/>
          </a:bodyPr>
          <a:lstStyle/>
          <a:p>
            <a:pPr indent="0" lvl="0" marL="12700" marR="5080" rtl="0" algn="just">
              <a:lnSpc>
                <a:spcPct val="106900"/>
              </a:lnSpc>
              <a:spcBef>
                <a:spcPts val="0"/>
              </a:spcBef>
              <a:spcAft>
                <a:spcPts val="0"/>
              </a:spcAft>
              <a:buNone/>
            </a:pPr>
            <a:r>
              <a:rPr lang="en-US" sz="1200">
                <a:latin typeface="Times New Roman"/>
                <a:ea typeface="Times New Roman"/>
                <a:cs typeface="Times New Roman"/>
                <a:sym typeface="Times New Roman"/>
              </a:rPr>
              <a:t>semblent aussi amplifier les récits enjolivés et les fausses informations. Pourquoi mentir en ligne, ou partager des contenus erronés ? Parfois, ces pratiques relèvent de stratégies d’adaptation sociale, cherchant à séduire ou à protéger. Mais elles engendrent aussi des conséquences plus vastes, notamment une érosion de la confiance envers des piliers essentiels, comme la science. Peut-on encore discerner le vrai du faux dans cet univers numérique, où chaque récit semble calibré pour capter l’attention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100"/>
              </a:lnSpc>
              <a:spcBef>
                <a:spcPts val="5"/>
              </a:spcBef>
              <a:spcAft>
                <a:spcPts val="0"/>
              </a:spcAft>
              <a:buNone/>
            </a:pPr>
            <a:r>
              <a:rPr lang="en-US" sz="1200">
                <a:latin typeface="Times New Roman"/>
                <a:ea typeface="Times New Roman"/>
                <a:cs typeface="Times New Roman"/>
                <a:sym typeface="Times New Roman"/>
              </a:rPr>
              <a:t>Sur les réseaux sociaux, les mensonges ne sont pas toujours motivés par la volonté de tromper, mais souvent par un besoin de s’adapter aux normes sociales. Les témoignages des forums révèlent que de nombreux utilisateurs choisissent d’embellir ou de modifier certains aspects de leur vie pour répondre aux attentes de leur audience. M.B. raconte : </a:t>
            </a:r>
            <a:r>
              <a:rPr i="1" lang="en-US" sz="1200">
                <a:latin typeface="Times New Roman"/>
                <a:ea typeface="Times New Roman"/>
                <a:cs typeface="Times New Roman"/>
                <a:sym typeface="Times New Roman"/>
              </a:rPr>
              <a:t>« Je ne mens pas pour manipuler, mais parfois je change les détails de mes histoires pour qu’elles paraissent plus intéressantes ou impressionnantes. »</a:t>
            </a:r>
            <a:endParaRPr sz="1200">
              <a:latin typeface="Times New Roman"/>
              <a:ea typeface="Times New Roman"/>
              <a:cs typeface="Times New Roman"/>
              <a:sym typeface="Times New Roman"/>
            </a:endParaRPr>
          </a:p>
          <a:p>
            <a:pPr indent="0" lvl="0" marL="12700" marR="6350" rtl="0" algn="just">
              <a:lnSpc>
                <a:spcPct val="107000"/>
              </a:lnSpc>
              <a:spcBef>
                <a:spcPts val="795"/>
              </a:spcBef>
              <a:spcAft>
                <a:spcPts val="0"/>
              </a:spcAft>
              <a:buNone/>
            </a:pPr>
            <a:r>
              <a:rPr lang="en-US" sz="1200">
                <a:latin typeface="Times New Roman"/>
                <a:ea typeface="Times New Roman"/>
                <a:cs typeface="Times New Roman"/>
                <a:sym typeface="Times New Roman"/>
              </a:rPr>
              <a:t>Ce phénomène reflète une quête de validation sociale où l’apparence prime sur la vérité. B.L. partage : </a:t>
            </a:r>
            <a:r>
              <a:rPr i="1" lang="en-US" sz="1200">
                <a:latin typeface="Times New Roman"/>
                <a:ea typeface="Times New Roman"/>
                <a:cs typeface="Times New Roman"/>
                <a:sym typeface="Times New Roman"/>
              </a:rPr>
              <a:t>« Sur les réseaux, tout le monde veut montrer une vie parfaite. C’est presque comme si on devait mentir un peu pour ne pas paraître ennuyeux. » </a:t>
            </a:r>
            <a:r>
              <a:rPr lang="en-US" sz="1200">
                <a:latin typeface="Times New Roman"/>
                <a:ea typeface="Times New Roman"/>
                <a:cs typeface="Times New Roman"/>
                <a:sym typeface="Times New Roman"/>
              </a:rPr>
              <a:t>Cette pratique est renforcée par la pression implicite des plateformes, où les likes et les commentaires récompensent les récits les plus séduisants, même au détriment de leur véracité.</a:t>
            </a:r>
            <a:endParaRPr sz="1200">
              <a:latin typeface="Times New Roman"/>
              <a:ea typeface="Times New Roman"/>
              <a:cs typeface="Times New Roman"/>
              <a:sym typeface="Times New Roman"/>
            </a:endParaRPr>
          </a:p>
          <a:p>
            <a:pPr indent="0" lvl="0" marL="12700" marR="6350" rtl="0" algn="just">
              <a:lnSpc>
                <a:spcPct val="107000"/>
              </a:lnSpc>
              <a:spcBef>
                <a:spcPts val="805"/>
              </a:spcBef>
              <a:spcAft>
                <a:spcPts val="0"/>
              </a:spcAft>
              <a:buNone/>
            </a:pPr>
            <a:r>
              <a:rPr lang="en-US" sz="1200">
                <a:latin typeface="Times New Roman"/>
                <a:ea typeface="Times New Roman"/>
                <a:cs typeface="Times New Roman"/>
                <a:sym typeface="Times New Roman"/>
              </a:rPr>
              <a:t>Cependant, certains utilisateurs expliquent que ces mensonges servent aussi à protéger leur vie privée. J.R. témoigne : </a:t>
            </a:r>
            <a:r>
              <a:rPr i="1" lang="en-US" sz="1200">
                <a:latin typeface="Times New Roman"/>
                <a:ea typeface="Times New Roman"/>
                <a:cs typeface="Times New Roman"/>
                <a:sym typeface="Times New Roman"/>
              </a:rPr>
              <a:t>« Parfois, je déforme un peu la réalité pour ne pas révéler trop d’informations personnelles. Cela me rassure, car les réseaux sont un espace où tout peut être mal interprété. » </a:t>
            </a:r>
            <a:r>
              <a:rPr lang="en-US" sz="1200">
                <a:latin typeface="Times New Roman"/>
                <a:ea typeface="Times New Roman"/>
                <a:cs typeface="Times New Roman"/>
                <a:sym typeface="Times New Roman"/>
              </a:rPr>
              <a:t>Cette utilisation défensive des mensonges montre une facette plus nuancée de ce phénomène, où les utilisateurs jonglent entre authenticité et protection personnelle.</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430"/>
              </a:spcBef>
              <a:spcAft>
                <a:spcPts val="0"/>
              </a:spcAft>
              <a:buNone/>
            </a:pPr>
            <a:r>
              <a:t/>
            </a:r>
            <a:endParaRPr sz="1200">
              <a:latin typeface="Times New Roman"/>
              <a:ea typeface="Times New Roman"/>
              <a:cs typeface="Times New Roman"/>
              <a:sym typeface="Times New Roman"/>
            </a:endParaRPr>
          </a:p>
          <a:p>
            <a:pPr indent="0" lvl="0" marL="12700" marR="170180" rtl="0" algn="l">
              <a:lnSpc>
                <a:spcPct val="100000"/>
              </a:lnSpc>
              <a:spcBef>
                <a:spcPts val="0"/>
              </a:spcBef>
              <a:spcAft>
                <a:spcPts val="0"/>
              </a:spcAft>
              <a:buNone/>
            </a:pPr>
            <a:r>
              <a:rPr lang="en-US" sz="1200">
                <a:latin typeface="Times New Roman"/>
                <a:ea typeface="Times New Roman"/>
                <a:cs typeface="Times New Roman"/>
                <a:sym typeface="Times New Roman"/>
              </a:rPr>
              <a:t>Au-delà des mensonges individuels, le forum pointe également du doigt la propagation massive des fake news sur les réseaux sociaux. Ces informations erronées ou manipulées, souvent conçues pour polariser ou manipuler, ont un impact significatif sur la perception de la vérité dans l’espace numérique. L.C. résume cette inquiétude</a:t>
            </a:r>
            <a:endParaRPr sz="1200">
              <a:latin typeface="Times New Roman"/>
              <a:ea typeface="Times New Roman"/>
              <a:cs typeface="Times New Roman"/>
              <a:sym typeface="Times New Roman"/>
            </a:endParaRPr>
          </a:p>
        </p:txBody>
      </p:sp>
      <p:pic>
        <p:nvPicPr>
          <p:cNvPr id="239" name="Google Shape;239;p22"/>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40" name="Google Shape;240;p22"/>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44" name="Shape 244"/>
        <p:cNvGrpSpPr/>
        <p:nvPr/>
      </p:nvGrpSpPr>
      <p:grpSpPr>
        <a:xfrm>
          <a:off x="0" y="0"/>
          <a:ext cx="0" cy="0"/>
          <a:chOff x="0" y="0"/>
          <a:chExt cx="0" cy="0"/>
        </a:xfrm>
      </p:grpSpPr>
      <p:sp>
        <p:nvSpPr>
          <p:cNvPr id="245" name="Google Shape;245;p23"/>
          <p:cNvSpPr txBox="1"/>
          <p:nvPr/>
        </p:nvSpPr>
        <p:spPr>
          <a:xfrm>
            <a:off x="1656333" y="2099164"/>
            <a:ext cx="4250690" cy="6211570"/>
          </a:xfrm>
          <a:prstGeom prst="rect">
            <a:avLst/>
          </a:prstGeom>
          <a:noFill/>
          <a:ln>
            <a:noFill/>
          </a:ln>
        </p:spPr>
        <p:txBody>
          <a:bodyPr anchorCtr="0" anchor="t" bIns="0" lIns="0" spcFirstLastPara="1" rIns="0" wrap="square" tIns="26650">
            <a:spAutoFit/>
          </a:bodyPr>
          <a:lstStyle/>
          <a:p>
            <a:pPr indent="0" lvl="0" marL="12700" rtl="0" algn="just">
              <a:lnSpc>
                <a:spcPct val="100000"/>
              </a:lnSpc>
              <a:spcBef>
                <a:spcPts val="0"/>
              </a:spcBef>
              <a:spcAft>
                <a:spcPts val="0"/>
              </a:spcAft>
              <a:buNone/>
            </a:pPr>
            <a:r>
              <a:rPr lang="en-US" sz="1200">
                <a:latin typeface="Times New Roman"/>
                <a:ea typeface="Times New Roman"/>
                <a:cs typeface="Times New Roman"/>
                <a:sym typeface="Times New Roman"/>
              </a:rPr>
              <a:t>: </a:t>
            </a:r>
            <a:r>
              <a:rPr i="1" lang="en-US" sz="1200">
                <a:latin typeface="Times New Roman"/>
                <a:ea typeface="Times New Roman"/>
                <a:cs typeface="Times New Roman"/>
                <a:sym typeface="Times New Roman"/>
              </a:rPr>
              <a:t>« Je vois tellement de fausses informations sur les réseaux que je ne sais plus quoi</a:t>
            </a:r>
            <a:endParaRPr sz="1200">
              <a:latin typeface="Times New Roman"/>
              <a:ea typeface="Times New Roman"/>
              <a:cs typeface="Times New Roman"/>
              <a:sym typeface="Times New Roman"/>
            </a:endParaRPr>
          </a:p>
          <a:p>
            <a:pPr indent="0" lvl="0" marL="12700" rtl="0" algn="just">
              <a:lnSpc>
                <a:spcPct val="100000"/>
              </a:lnSpc>
              <a:spcBef>
                <a:spcPts val="115"/>
              </a:spcBef>
              <a:spcAft>
                <a:spcPts val="0"/>
              </a:spcAft>
              <a:buNone/>
            </a:pPr>
            <a:r>
              <a:rPr i="1" lang="en-US" sz="1200">
                <a:latin typeface="Times New Roman"/>
                <a:ea typeface="Times New Roman"/>
                <a:cs typeface="Times New Roman"/>
                <a:sym typeface="Times New Roman"/>
              </a:rPr>
              <a:t>croire. Même les sources fiables semblent parfois douteuses. »</a:t>
            </a:r>
            <a:endParaRPr sz="1200">
              <a:latin typeface="Times New Roman"/>
              <a:ea typeface="Times New Roman"/>
              <a:cs typeface="Times New Roman"/>
              <a:sym typeface="Times New Roman"/>
            </a:endParaRPr>
          </a:p>
          <a:p>
            <a:pPr indent="0" lvl="0" marL="12700" marR="5715" rtl="0" algn="just">
              <a:lnSpc>
                <a:spcPct val="106900"/>
              </a:lnSpc>
              <a:spcBef>
                <a:spcPts val="800"/>
              </a:spcBef>
              <a:spcAft>
                <a:spcPts val="0"/>
              </a:spcAft>
              <a:buNone/>
            </a:pPr>
            <a:r>
              <a:rPr lang="en-US" sz="1200">
                <a:latin typeface="Times New Roman"/>
                <a:ea typeface="Times New Roman"/>
                <a:cs typeface="Times New Roman"/>
                <a:sym typeface="Times New Roman"/>
              </a:rPr>
              <a:t>Cette confusion contribue à une perte de confiance dans les institutions scientifiques et éducatives. Le sondage révèle que 26 % des utilisateurs estiment que les réseaux sociaux ont détérioré leur confiance en la science, en grande partie à cause de la désinformation omniprésente.</a:t>
            </a:r>
            <a:endParaRPr sz="1200">
              <a:latin typeface="Times New Roman"/>
              <a:ea typeface="Times New Roman"/>
              <a:cs typeface="Times New Roman"/>
              <a:sym typeface="Times New Roman"/>
            </a:endParaRPr>
          </a:p>
          <a:p>
            <a:pPr indent="0" lvl="0" marL="12700" marR="6985" rtl="0" algn="just">
              <a:lnSpc>
                <a:spcPct val="106700"/>
              </a:lnSpc>
              <a:spcBef>
                <a:spcPts val="10"/>
              </a:spcBef>
              <a:spcAft>
                <a:spcPts val="0"/>
              </a:spcAft>
              <a:buNone/>
            </a:pPr>
            <a:r>
              <a:rPr lang="en-US" sz="1200">
                <a:latin typeface="Times New Roman"/>
                <a:ea typeface="Times New Roman"/>
                <a:cs typeface="Times New Roman"/>
                <a:sym typeface="Times New Roman"/>
              </a:rPr>
              <a:t>N.N. illustre cette dérive : </a:t>
            </a:r>
            <a:r>
              <a:rPr i="1" lang="en-US" sz="1200">
                <a:latin typeface="Times New Roman"/>
                <a:ea typeface="Times New Roman"/>
                <a:cs typeface="Times New Roman"/>
                <a:sym typeface="Times New Roman"/>
              </a:rPr>
              <a:t>« Pendant la pandémie, j’ai vu des amis partager des théories du complot absurdes. Cela m’a fait douter, même quand j’avais des preuves scientifiques sous les yeux. »</a:t>
            </a:r>
            <a:endParaRPr sz="1200">
              <a:latin typeface="Times New Roman"/>
              <a:ea typeface="Times New Roman"/>
              <a:cs typeface="Times New Roman"/>
              <a:sym typeface="Times New Roman"/>
            </a:endParaRPr>
          </a:p>
          <a:p>
            <a:pPr indent="0" lvl="0" marL="12700" marR="5715" rtl="0" algn="just">
              <a:lnSpc>
                <a:spcPct val="107100"/>
              </a:lnSpc>
              <a:spcBef>
                <a:spcPts val="800"/>
              </a:spcBef>
              <a:spcAft>
                <a:spcPts val="0"/>
              </a:spcAft>
              <a:buNone/>
            </a:pPr>
            <a:r>
              <a:rPr lang="en-US" sz="1200">
                <a:latin typeface="Times New Roman"/>
                <a:ea typeface="Times New Roman"/>
                <a:cs typeface="Times New Roman"/>
                <a:sym typeface="Times New Roman"/>
              </a:rPr>
              <a:t>La prolifération des fake news est souvent attribuée aux algorithmes, qui favorisent les contenus sensationnalistes pour maximiser l’engagement. C.Z. observe : </a:t>
            </a:r>
            <a:r>
              <a:rPr i="1" lang="en-US" sz="1200">
                <a:latin typeface="Times New Roman"/>
                <a:ea typeface="Times New Roman"/>
                <a:cs typeface="Times New Roman"/>
                <a:sym typeface="Times New Roman"/>
              </a:rPr>
              <a:t>« Les articles les plus faux sont souvent ceux qui apparaissent en premier, car ils attirent plus de clics. Cela fausse complètement notre perception de la vérité. »</a:t>
            </a:r>
            <a:endParaRPr sz="1200">
              <a:latin typeface="Times New Roman"/>
              <a:ea typeface="Times New Roman"/>
              <a:cs typeface="Times New Roman"/>
              <a:sym typeface="Times New Roman"/>
            </a:endParaRPr>
          </a:p>
          <a:p>
            <a:pPr indent="0" lvl="0" marL="12700" marR="5080" rtl="0" algn="just">
              <a:lnSpc>
                <a:spcPct val="107100"/>
              </a:lnSpc>
              <a:spcBef>
                <a:spcPts val="795"/>
              </a:spcBef>
              <a:spcAft>
                <a:spcPts val="0"/>
              </a:spcAft>
              <a:buNone/>
            </a:pPr>
            <a:r>
              <a:rPr lang="en-US" sz="1200">
                <a:latin typeface="Times New Roman"/>
                <a:ea typeface="Times New Roman"/>
                <a:cs typeface="Times New Roman"/>
                <a:sym typeface="Times New Roman"/>
              </a:rPr>
              <a:t>Enfin, les témoignages montrent que cette méfiance croissante affecte non seulement les grandes institutions, mais aussi les relations entre les personnes. M.A. confie : </a:t>
            </a:r>
            <a:r>
              <a:rPr i="1" lang="en-US" sz="1200">
                <a:latin typeface="Times New Roman"/>
                <a:ea typeface="Times New Roman"/>
                <a:cs typeface="Times New Roman"/>
                <a:sym typeface="Times New Roman"/>
              </a:rPr>
              <a:t>« Quand je lis des posts sur les réseaux, je me demande toujours si la personne dit la vérité ou si elle exagère. Cela crée une distance, même avec des gens que je connais bien.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7000"/>
              </a:lnSpc>
              <a:spcBef>
                <a:spcPts val="0"/>
              </a:spcBef>
              <a:spcAft>
                <a:spcPts val="0"/>
              </a:spcAft>
              <a:buNone/>
            </a:pPr>
            <a:r>
              <a:rPr lang="en-US" sz="1200">
                <a:latin typeface="Times New Roman"/>
                <a:ea typeface="Times New Roman"/>
                <a:cs typeface="Times New Roman"/>
                <a:sym typeface="Times New Roman"/>
              </a:rPr>
              <a:t>La vérité sur les réseaux sociaux est donc constamment mise à l’épreuve, oscillant entre la recherche de validation personnelle et l’impact des fake news sur la perception collective. Si les mensonges numériques sont souvent des outils d’adaptation sociale ou de protection, ils contribuent également à une désinformation généralisée qui ébranle la confiance des utilisateurs dans les institutions et dans les autres. Les résultats soulignent l’urgence de rétablir un équilibre entre liberté d’expression et responsabilité numérique pour protéger la vérité dans cet espace en constante mutation.</a:t>
            </a:r>
            <a:endParaRPr sz="1200">
              <a:latin typeface="Times New Roman"/>
              <a:ea typeface="Times New Roman"/>
              <a:cs typeface="Times New Roman"/>
              <a:sym typeface="Times New Roman"/>
            </a:endParaRPr>
          </a:p>
        </p:txBody>
      </p:sp>
      <p:pic>
        <p:nvPicPr>
          <p:cNvPr id="246" name="Google Shape;246;p23"/>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47" name="Google Shape;247;p23"/>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51" name="Shape 251"/>
        <p:cNvGrpSpPr/>
        <p:nvPr/>
      </p:nvGrpSpPr>
      <p:grpSpPr>
        <a:xfrm>
          <a:off x="0" y="0"/>
          <a:ext cx="0" cy="0"/>
          <a:chOff x="0" y="0"/>
          <a:chExt cx="0" cy="0"/>
        </a:xfrm>
      </p:grpSpPr>
      <p:graphicFrame>
        <p:nvGraphicFramePr>
          <p:cNvPr id="252" name="Google Shape;252;p24"/>
          <p:cNvGraphicFramePr/>
          <p:nvPr/>
        </p:nvGraphicFramePr>
        <p:xfrm>
          <a:off x="1434719" y="1492884"/>
          <a:ext cx="3000000" cy="3000000"/>
        </p:xfrm>
        <a:graphic>
          <a:graphicData uri="http://schemas.openxmlformats.org/drawingml/2006/table">
            <a:tbl>
              <a:tblPr bandRow="1" firstRow="1">
                <a:noFill/>
                <a:tableStyleId>{5CB67DB4-C9FE-46C3-B84F-722B291888AA}</a:tableStyleId>
              </a:tblPr>
              <a:tblGrid>
                <a:gridCol w="1623700"/>
                <a:gridCol w="3053725"/>
              </a:tblGrid>
              <a:tr h="223525">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4330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50"/>
                        </a:spcBef>
                        <a:spcAft>
                          <a:spcPts val="0"/>
                        </a:spcAft>
                        <a:buNone/>
                      </a:pPr>
                      <a:r>
                        <a:t/>
                      </a:r>
                      <a:endParaRPr sz="1200" u="none" cap="none" strike="noStrike">
                        <a:latin typeface="Times New Roman"/>
                        <a:ea typeface="Times New Roman"/>
                        <a:cs typeface="Times New Roman"/>
                        <a:sym typeface="Times New Roman"/>
                      </a:endParaRPr>
                    </a:p>
                    <a:p>
                      <a:pPr indent="0" lvl="0" marL="9525" marR="210820"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Mensonges pour répondre aux attentes sociales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modifie toujours un peu mes histoires pour</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qu’elles soient plus intéressantes à lire en ligne."</a:t>
                      </a:r>
                      <a:endParaRPr sz="1200" u="none" cap="none" strike="noStrike">
                        <a:latin typeface="Times New Roman"/>
                        <a:ea typeface="Times New Roman"/>
                        <a:cs typeface="Times New Roman"/>
                        <a:sym typeface="Times New Roman"/>
                      </a:endParaRPr>
                    </a:p>
                  </a:txBody>
                  <a:tcPr marT="177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3075">
                <a:tc vMerge="1"/>
                <a:tc>
                  <a:txBody>
                    <a:bodyPr/>
                    <a:lstStyle/>
                    <a:p>
                      <a:pPr indent="0" lvl="0" marL="9525" marR="254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"Sur les réseaux, on embellit tout. Sinon, personne ne réagit à ce qu’on poste."</a:t>
                      </a:r>
                      <a:endParaRPr sz="1200" u="none" cap="none" strike="noStrike">
                        <a:latin typeface="Times New Roman"/>
                        <a:ea typeface="Times New Roman"/>
                        <a:cs typeface="Times New Roman"/>
                        <a:sym typeface="Times New Roman"/>
                      </a:endParaRPr>
                    </a:p>
                  </a:txBody>
                  <a:tcPr marT="44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43250">
                <a:tc vMerge="1"/>
                <a:tc>
                  <a:txBody>
                    <a:bodyPr/>
                    <a:lstStyle/>
                    <a:p>
                      <a:pPr indent="0" lvl="0" marL="9525"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"Ce n’est pas que je veuille mentir, mais je ressens une pression pour que ma vie paraisse plus excitante."</a:t>
                      </a:r>
                      <a:endParaRPr sz="1200" u="none" cap="none" strike="noStrike">
                        <a:latin typeface="Times New Roman"/>
                        <a:ea typeface="Times New Roman"/>
                        <a:cs typeface="Times New Roman"/>
                        <a:sym typeface="Times New Roman"/>
                      </a:endParaRPr>
                    </a:p>
                  </a:txBody>
                  <a:tcPr marT="12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432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35"/>
                        </a:spcBef>
                        <a:spcAft>
                          <a:spcPts val="0"/>
                        </a:spcAft>
                        <a:buNone/>
                      </a:pPr>
                      <a:r>
                        <a:t/>
                      </a:r>
                      <a:endParaRPr sz="1200" u="none" cap="none" strike="noStrike">
                        <a:latin typeface="Times New Roman"/>
                        <a:ea typeface="Times New Roman"/>
                        <a:cs typeface="Times New Roman"/>
                        <a:sym typeface="Times New Roman"/>
                      </a:endParaRPr>
                    </a:p>
                    <a:p>
                      <a:pPr indent="0" lvl="0" marL="9525" marR="264160"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Mensonges pour protéger la vie privée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1905" rtl="0" algn="just">
                        <a:lnSpc>
                          <a:spcPct val="107200"/>
                        </a:lnSpc>
                        <a:spcBef>
                          <a:spcPts val="0"/>
                        </a:spcBef>
                        <a:spcAft>
                          <a:spcPts val="0"/>
                        </a:spcAft>
                        <a:buNone/>
                      </a:pPr>
                      <a:r>
                        <a:rPr lang="en-US" sz="1200" u="none" cap="none" strike="noStrike">
                          <a:latin typeface="Times New Roman"/>
                          <a:ea typeface="Times New Roman"/>
                          <a:cs typeface="Times New Roman"/>
                          <a:sym typeface="Times New Roman"/>
                        </a:rPr>
                        <a:t>"Je change quelques détails de mes publications pour éviter que des inconnus en sachent trop sur moi."</a:t>
                      </a:r>
                      <a:endParaRPr sz="1200" u="none" cap="none" strike="noStrike">
                        <a:latin typeface="Times New Roman"/>
                        <a:ea typeface="Times New Roman"/>
                        <a:cs typeface="Times New Roman"/>
                        <a:sym typeface="Times New Roman"/>
                      </a:endParaRPr>
                    </a:p>
                  </a:txBody>
                  <a:tcPr marT="12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3075">
                <a:tc vMerge="1"/>
                <a:tc>
                  <a:txBody>
                    <a:bodyPr/>
                    <a:lstStyle/>
                    <a:p>
                      <a:pPr indent="0" lvl="0" marL="9525" marR="317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réseaux sont trop intrusifs. Je préfère brouiller un peu les pistes pour ne pas tout dévoiler."</a:t>
                      </a:r>
                      <a:endParaRPr sz="1200" u="none" cap="none" strike="noStrike">
                        <a:latin typeface="Times New Roman"/>
                        <a:ea typeface="Times New Roman"/>
                        <a:cs typeface="Times New Roman"/>
                        <a:sym typeface="Times New Roman"/>
                      </a:endParaRPr>
                    </a:p>
                  </a:txBody>
                  <a:tcPr marT="44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3075">
                <a:tc vMerge="1"/>
                <a:tc>
                  <a:txBody>
                    <a:bodyPr/>
                    <a:lstStyle/>
                    <a:p>
                      <a:pPr indent="0" lvl="0" marL="9525" marR="190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"C’est rassurant de savoir qu’on peut partager tout en gardant une certaine distance avec la vérité."</a:t>
                      </a:r>
                      <a:endParaRPr sz="1200" u="none" cap="none" strike="noStrike">
                        <a:latin typeface="Times New Roman"/>
                        <a:ea typeface="Times New Roman"/>
                        <a:cs typeface="Times New Roman"/>
                        <a:sym typeface="Times New Roman"/>
                      </a:endParaRPr>
                    </a:p>
                  </a:txBody>
                  <a:tcPr marT="44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30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90"/>
                        </a:spcBef>
                        <a:spcAft>
                          <a:spcPts val="0"/>
                        </a:spcAft>
                        <a:buNone/>
                      </a:pPr>
                      <a:r>
                        <a:t/>
                      </a:r>
                      <a:endParaRPr sz="1200" u="none" cap="none" strike="noStrike">
                        <a:latin typeface="Times New Roman"/>
                        <a:ea typeface="Times New Roman"/>
                        <a:cs typeface="Times New Roman"/>
                        <a:sym typeface="Times New Roman"/>
                      </a:endParaRPr>
                    </a:p>
                    <a:p>
                      <a:pPr indent="0" lvl="0" marL="9525" marR="210184" rtl="0" algn="l">
                        <a:lnSpc>
                          <a:spcPct val="1075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Impact des fake news sur la confiance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vois tellement de fausses informations que je doute même des sources officielles maintenant."</a:t>
                      </a:r>
                      <a:endParaRPr sz="1200" u="none" cap="none" strike="noStrike">
                        <a:latin typeface="Times New Roman"/>
                        <a:ea typeface="Times New Roman"/>
                        <a:cs typeface="Times New Roman"/>
                        <a:sym typeface="Times New Roman"/>
                      </a:endParaRPr>
                    </a:p>
                  </a:txBody>
                  <a:tcPr marT="44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3075">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réseaux propagent des théories absurdes, et on ne sait plus où chercher la vérité."</a:t>
                      </a:r>
                      <a:endParaRPr sz="1200" u="none" cap="none" strike="noStrike">
                        <a:latin typeface="Times New Roman"/>
                        <a:ea typeface="Times New Roman"/>
                        <a:cs typeface="Times New Roman"/>
                        <a:sym typeface="Times New Roman"/>
                      </a:endParaRPr>
                    </a:p>
                  </a:txBody>
                  <a:tcPr marT="5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3075">
                <a:tc vMerge="1"/>
                <a:tc>
                  <a:txBody>
                    <a:bodyPr/>
                    <a:lstStyle/>
                    <a:p>
                      <a:pPr indent="0" lvl="0" marL="9525" marR="381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"Parfois, je me demande si ce que je lis est vrai ou juste conçu pour attirer des clics."</a:t>
                      </a:r>
                      <a:endParaRPr sz="1200" u="none" cap="none" strike="noStrike">
                        <a:latin typeface="Times New Roman"/>
                        <a:ea typeface="Times New Roman"/>
                        <a:cs typeface="Times New Roman"/>
                        <a:sym typeface="Times New Roman"/>
                      </a:endParaRPr>
                    </a:p>
                  </a:txBody>
                  <a:tcPr marT="5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432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409"/>
                        </a:spcBef>
                        <a:spcAft>
                          <a:spcPts val="0"/>
                        </a:spcAft>
                        <a:buNone/>
                      </a:pPr>
                      <a:r>
                        <a:t/>
                      </a:r>
                      <a:endParaRPr sz="1200" u="none" cap="none" strike="noStrike">
                        <a:latin typeface="Times New Roman"/>
                        <a:ea typeface="Times New Roman"/>
                        <a:cs typeface="Times New Roman"/>
                        <a:sym typeface="Times New Roman"/>
                      </a:endParaRPr>
                    </a:p>
                    <a:p>
                      <a:pPr indent="0" lvl="0" marL="9525" marR="256540" rtl="0" algn="l">
                        <a:lnSpc>
                          <a:spcPct val="1075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Méfiance et relations interpersonnelles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635"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"Quand je vois un post, je ne sais jamais si c’est sincère ou juste une exagération pour attirer l’attention."</a:t>
                      </a:r>
                      <a:endParaRPr sz="1200" u="none" cap="none" strike="noStrike">
                        <a:latin typeface="Times New Roman"/>
                        <a:ea typeface="Times New Roman"/>
                        <a:cs typeface="Times New Roman"/>
                        <a:sym typeface="Times New Roman"/>
                      </a:endParaRPr>
                    </a:p>
                  </a:txBody>
                  <a:tcPr marT="127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43250">
                <a:tc vMerge="1"/>
                <a:tc>
                  <a:txBody>
                    <a:bodyPr/>
                    <a:lstStyle/>
                    <a:p>
                      <a:pPr indent="0" lvl="0" marL="9525"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"Même avec des amis, je me méfie de ce qu’ils partagent en ligne. On ne sait jamais ce qui est vrai."</a:t>
                      </a:r>
                      <a:endParaRPr sz="1200" u="none" cap="none" strike="noStrike">
                        <a:latin typeface="Times New Roman"/>
                        <a:ea typeface="Times New Roman"/>
                        <a:cs typeface="Times New Roman"/>
                        <a:sym typeface="Times New Roman"/>
                      </a:endParaRPr>
                    </a:p>
                  </a:txBody>
                  <a:tcPr marT="127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43250">
                <a:tc vMerge="1"/>
                <a:tc>
                  <a:txBody>
                    <a:bodyPr/>
                    <a:lstStyle/>
                    <a:p>
                      <a:pPr indent="0" lvl="0" marL="9525" marR="254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"Les fake news ne détruisent pas seulement la confiance envers les médias, elles affectent aussi nos relations personnelles."</a:t>
                      </a:r>
                      <a:endParaRPr sz="1200" u="none" cap="none" strike="noStrike">
                        <a:latin typeface="Times New Roman"/>
                        <a:ea typeface="Times New Roman"/>
                        <a:cs typeface="Times New Roman"/>
                        <a:sym typeface="Times New Roman"/>
                      </a:endParaRPr>
                    </a:p>
                  </a:txBody>
                  <a:tcPr marT="127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bl>
          </a:graphicData>
        </a:graphic>
      </p:graphicFrame>
      <p:pic>
        <p:nvPicPr>
          <p:cNvPr id="253" name="Google Shape;253;p24"/>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54" name="Google Shape;254;p24"/>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58" name="Shape 258"/>
        <p:cNvGrpSpPr/>
        <p:nvPr/>
      </p:nvGrpSpPr>
      <p:grpSpPr>
        <a:xfrm>
          <a:off x="0" y="0"/>
          <a:ext cx="0" cy="0"/>
          <a:chOff x="0" y="0"/>
          <a:chExt cx="0" cy="0"/>
        </a:xfrm>
      </p:grpSpPr>
      <p:sp>
        <p:nvSpPr>
          <p:cNvPr id="259" name="Google Shape;259;p25"/>
          <p:cNvSpPr txBox="1"/>
          <p:nvPr/>
        </p:nvSpPr>
        <p:spPr>
          <a:xfrm>
            <a:off x="1630426" y="1361313"/>
            <a:ext cx="459613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Algorithmes et bulles de contenu : diversité ou enfermement ?</a:t>
            </a:r>
            <a:endParaRPr sz="1800">
              <a:latin typeface="Times New Roman"/>
              <a:ea typeface="Times New Roman"/>
              <a:cs typeface="Times New Roman"/>
              <a:sym typeface="Times New Roman"/>
            </a:endParaRPr>
          </a:p>
        </p:txBody>
      </p:sp>
      <p:sp>
        <p:nvSpPr>
          <p:cNvPr id="260" name="Google Shape;260;p25"/>
          <p:cNvSpPr txBox="1"/>
          <p:nvPr/>
        </p:nvSpPr>
        <p:spPr>
          <a:xfrm>
            <a:off x="1537461" y="2408299"/>
            <a:ext cx="4788535" cy="6896734"/>
          </a:xfrm>
          <a:prstGeom prst="rect">
            <a:avLst/>
          </a:prstGeom>
          <a:noFill/>
          <a:ln>
            <a:noFill/>
          </a:ln>
        </p:spPr>
        <p:txBody>
          <a:bodyPr anchorCtr="0" anchor="t" bIns="0" lIns="0" spcFirstLastPara="1" rIns="0" wrap="square" tIns="12050">
            <a:spAutoFit/>
          </a:bodyPr>
          <a:lstStyle/>
          <a:p>
            <a:pPr indent="0" lvl="0" marL="12700" marR="5715"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grâce à leurs algorithmes de personnalisation, proposent des contenus qui s’adaptent aux préférences de chaque utilisateur. Cette promesse d’une expérience sur mesure, censée enrichir l’engagement et l’intérêt, soulève néanmoins une question cruciale : ces algorithmes favorisent-ils réellement la diversité des idées, ou enferment-ils les utilisateurs dans des bulles hermétiques où seules leurs convictions et centres d’intérêt sont amplifiés ?</a:t>
            </a:r>
            <a:endParaRPr sz="1200">
              <a:latin typeface="Times New Roman"/>
              <a:ea typeface="Times New Roman"/>
              <a:cs typeface="Times New Roman"/>
              <a:sym typeface="Times New Roman"/>
            </a:endParaRPr>
          </a:p>
          <a:p>
            <a:pPr indent="0" lvl="0" marL="12700" marR="5080" rtl="0" algn="just">
              <a:lnSpc>
                <a:spcPct val="107000"/>
              </a:lnSpc>
              <a:spcBef>
                <a:spcPts val="800"/>
              </a:spcBef>
              <a:spcAft>
                <a:spcPts val="0"/>
              </a:spcAft>
              <a:buNone/>
            </a:pPr>
            <a:r>
              <a:rPr lang="en-US" sz="1200">
                <a:latin typeface="Times New Roman"/>
                <a:ea typeface="Times New Roman"/>
                <a:cs typeface="Times New Roman"/>
                <a:sym typeface="Times New Roman"/>
              </a:rPr>
              <a:t>Les Récits de vie révèlent une frustration croissante face au manque de diversité dans les contenus proposés par les réseaux sociaux. Plusieurs utilisateurs expriment le sentiment de tourner en rond, confrontés aux mêmes types de publications jour après jour. M.B. souligne : </a:t>
            </a:r>
            <a:r>
              <a:rPr i="1" lang="en-US" sz="1200">
                <a:latin typeface="Times New Roman"/>
                <a:ea typeface="Times New Roman"/>
                <a:cs typeface="Times New Roman"/>
                <a:sym typeface="Times New Roman"/>
              </a:rPr>
              <a:t>« J’ai l’impression que les réseaux me montrent toujours les mêmes choses, comme si je n’avais plus rien à découvrir. » </a:t>
            </a:r>
            <a:r>
              <a:rPr lang="en-US" sz="1200">
                <a:latin typeface="Times New Roman"/>
                <a:ea typeface="Times New Roman"/>
                <a:cs typeface="Times New Roman"/>
                <a:sym typeface="Times New Roman"/>
              </a:rPr>
              <a:t>Cette uniformité est souvent perçue comme limitant l’ouverture d’esprit et la curiosité.</a:t>
            </a:r>
            <a:endParaRPr sz="1200">
              <a:latin typeface="Times New Roman"/>
              <a:ea typeface="Times New Roman"/>
              <a:cs typeface="Times New Roman"/>
              <a:sym typeface="Times New Roman"/>
            </a:endParaRPr>
          </a:p>
          <a:p>
            <a:pPr indent="0" lvl="0" marL="12700" marR="5715" rtl="0" algn="just">
              <a:lnSpc>
                <a:spcPct val="107000"/>
              </a:lnSpc>
              <a:spcBef>
                <a:spcPts val="800"/>
              </a:spcBef>
              <a:spcAft>
                <a:spcPts val="0"/>
              </a:spcAft>
              <a:buNone/>
            </a:pPr>
            <a:r>
              <a:rPr lang="en-US" sz="1200">
                <a:latin typeface="Times New Roman"/>
                <a:ea typeface="Times New Roman"/>
                <a:cs typeface="Times New Roman"/>
                <a:sym typeface="Times New Roman"/>
              </a:rPr>
              <a:t>L.Z. ajoute : </a:t>
            </a:r>
            <a:r>
              <a:rPr i="1" lang="en-US" sz="1200">
                <a:latin typeface="Times New Roman"/>
                <a:ea typeface="Times New Roman"/>
                <a:cs typeface="Times New Roman"/>
                <a:sym typeface="Times New Roman"/>
              </a:rPr>
              <a:t>« Les algorithmes me montrent des contenus qui confirment mes goûts, mais je ne vois presque jamais des points de vue différents. C’est confortable, mais c’est aussi ennuyeux. » </a:t>
            </a:r>
            <a:r>
              <a:rPr lang="en-US" sz="1200">
                <a:latin typeface="Times New Roman"/>
                <a:ea typeface="Times New Roman"/>
                <a:cs typeface="Times New Roman"/>
                <a:sym typeface="Times New Roman"/>
              </a:rPr>
              <a:t>Ce confort algorithmique, bien qu’apprécié pour son aspect pratique, est également critiqué pour son effet de cloisonnement. D.A. confie : </a:t>
            </a:r>
            <a:r>
              <a:rPr i="1" lang="en-US" sz="1200">
                <a:latin typeface="Times New Roman"/>
                <a:ea typeface="Times New Roman"/>
                <a:cs typeface="Times New Roman"/>
                <a:sym typeface="Times New Roman"/>
              </a:rPr>
              <a:t>« Je suis abonné à plusieurs groupes d’actualités, mais au final, je ne vois que des articles qui renforcent ce que je pense déjà. Ça devient difficile de débattre ou de se confronter à d’autres idées. »</a:t>
            </a:r>
            <a:endParaRPr sz="1200">
              <a:latin typeface="Times New Roman"/>
              <a:ea typeface="Times New Roman"/>
              <a:cs typeface="Times New Roman"/>
              <a:sym typeface="Times New Roman"/>
            </a:endParaRPr>
          </a:p>
          <a:p>
            <a:pPr indent="0" lvl="0" marL="12700" marR="6985" rtl="0" algn="just">
              <a:lnSpc>
                <a:spcPct val="107100"/>
              </a:lnSpc>
              <a:spcBef>
                <a:spcPts val="800"/>
              </a:spcBef>
              <a:spcAft>
                <a:spcPts val="0"/>
              </a:spcAft>
              <a:buNone/>
            </a:pPr>
            <a:r>
              <a:rPr lang="en-US" sz="1200">
                <a:latin typeface="Times New Roman"/>
                <a:ea typeface="Times New Roman"/>
                <a:cs typeface="Times New Roman"/>
                <a:sym typeface="Times New Roman"/>
              </a:rPr>
              <a:t>Cette frustration illustre une tension fondamentale : la personnalisation des contenus, bien qu’efficace pour maintenir l’attention des utilisateurs, limite leur exposition à la diversité des opinions et des idées.</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7620" rtl="0" algn="just">
              <a:lnSpc>
                <a:spcPct val="107100"/>
              </a:lnSpc>
              <a:spcBef>
                <a:spcPts val="0"/>
              </a:spcBef>
              <a:spcAft>
                <a:spcPts val="0"/>
              </a:spcAft>
              <a:buNone/>
            </a:pPr>
            <a:r>
              <a:rPr lang="en-US" sz="1200">
                <a:latin typeface="Times New Roman"/>
                <a:ea typeface="Times New Roman"/>
                <a:cs typeface="Times New Roman"/>
                <a:sym typeface="Times New Roman"/>
              </a:rPr>
              <a:t>Les résultats du sondage viennent confirmer ces ressentis : 46 % des utilisateurs estiment que les contenus proposés par les réseaux sociaux sont trop homogènes et manquent de diversité. Ce chiffre souligne une perception répandue que les algorithmes enferment les utilisateurs dans des écosystèmes fermés, où les idées nouvelles ou contradictoires ont peu de place.</a:t>
            </a:r>
            <a:endParaRPr sz="1200">
              <a:latin typeface="Times New Roman"/>
              <a:ea typeface="Times New Roman"/>
              <a:cs typeface="Times New Roman"/>
              <a:sym typeface="Times New Roman"/>
            </a:endParaRPr>
          </a:p>
          <a:p>
            <a:pPr indent="0" lvl="0" marL="12700" marR="6985" rtl="0" algn="just">
              <a:lnSpc>
                <a:spcPct val="106900"/>
              </a:lnSpc>
              <a:spcBef>
                <a:spcPts val="805"/>
              </a:spcBef>
              <a:spcAft>
                <a:spcPts val="0"/>
              </a:spcAft>
              <a:buNone/>
            </a:pPr>
            <a:r>
              <a:rPr lang="en-US" sz="1200">
                <a:latin typeface="Times New Roman"/>
                <a:ea typeface="Times New Roman"/>
                <a:cs typeface="Times New Roman"/>
                <a:sym typeface="Times New Roman"/>
              </a:rPr>
              <a:t>Cette homogénéité n’est pas sans conséquence sur la manière dont les utilisateurs perçoivent le monde qui les entoure. B.L. explique : </a:t>
            </a:r>
            <a:r>
              <a:rPr i="1" lang="en-US" sz="1200">
                <a:latin typeface="Times New Roman"/>
                <a:ea typeface="Times New Roman"/>
                <a:cs typeface="Times New Roman"/>
                <a:sym typeface="Times New Roman"/>
              </a:rPr>
              <a:t>« Je me rends compte que les réseaux ont façonné ma vision de certains sujets. Je vois toujours les mêmes arguments et les mêmes exemples. Ça donne l’impression que tout le monde pense pareil, alors que ce n’est pas vrai. »</a:t>
            </a:r>
            <a:endParaRPr sz="1200">
              <a:latin typeface="Times New Roman"/>
              <a:ea typeface="Times New Roman"/>
              <a:cs typeface="Times New Roman"/>
              <a:sym typeface="Times New Roman"/>
            </a:endParaRPr>
          </a:p>
        </p:txBody>
      </p:sp>
      <p:pic>
        <p:nvPicPr>
          <p:cNvPr id="261" name="Google Shape;261;p25"/>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62" name="Google Shape;262;p25"/>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66" name="Shape 266"/>
        <p:cNvGrpSpPr/>
        <p:nvPr/>
      </p:nvGrpSpPr>
      <p:grpSpPr>
        <a:xfrm>
          <a:off x="0" y="0"/>
          <a:ext cx="0" cy="0"/>
          <a:chOff x="0" y="0"/>
          <a:chExt cx="0" cy="0"/>
        </a:xfrm>
      </p:grpSpPr>
      <p:sp>
        <p:nvSpPr>
          <p:cNvPr id="267" name="Google Shape;267;p26"/>
          <p:cNvSpPr txBox="1"/>
          <p:nvPr/>
        </p:nvSpPr>
        <p:spPr>
          <a:xfrm>
            <a:off x="1656333" y="1565605"/>
            <a:ext cx="4251960" cy="6602095"/>
          </a:xfrm>
          <a:prstGeom prst="rect">
            <a:avLst/>
          </a:prstGeom>
          <a:noFill/>
          <a:ln>
            <a:noFill/>
          </a:ln>
        </p:spPr>
        <p:txBody>
          <a:bodyPr anchorCtr="0" anchor="t" bIns="0" lIns="0" spcFirstLastPara="1" rIns="0" wrap="square" tIns="12700">
            <a:spAutoFit/>
          </a:bodyPr>
          <a:lstStyle/>
          <a:p>
            <a:pPr indent="0" lvl="0" marL="12700" marR="5080" rtl="0" algn="just">
              <a:lnSpc>
                <a:spcPct val="107100"/>
              </a:lnSpc>
              <a:spcBef>
                <a:spcPts val="0"/>
              </a:spcBef>
              <a:spcAft>
                <a:spcPts val="0"/>
              </a:spcAft>
              <a:buNone/>
            </a:pPr>
            <a:r>
              <a:rPr lang="en-US" sz="1200">
                <a:latin typeface="Times New Roman"/>
                <a:ea typeface="Times New Roman"/>
                <a:cs typeface="Times New Roman"/>
                <a:sym typeface="Times New Roman"/>
              </a:rPr>
              <a:t>Les algorithmes, en amplifiant des contenus basés sur les préférences passées, créent ce que certains appellent une bulle de contenu. J.R. observe : </a:t>
            </a:r>
            <a:r>
              <a:rPr i="1" lang="en-US" sz="1200">
                <a:latin typeface="Times New Roman"/>
                <a:ea typeface="Times New Roman"/>
                <a:cs typeface="Times New Roman"/>
                <a:sym typeface="Times New Roman"/>
              </a:rPr>
              <a:t>« Les réseaux me montrent ce que je veux voir, mais jamais ce dont j’aurais besoin pour me remettre en question ou apprendre quelque chose de nouveau. » </a:t>
            </a:r>
            <a:r>
              <a:rPr lang="en-US" sz="1200">
                <a:latin typeface="Times New Roman"/>
                <a:ea typeface="Times New Roman"/>
                <a:cs typeface="Times New Roman"/>
                <a:sym typeface="Times New Roman"/>
              </a:rPr>
              <a:t>Cette dynamique renforce non seulement les opinions existantes, mais réduit également les opportunités de dialogue et de confrontation constructive.</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5"/>
              </a:spcBef>
              <a:spcAft>
                <a:spcPts val="0"/>
              </a:spcAft>
              <a:buNone/>
            </a:pPr>
            <a:r>
              <a:t/>
            </a:r>
            <a:endParaRPr sz="1200">
              <a:latin typeface="Times New Roman"/>
              <a:ea typeface="Times New Roman"/>
              <a:cs typeface="Times New Roman"/>
              <a:sym typeface="Times New Roman"/>
            </a:endParaRPr>
          </a:p>
          <a:p>
            <a:pPr indent="0" lvl="0" marL="12700" marR="7620" rtl="0" algn="just">
              <a:lnSpc>
                <a:spcPct val="106700"/>
              </a:lnSpc>
              <a:spcBef>
                <a:spcPts val="0"/>
              </a:spcBef>
              <a:spcAft>
                <a:spcPts val="0"/>
              </a:spcAft>
              <a:buNone/>
            </a:pPr>
            <a:r>
              <a:rPr lang="en-US" sz="1200">
                <a:latin typeface="Times New Roman"/>
                <a:ea typeface="Times New Roman"/>
                <a:cs typeface="Times New Roman"/>
                <a:sym typeface="Times New Roman"/>
              </a:rPr>
              <a:t>Malgré ces critiques, certains utilisateurs reconnaissent que les algorithmes ne sont pas entièrement responsables de cette uniformité.</a:t>
            </a:r>
            <a:endParaRPr sz="1200">
              <a:latin typeface="Times New Roman"/>
              <a:ea typeface="Times New Roman"/>
              <a:cs typeface="Times New Roman"/>
              <a:sym typeface="Times New Roman"/>
            </a:endParaRPr>
          </a:p>
          <a:p>
            <a:pPr indent="0" lvl="0" marL="12700" marR="6350" rtl="0" algn="just">
              <a:lnSpc>
                <a:spcPct val="107100"/>
              </a:lnSpc>
              <a:spcBef>
                <a:spcPts val="5"/>
              </a:spcBef>
              <a:spcAft>
                <a:spcPts val="0"/>
              </a:spcAft>
              <a:buNone/>
            </a:pPr>
            <a:r>
              <a:rPr lang="en-US" sz="1200">
                <a:latin typeface="Times New Roman"/>
                <a:ea typeface="Times New Roman"/>
                <a:cs typeface="Times New Roman"/>
                <a:sym typeface="Times New Roman"/>
              </a:rPr>
              <a:t>C.Z. nuance : </a:t>
            </a:r>
            <a:r>
              <a:rPr i="1" lang="en-US" sz="1200">
                <a:latin typeface="Times New Roman"/>
                <a:ea typeface="Times New Roman"/>
                <a:cs typeface="Times New Roman"/>
                <a:sym typeface="Times New Roman"/>
              </a:rPr>
              <a:t>« Les réseaux montrent ce qu’on aime. Si je voulais plus de diversité, je pourrais m’abonner à d’autres types de contenus. Mais c’est vrai que c’est plus facile de rester dans ce qu’on connaît déjà. » </a:t>
            </a:r>
            <a:r>
              <a:rPr lang="en-US" sz="1200">
                <a:latin typeface="Times New Roman"/>
                <a:ea typeface="Times New Roman"/>
                <a:cs typeface="Times New Roman"/>
                <a:sym typeface="Times New Roman"/>
              </a:rPr>
              <a:t>Cette remarque souligne une responsabilité partagée entre les plateformes et les utilisateurs dans la construction de ces bulles de contenu.</a:t>
            </a:r>
            <a:endParaRPr sz="1200">
              <a:latin typeface="Times New Roman"/>
              <a:ea typeface="Times New Roman"/>
              <a:cs typeface="Times New Roman"/>
              <a:sym typeface="Times New Roman"/>
            </a:endParaRPr>
          </a:p>
          <a:p>
            <a:pPr indent="0" lvl="0" marL="12700" marR="6350" rtl="0" algn="just">
              <a:lnSpc>
                <a:spcPct val="106900"/>
              </a:lnSpc>
              <a:spcBef>
                <a:spcPts val="800"/>
              </a:spcBef>
              <a:spcAft>
                <a:spcPts val="0"/>
              </a:spcAft>
              <a:buNone/>
            </a:pPr>
            <a:r>
              <a:rPr lang="en-US" sz="1200">
                <a:latin typeface="Times New Roman"/>
                <a:ea typeface="Times New Roman"/>
                <a:cs typeface="Times New Roman"/>
                <a:sym typeface="Times New Roman"/>
              </a:rPr>
              <a:t>Enfin, le forum met en avant une préoccupation plus large : les bulles de contenu ne se limitent pas à l’ennui ou à l’homogénéité des flux. Elles posent également un défi sociétal, en contribuant à la polarisation des idées et à l’érosion du débat public. M.B. résume : </a:t>
            </a:r>
            <a:r>
              <a:rPr i="1" lang="en-US" sz="1200">
                <a:latin typeface="Times New Roman"/>
                <a:ea typeface="Times New Roman"/>
                <a:cs typeface="Times New Roman"/>
                <a:sym typeface="Times New Roman"/>
              </a:rPr>
              <a:t>« Quand on est enfermé dans sa bulle, on finit par croire que ceux qui ne sont pas d’accord avec nous ont tort ou sont mal informés. Ça n’aide pas à créer une société où on se comprend.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7620" rtl="0" algn="just">
              <a:lnSpc>
                <a:spcPct val="107000"/>
              </a:lnSpc>
              <a:spcBef>
                <a:spcPts val="5"/>
              </a:spcBef>
              <a:spcAft>
                <a:spcPts val="0"/>
              </a:spcAft>
              <a:buNone/>
            </a:pPr>
            <a:r>
              <a:rPr lang="en-US" sz="1200">
                <a:latin typeface="Times New Roman"/>
                <a:ea typeface="Times New Roman"/>
                <a:cs typeface="Times New Roman"/>
                <a:sym typeface="Times New Roman"/>
              </a:rPr>
              <a:t>Les algorithmes, conçus pour optimiser l’expérience utilisateur, suscitent donc une ambivalence. S’ils rendent les réseaux sociaux plus attractifs en proposant des contenus personnalisés, ils risquent également de limiter la diversité et d’accentuer les divisions. Les témoignages des forums soulignent la nécessité pour les plateformes de trouver  un  équilibre  entre  personnalisation  et  ouverture,  afin d’encourager  une  consommation  d’informations  plus  variée  et enrichissante.</a:t>
            </a:r>
            <a:endParaRPr sz="1200">
              <a:latin typeface="Times New Roman"/>
              <a:ea typeface="Times New Roman"/>
              <a:cs typeface="Times New Roman"/>
              <a:sym typeface="Times New Roman"/>
            </a:endParaRPr>
          </a:p>
        </p:txBody>
      </p:sp>
      <p:pic>
        <p:nvPicPr>
          <p:cNvPr id="268" name="Google Shape;268;p26"/>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69" name="Google Shape;269;p26"/>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73" name="Shape 273"/>
        <p:cNvGrpSpPr/>
        <p:nvPr/>
      </p:nvGrpSpPr>
      <p:grpSpPr>
        <a:xfrm>
          <a:off x="0" y="0"/>
          <a:ext cx="0" cy="0"/>
          <a:chOff x="0" y="0"/>
          <a:chExt cx="0" cy="0"/>
        </a:xfrm>
      </p:grpSpPr>
      <p:graphicFrame>
        <p:nvGraphicFramePr>
          <p:cNvPr id="274" name="Google Shape;274;p27"/>
          <p:cNvGraphicFramePr/>
          <p:nvPr/>
        </p:nvGraphicFramePr>
        <p:xfrm>
          <a:off x="1209675" y="1471548"/>
          <a:ext cx="3000000" cy="3000000"/>
        </p:xfrm>
        <a:graphic>
          <a:graphicData uri="http://schemas.openxmlformats.org/drawingml/2006/table">
            <a:tbl>
              <a:tblPr bandRow="1" firstRow="1">
                <a:noFill/>
                <a:tableStyleId>{5CB67DB4-C9FE-46C3-B84F-722B291888AA}</a:tableStyleId>
              </a:tblPr>
              <a:tblGrid>
                <a:gridCol w="1643375"/>
                <a:gridCol w="3484250"/>
              </a:tblGrid>
              <a:tr h="215900">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7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7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4191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25"/>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Frustration face au</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b="1" lang="en-US" sz="1200" u="none" cap="none" strike="noStrike">
                          <a:solidFill>
                            <a:srgbClr val="FFFFFF"/>
                          </a:solidFill>
                          <a:latin typeface="Times New Roman"/>
                          <a:ea typeface="Times New Roman"/>
                          <a:cs typeface="Times New Roman"/>
                          <a:sym typeface="Times New Roman"/>
                        </a:rPr>
                        <a:t>manque de diversité</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1905"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"Je vois toujours les mêmes contenus. J’ai l’impression que les réseaux me privent de découvrir autre chose."</a:t>
                      </a:r>
                      <a:endParaRPr sz="1200" u="none" cap="none" strike="noStrike">
                        <a:latin typeface="Times New Roman"/>
                        <a:ea typeface="Times New Roman"/>
                        <a:cs typeface="Times New Roman"/>
                        <a:sym typeface="Times New Roman"/>
                      </a:endParaRPr>
                    </a:p>
                  </a:txBody>
                  <a:tcPr marT="57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19100">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"Les	publications	sont	trop	similaires,	ça	devient</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monotone et peu stimulant."</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19100">
                <a:tc vMerge="1"/>
                <a:tc>
                  <a:txBody>
                    <a:bodyPr/>
                    <a:lstStyle/>
                    <a:p>
                      <a:pPr indent="0" lvl="0" marL="9525" marR="635"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"Les réseaux ne me proposent jamais des opinions différentes des miennes. C’est lassant."</a:t>
                      </a:r>
                      <a:endParaRPr sz="1200" u="none" cap="none" strike="noStrike">
                        <a:latin typeface="Times New Roman"/>
                        <a:ea typeface="Times New Roman"/>
                        <a:cs typeface="Times New Roman"/>
                        <a:sym typeface="Times New Roman"/>
                      </a:endParaRPr>
                    </a:p>
                  </a:txBody>
                  <a:tcPr marT="57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191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520"/>
                        </a:spcBef>
                        <a:spcAft>
                          <a:spcPts val="0"/>
                        </a:spcAft>
                        <a:buNone/>
                      </a:pPr>
                      <a:r>
                        <a:t/>
                      </a:r>
                      <a:endParaRPr sz="1200" u="none" cap="none" strike="noStrike">
                        <a:latin typeface="Times New Roman"/>
                        <a:ea typeface="Times New Roman"/>
                        <a:cs typeface="Times New Roman"/>
                        <a:sym typeface="Times New Roman"/>
                      </a:endParaRPr>
                    </a:p>
                    <a:p>
                      <a:pPr indent="0" lvl="0" marL="9525" marR="1968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Confort algorithmique et cloisonnement</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"C’est pratique de voir ce qui me plaît, mais ça m’empêche</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de m’ouvrir à d’autres idées."</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19100">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"J’apprécie que les réseaux me montrent ce que j’aime,</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mais parfois je voudrais explorer de nouveaux sujets."</a:t>
                      </a:r>
                      <a:endParaRPr sz="1200" u="none" cap="none" strike="noStrike">
                        <a:latin typeface="Times New Roman"/>
                        <a:ea typeface="Times New Roman"/>
                        <a:cs typeface="Times New Roman"/>
                        <a:sym typeface="Times New Roman"/>
                      </a:endParaRPr>
                    </a:p>
                  </a:txBody>
                  <a:tcPr marT="114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19100">
                <a:tc vMerge="1"/>
                <a:tc>
                  <a:txBody>
                    <a:bodyPr/>
                    <a:lstStyle/>
                    <a:p>
                      <a:pPr indent="0" lvl="0" marL="9525" marR="1905"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"Les algorithmes renforcent mes centres d’intérêt, mais ça limite mes opportunités de débat."</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191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525"/>
                        </a:spcBef>
                        <a:spcAft>
                          <a:spcPts val="0"/>
                        </a:spcAft>
                        <a:buNone/>
                      </a:pPr>
                      <a:r>
                        <a:t/>
                      </a:r>
                      <a:endParaRPr sz="1200" u="none" cap="none" strike="noStrike">
                        <a:latin typeface="Times New Roman"/>
                        <a:ea typeface="Times New Roman"/>
                        <a:cs typeface="Times New Roman"/>
                        <a:sym typeface="Times New Roman"/>
                      </a:endParaRPr>
                    </a:p>
                    <a:p>
                      <a:pPr indent="0" lvl="0" marL="9525" marR="246379"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Conséquences sur la perception du monde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"On a l’impression que tout le monde pense pareil, mais</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lang="en-US" sz="1200" u="none" cap="none" strike="noStrike">
                          <a:latin typeface="Times New Roman"/>
                          <a:ea typeface="Times New Roman"/>
                          <a:cs typeface="Times New Roman"/>
                          <a:sym typeface="Times New Roman"/>
                        </a:rPr>
                        <a:t>c’est juste une illusion créée par les réseaux."</a:t>
                      </a:r>
                      <a:endParaRPr sz="1200" u="none" cap="none" strike="noStrike">
                        <a:latin typeface="Times New Roman"/>
                        <a:ea typeface="Times New Roman"/>
                        <a:cs typeface="Times New Roman"/>
                        <a:sym typeface="Times New Roman"/>
                      </a:endParaRPr>
                    </a:p>
                  </a:txBody>
                  <a:tcPr marT="114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19100">
                <a:tc vMerge="1"/>
                <a:tc>
                  <a:txBody>
                    <a:bodyPr/>
                    <a:lstStyle/>
                    <a:p>
                      <a:pPr indent="0" lvl="0" marL="9525" marR="1270"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"Je ne vois que des avis qui confirment les miens. Ça fausse ma vision des choses."</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19100">
                <a:tc vMerge="1"/>
                <a:tc>
                  <a:txBody>
                    <a:bodyPr/>
                    <a:lstStyle/>
                    <a:p>
                      <a:pPr indent="0" lvl="0" marL="9525" marR="0"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"Les réseaux renforcent une seule perspective. Ça devient difficile d’avoir une vue d’ensemble."</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191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525"/>
                        </a:spcBef>
                        <a:spcAft>
                          <a:spcPts val="0"/>
                        </a:spcAft>
                        <a:buNone/>
                      </a:pPr>
                      <a:r>
                        <a:t/>
                      </a:r>
                      <a:endParaRPr sz="1200" u="none" cap="none" strike="noStrike">
                        <a:latin typeface="Times New Roman"/>
                        <a:ea typeface="Times New Roman"/>
                        <a:cs typeface="Times New Roman"/>
                        <a:sym typeface="Times New Roman"/>
                      </a:endParaRPr>
                    </a:p>
                    <a:p>
                      <a:pPr indent="0" lvl="0" marL="9525" marR="21526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Polarisation et impact sociétal</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1270"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"Les réseaux divisent les gens. On finit par ne plus comprendre ceux qui pensent différemment."</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19100">
                <a:tc vMerge="1"/>
                <a:tc>
                  <a:txBody>
                    <a:bodyPr/>
                    <a:lstStyle/>
                    <a:p>
                      <a:pPr indent="0" lvl="0" marL="9525" marR="635"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"Quand on reste dans sa bulle, on perd l’habitude de discuter avec ceux qui ont d’autres opinions."</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19100">
                <a:tc vMerge="1"/>
                <a:tc>
                  <a:txBody>
                    <a:bodyPr/>
                    <a:lstStyle/>
                    <a:p>
                      <a:pPr indent="0" lvl="0" marL="9525" marR="2540"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"Les réseaux favorisent les conflits en isolant les gens dans leurs idées. C’est un vrai problème."</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223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1360"/>
                        </a:spcBef>
                        <a:spcAft>
                          <a:spcPts val="0"/>
                        </a:spcAft>
                        <a:buNone/>
                      </a:pPr>
                      <a:r>
                        <a:t/>
                      </a:r>
                      <a:endParaRPr sz="1200" u="none" cap="none" strike="noStrike">
                        <a:latin typeface="Times New Roman"/>
                        <a:ea typeface="Times New Roman"/>
                        <a:cs typeface="Times New Roman"/>
                        <a:sym typeface="Times New Roman"/>
                      </a:endParaRPr>
                    </a:p>
                    <a:p>
                      <a:pPr indent="0" lvl="0" marL="9525" marR="76200"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Responsabilité partagée entre utilisateurs et plateformes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"Si je voulais plus de diversité, je pourrais explorer d’autres</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groupes, mais c’est vrai que c’est fatigant."</a:t>
                      </a:r>
                      <a:endParaRPr sz="1200" u="none" cap="none" strike="noStrike">
                        <a:latin typeface="Times New Roman"/>
                        <a:ea typeface="Times New Roman"/>
                        <a:cs typeface="Times New Roman"/>
                        <a:sym typeface="Times New Roman"/>
                      </a:endParaRPr>
                    </a:p>
                  </a:txBody>
                  <a:tcPr marT="1130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19100">
                <a:tc vMerge="1"/>
                <a:tc>
                  <a:txBody>
                    <a:bodyPr/>
                    <a:lstStyle/>
                    <a:p>
                      <a:pPr indent="0" lvl="0" marL="9525" marR="3810" rtl="0" algn="l">
                        <a:lnSpc>
                          <a:spcPct val="129166"/>
                        </a:lnSpc>
                        <a:spcBef>
                          <a:spcPts val="0"/>
                        </a:spcBef>
                        <a:spcAft>
                          <a:spcPts val="0"/>
                        </a:spcAft>
                        <a:buNone/>
                      </a:pPr>
                      <a:r>
                        <a:rPr lang="en-US" sz="1200" u="none" cap="none" strike="noStrike">
                          <a:latin typeface="Times New Roman"/>
                          <a:ea typeface="Times New Roman"/>
                          <a:cs typeface="Times New Roman"/>
                          <a:sym typeface="Times New Roman"/>
                        </a:rPr>
                        <a:t>"Les réseaux suivent nos choix, mais ils pourraient aussi nous pousser à découvrir d’autres horizons."</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22300">
                <a:tc vMerge="1"/>
                <a:tc>
                  <a:txBody>
                    <a:bodyPr/>
                    <a:lstStyle/>
                    <a:p>
                      <a:pPr indent="0" lvl="0" marL="9525" marR="635"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"Je pense qu’on est aussi responsables de ce qu’on consomme. Les réseaux ne font que répondre à nos habitudes."</a:t>
                      </a:r>
                      <a:endParaRPr sz="1200" u="none" cap="none" strike="noStrike">
                        <a:latin typeface="Times New Roman"/>
                        <a:ea typeface="Times New Roman"/>
                        <a:cs typeface="Times New Roman"/>
                        <a:sym typeface="Times New Roman"/>
                      </a:endParaRPr>
                    </a:p>
                  </a:txBody>
                  <a:tcPr marT="25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bl>
          </a:graphicData>
        </a:graphic>
      </p:graphicFrame>
      <p:pic>
        <p:nvPicPr>
          <p:cNvPr id="275" name="Google Shape;275;p27"/>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76" name="Google Shape;276;p27"/>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80" name="Shape 280"/>
        <p:cNvGrpSpPr/>
        <p:nvPr/>
      </p:nvGrpSpPr>
      <p:grpSpPr>
        <a:xfrm>
          <a:off x="0" y="0"/>
          <a:ext cx="0" cy="0"/>
          <a:chOff x="0" y="0"/>
          <a:chExt cx="0" cy="0"/>
        </a:xfrm>
      </p:grpSpPr>
      <p:grpSp>
        <p:nvGrpSpPr>
          <p:cNvPr id="281" name="Google Shape;281;p28"/>
          <p:cNvGrpSpPr/>
          <p:nvPr/>
        </p:nvGrpSpPr>
        <p:grpSpPr>
          <a:xfrm>
            <a:off x="0" y="0"/>
            <a:ext cx="7559085" cy="10692377"/>
            <a:chOff x="0" y="0"/>
            <a:chExt cx="7559085" cy="10692377"/>
          </a:xfrm>
        </p:grpSpPr>
        <p:pic>
          <p:nvPicPr>
            <p:cNvPr id="282" name="Google Shape;282;p28"/>
            <p:cNvPicPr preferRelativeResize="0"/>
            <p:nvPr/>
          </p:nvPicPr>
          <p:blipFill rotWithShape="1">
            <a:blip r:embed="rId3">
              <a:alphaModFix/>
            </a:blip>
            <a:srcRect b="0" l="0" r="0" t="0"/>
            <a:stretch/>
          </p:blipFill>
          <p:spPr>
            <a:xfrm>
              <a:off x="2487031" y="10140529"/>
              <a:ext cx="5072054" cy="551846"/>
            </a:xfrm>
            <a:prstGeom prst="rect">
              <a:avLst/>
            </a:prstGeom>
            <a:noFill/>
            <a:ln>
              <a:noFill/>
            </a:ln>
          </p:spPr>
        </p:pic>
        <p:pic>
          <p:nvPicPr>
            <p:cNvPr id="283" name="Google Shape;283;p28"/>
            <p:cNvPicPr preferRelativeResize="0"/>
            <p:nvPr/>
          </p:nvPicPr>
          <p:blipFill rotWithShape="1">
            <a:blip r:embed="rId4">
              <a:alphaModFix/>
            </a:blip>
            <a:srcRect b="0" l="0" r="0" t="0"/>
            <a:stretch/>
          </p:blipFill>
          <p:spPr>
            <a:xfrm>
              <a:off x="0" y="0"/>
              <a:ext cx="7559040" cy="10692377"/>
            </a:xfrm>
            <a:prstGeom prst="rect">
              <a:avLst/>
            </a:prstGeom>
            <a:noFill/>
            <a:ln>
              <a:noFill/>
            </a:ln>
          </p:spPr>
        </p:pic>
      </p:grpSp>
      <p:sp>
        <p:nvSpPr>
          <p:cNvPr id="284" name="Google Shape;284;p28"/>
          <p:cNvSpPr txBox="1"/>
          <p:nvPr/>
        </p:nvSpPr>
        <p:spPr>
          <a:xfrm>
            <a:off x="1656333" y="3627787"/>
            <a:ext cx="4119879" cy="17557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i="1" lang="en-US" sz="2950">
                <a:latin typeface="Times New Roman"/>
                <a:ea typeface="Times New Roman"/>
                <a:cs typeface="Times New Roman"/>
                <a:sym typeface="Times New Roman"/>
              </a:rPr>
              <a:t>Démutualisation 3</a:t>
            </a:r>
            <a:endParaRPr sz="2950">
              <a:latin typeface="Times New Roman"/>
              <a:ea typeface="Times New Roman"/>
              <a:cs typeface="Times New Roman"/>
              <a:sym typeface="Times New Roman"/>
            </a:endParaRPr>
          </a:p>
          <a:p>
            <a:pPr indent="0" lvl="0" marL="12700" rtl="0" algn="l">
              <a:lnSpc>
                <a:spcPct val="116949"/>
              </a:lnSpc>
              <a:spcBef>
                <a:spcPts val="3180"/>
              </a:spcBef>
              <a:spcAft>
                <a:spcPts val="0"/>
              </a:spcAft>
              <a:buNone/>
            </a:pPr>
            <a:r>
              <a:rPr b="1" i="1" lang="en-US" sz="2950">
                <a:latin typeface="Times New Roman"/>
                <a:ea typeface="Times New Roman"/>
                <a:cs typeface="Times New Roman"/>
                <a:sym typeface="Times New Roman"/>
              </a:rPr>
              <a:t>Les territoires des fuites</a:t>
            </a:r>
            <a:endParaRPr sz="2950">
              <a:latin typeface="Times New Roman"/>
              <a:ea typeface="Times New Roman"/>
              <a:cs typeface="Times New Roman"/>
              <a:sym typeface="Times New Roman"/>
            </a:endParaRPr>
          </a:p>
          <a:p>
            <a:pPr indent="0" lvl="0" marL="12700" rtl="0" algn="l">
              <a:lnSpc>
                <a:spcPct val="116949"/>
              </a:lnSpc>
              <a:spcBef>
                <a:spcPts val="0"/>
              </a:spcBef>
              <a:spcAft>
                <a:spcPts val="0"/>
              </a:spcAft>
              <a:buNone/>
            </a:pPr>
            <a:r>
              <a:rPr b="1" i="1" lang="en-US" sz="2950">
                <a:latin typeface="Times New Roman"/>
                <a:ea typeface="Times New Roman"/>
                <a:cs typeface="Times New Roman"/>
                <a:sym typeface="Times New Roman"/>
              </a:rPr>
              <a:t>(du temps et de l’attention)</a:t>
            </a:r>
            <a:endParaRPr sz="2950">
              <a:latin typeface="Times New Roman"/>
              <a:ea typeface="Times New Roman"/>
              <a:cs typeface="Times New Roman"/>
              <a:sym typeface="Times New Roman"/>
            </a:endParaRPr>
          </a:p>
        </p:txBody>
      </p:sp>
      <p:grpSp>
        <p:nvGrpSpPr>
          <p:cNvPr id="285" name="Google Shape;285;p28"/>
          <p:cNvGrpSpPr/>
          <p:nvPr/>
        </p:nvGrpSpPr>
        <p:grpSpPr>
          <a:xfrm>
            <a:off x="256527" y="234733"/>
            <a:ext cx="3354590" cy="579716"/>
            <a:chOff x="256527" y="234733"/>
            <a:chExt cx="3354590" cy="579716"/>
          </a:xfrm>
        </p:grpSpPr>
        <p:pic>
          <p:nvPicPr>
            <p:cNvPr id="286" name="Google Shape;286;p28"/>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287" name="Google Shape;287;p28"/>
            <p:cNvPicPr preferRelativeResize="0"/>
            <p:nvPr/>
          </p:nvPicPr>
          <p:blipFill rotWithShape="1">
            <a:blip r:embed="rId6">
              <a:alphaModFix/>
            </a:blip>
            <a:srcRect b="0" l="0" r="0" t="0"/>
            <a:stretch/>
          </p:blipFill>
          <p:spPr>
            <a:xfrm>
              <a:off x="1972690" y="338683"/>
              <a:ext cx="1638427" cy="254152"/>
            </a:xfrm>
            <a:prstGeom prst="rect">
              <a:avLst/>
            </a:prstGeom>
            <a:noFill/>
            <a:ln>
              <a:noFill/>
            </a:ln>
          </p:spPr>
        </p:pic>
      </p:gr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91" name="Shape 291"/>
        <p:cNvGrpSpPr/>
        <p:nvPr/>
      </p:nvGrpSpPr>
      <p:grpSpPr>
        <a:xfrm>
          <a:off x="0" y="0"/>
          <a:ext cx="0" cy="0"/>
          <a:chOff x="0" y="0"/>
          <a:chExt cx="0" cy="0"/>
        </a:xfrm>
      </p:grpSpPr>
      <p:sp>
        <p:nvSpPr>
          <p:cNvPr id="292" name="Google Shape;292;p29"/>
          <p:cNvSpPr txBox="1"/>
          <p:nvPr/>
        </p:nvSpPr>
        <p:spPr>
          <a:xfrm>
            <a:off x="1677416" y="1406143"/>
            <a:ext cx="420243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Démutualisation 3 : l’érosion du temps et de l’attention</a:t>
            </a:r>
            <a:endParaRPr sz="1800">
              <a:latin typeface="Times New Roman"/>
              <a:ea typeface="Times New Roman"/>
              <a:cs typeface="Times New Roman"/>
              <a:sym typeface="Times New Roman"/>
            </a:endParaRPr>
          </a:p>
        </p:txBody>
      </p:sp>
      <p:sp>
        <p:nvSpPr>
          <p:cNvPr id="293" name="Google Shape;293;p29"/>
          <p:cNvSpPr txBox="1"/>
          <p:nvPr/>
        </p:nvSpPr>
        <p:spPr>
          <a:xfrm>
            <a:off x="1525016" y="2418333"/>
            <a:ext cx="4514215" cy="4780915"/>
          </a:xfrm>
          <a:prstGeom prst="rect">
            <a:avLst/>
          </a:prstGeom>
          <a:noFill/>
          <a:ln>
            <a:noFill/>
          </a:ln>
        </p:spPr>
        <p:txBody>
          <a:bodyPr anchorCtr="0" anchor="t" bIns="0" lIns="0" spcFirstLastPara="1" rIns="0" wrap="square" tIns="12700">
            <a:spAutoFit/>
          </a:bodyPr>
          <a:lstStyle/>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Les  réseaux  sociaux,  intégrés  au  cœur  des  routines  quotidiennes, transforment en profondeur nos comportements et notre rapport au temps. Ce qui pouvait être un simple outil de communication est devenu un réflexe omniprésent, structurant les journées et capturant l’attention à chaque instant disponible. Cette emprise numérique, bien que pratique et divertissante, soulève des interrogations sur ses effets à long terme.</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Les témoignages révèlent une habitude croissante de consulter les réseaux sociaux dès le réveil ou avant de dormir, mais aussi à chaque moment d’inactivité. Cette consultation omniprésente, souvent inconsciente, modifie les rythmes de vie et tend à remplacer d’autres activités enrichissantes, comme la lecture ou les interactions directes. Parallèlement, les notifications et les mécanismes de récompense numérique, comme les likes et les partages, capturent l’attention et fragmentent la concentration.</a:t>
            </a:r>
            <a:endParaRPr sz="1200">
              <a:latin typeface="Times New Roman"/>
              <a:ea typeface="Times New Roman"/>
              <a:cs typeface="Times New Roman"/>
              <a:sym typeface="Times New Roman"/>
            </a:endParaRPr>
          </a:p>
          <a:p>
            <a:pPr indent="0" lvl="0" marL="12700" marR="6985" rtl="0" algn="just">
              <a:lnSpc>
                <a:spcPct val="100000"/>
              </a:lnSpc>
              <a:spcBef>
                <a:spcPts val="0"/>
              </a:spcBef>
              <a:spcAft>
                <a:spcPts val="0"/>
              </a:spcAft>
              <a:buNone/>
            </a:pPr>
            <a:r>
              <a:rPr lang="en-US" sz="1200">
                <a:latin typeface="Times New Roman"/>
                <a:ea typeface="Times New Roman"/>
                <a:cs typeface="Times New Roman"/>
                <a:sym typeface="Times New Roman"/>
              </a:rPr>
              <a:t>Cette fragmentation cognitive ne se limite pas aux loisirs. Les utilisateurs rapportent des difficultés à se concentrer sur des tâches prolongées, attribuées aux interruptions fréquentes et au besoin compulsif de consulter les plateformes. Cette tendance, amplifiée par le design même des réseaux sociaux, reflète une tension entre utilité et dépendance, où les bénéfices perçus s’accompagnent d’une perte de maîtrise sur son temps et son attention.</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La question qui émerge est celle de l’équilibre : les réseaux sociaux sont-ils encore des outils que nous contrôlons, ou deviennent-ils des entités qui redéfinissent nos comportements et accaparent notre énergie mentale ? Cette voie de démutualisation montre comment l’omniprésence numérique transforme le quotidien en profondeur, parfois au détriment de la liberté individuelle.</a:t>
            </a:r>
            <a:endParaRPr sz="1200">
              <a:latin typeface="Times New Roman"/>
              <a:ea typeface="Times New Roman"/>
              <a:cs typeface="Times New Roman"/>
              <a:sym typeface="Times New Roman"/>
            </a:endParaRPr>
          </a:p>
        </p:txBody>
      </p:sp>
      <p:pic>
        <p:nvPicPr>
          <p:cNvPr id="294" name="Google Shape;294;p29"/>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295" name="Google Shape;295;p29"/>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88" name="Shape 88"/>
        <p:cNvGrpSpPr/>
        <p:nvPr/>
      </p:nvGrpSpPr>
      <p:grpSpPr>
        <a:xfrm>
          <a:off x="0" y="0"/>
          <a:ext cx="0" cy="0"/>
          <a:chOff x="0" y="0"/>
          <a:chExt cx="0" cy="0"/>
        </a:xfrm>
      </p:grpSpPr>
      <p:sp>
        <p:nvSpPr>
          <p:cNvPr id="89" name="Google Shape;89;p3"/>
          <p:cNvSpPr txBox="1"/>
          <p:nvPr/>
        </p:nvSpPr>
        <p:spPr>
          <a:xfrm>
            <a:off x="1656333" y="2672333"/>
            <a:ext cx="4250055" cy="6610350"/>
          </a:xfrm>
          <a:prstGeom prst="rect">
            <a:avLst/>
          </a:prstGeom>
          <a:noFill/>
          <a:ln>
            <a:noFill/>
          </a:ln>
        </p:spPr>
        <p:txBody>
          <a:bodyPr anchorCtr="0" anchor="t" bIns="0" lIns="0" spcFirstLastPara="1" rIns="0" wrap="square" tIns="12700">
            <a:spAutoFit/>
          </a:bodyPr>
          <a:lstStyle/>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Les réseaux dits « sociaux » seraient-ils en réalité les lieux les plus aboutis  de  fragmentations  de  société,  de  désocialisations,  de démutualisations ? Leur déploiement rapide au cours des vingt dernières années, comme le soulignait Sherry Turkle dans </a:t>
            </a:r>
            <a:r>
              <a:rPr i="1" lang="en-US" sz="1200">
                <a:latin typeface="Times New Roman"/>
                <a:ea typeface="Times New Roman"/>
                <a:cs typeface="Times New Roman"/>
                <a:sym typeface="Times New Roman"/>
              </a:rPr>
              <a:t>Alone Together</a:t>
            </a:r>
            <a:r>
              <a:rPr lang="en-US" sz="1200">
                <a:latin typeface="Times New Roman"/>
                <a:ea typeface="Times New Roman"/>
                <a:cs typeface="Times New Roman"/>
                <a:sym typeface="Times New Roman"/>
              </a:rPr>
              <a:t>, suscite des interrogations profondes quant à la nature réelle des liens engendrés. Et Gérald Bronner a alerté sur les « bulles cognitives  »  et  les  diffractions  engendrées  par  cette  nouvelle architecture de connaissances (</a:t>
            </a:r>
            <a:r>
              <a:rPr i="1" lang="en-US" sz="1200">
                <a:latin typeface="Times New Roman"/>
                <a:ea typeface="Times New Roman"/>
                <a:cs typeface="Times New Roman"/>
                <a:sym typeface="Times New Roman"/>
              </a:rPr>
              <a:t>Apocalypse cognitive</a:t>
            </a:r>
            <a:r>
              <a:rPr lang="en-US" sz="1200">
                <a:latin typeface="Times New Roman"/>
                <a:ea typeface="Times New Roman"/>
                <a:cs typeface="Times New Roman"/>
                <a:sym typeface="Times New Roman"/>
              </a:rPr>
              <a:t>, 2021).</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Derrière leur apparente simplicité, les réseaux sociaux reposent sur des mécanismes qui influencent les interactions à plusieurs niveaux. Les algorithmes enferment les utilisateurs dans des univers d’idées préconçues, limitant leur exposition à des perspectives différentes et exacerbant la polarisation. À cela s’ajoutent les dynamiques de mise en scène de soi et de quête de validation sociale, qui transforment les identités en produits à consommer et à évaluer. Ces pratiques, bien qu’épanouissantes pour certains, nourrissent aussi des frustrations, des dépendances et des pressions, particulièrement chez les jeunes générations.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5"/>
              </a:spcBef>
              <a:spcAft>
                <a:spcPts val="0"/>
              </a:spcAft>
              <a:buNone/>
            </a:pPr>
            <a:r>
              <a:rPr lang="en-US" sz="1200">
                <a:latin typeface="Times New Roman"/>
                <a:ea typeface="Times New Roman"/>
                <a:cs typeface="Times New Roman"/>
                <a:sym typeface="Times New Roman"/>
              </a:rPr>
              <a:t>Pourtant, les réseaux sociaux ne se résument pas à des dérives. Ils abolissent les frontières géographiques et permettent l’émergence de nouvelles  formes  de  solidarité  et  de  mobilisation,  comme  en témoignent de nombreuses initiatives communautaires ou militantes. Ce paradoxe, entre opportunités inédites et dérives inquiétantes, reflète l’ambivalence même de ces outils, à la fois libérateurs et contraignants.</a:t>
            </a:r>
            <a:endParaRPr sz="1200">
              <a:latin typeface="Times New Roman"/>
              <a:ea typeface="Times New Roman"/>
              <a:cs typeface="Times New Roman"/>
              <a:sym typeface="Times New Roman"/>
            </a:endParaRPr>
          </a:p>
          <a:p>
            <a:pPr indent="0" lvl="0" marL="0" rtl="0" algn="l">
              <a:lnSpc>
                <a:spcPct val="100000"/>
              </a:lnSpc>
              <a:spcBef>
                <a:spcPts val="105"/>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15200"/>
              </a:lnSpc>
              <a:spcBef>
                <a:spcPts val="0"/>
              </a:spcBef>
              <a:spcAft>
                <a:spcPts val="0"/>
              </a:spcAft>
              <a:buNone/>
            </a:pPr>
            <a:r>
              <a:rPr b="1" lang="en-US" sz="1200">
                <a:latin typeface="Times New Roman"/>
                <a:ea typeface="Times New Roman"/>
                <a:cs typeface="Times New Roman"/>
                <a:sym typeface="Times New Roman"/>
              </a:rPr>
              <a:t>Ce Cahier explore ces tensions à travers quatre dynamiques, ou </a:t>
            </a:r>
            <a:r>
              <a:rPr b="1" i="1" lang="en-US" sz="1250">
                <a:latin typeface="Times New Roman"/>
                <a:ea typeface="Times New Roman"/>
                <a:cs typeface="Times New Roman"/>
                <a:sym typeface="Times New Roman"/>
              </a:rPr>
              <a:t>voies de démutualisation</a:t>
            </a:r>
            <a:r>
              <a:rPr b="1" lang="en-US" sz="1200">
                <a:latin typeface="Times New Roman"/>
                <a:ea typeface="Times New Roman"/>
                <a:cs typeface="Times New Roman"/>
                <a:sym typeface="Times New Roman"/>
              </a:rPr>
              <a:t>, en s’appuyant sur des récits de vie et des données d’études d’opinion.</a:t>
            </a:r>
            <a:endParaRPr sz="1200">
              <a:latin typeface="Times New Roman"/>
              <a:ea typeface="Times New Roman"/>
              <a:cs typeface="Times New Roman"/>
              <a:sym typeface="Times New Roman"/>
            </a:endParaRPr>
          </a:p>
          <a:p>
            <a:pPr indent="0" lvl="0" marL="0" rtl="0" algn="l">
              <a:lnSpc>
                <a:spcPct val="100000"/>
              </a:lnSpc>
              <a:spcBef>
                <a:spcPts val="1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5"/>
              </a:spcBef>
              <a:spcAft>
                <a:spcPts val="0"/>
              </a:spcAft>
              <a:buNone/>
            </a:pPr>
            <a:r>
              <a:rPr lang="en-US" sz="1200">
                <a:latin typeface="Times New Roman"/>
                <a:ea typeface="Times New Roman"/>
                <a:cs typeface="Times New Roman"/>
                <a:sym typeface="Times New Roman"/>
              </a:rPr>
              <a:t>Il explore la manière dont les réseaux sociaux redéfinissent nos relations sociales, transforment nos comportements et modifient les équilibres au sein de la société. Entre connexion et isolement, diversité et enfermement, cette étude vise à mieux comprendre le rôle de ces plateformes dans un monde en mutation permanente.</a:t>
            </a:r>
            <a:endParaRPr sz="1200">
              <a:latin typeface="Times New Roman"/>
              <a:ea typeface="Times New Roman"/>
              <a:cs typeface="Times New Roman"/>
              <a:sym typeface="Times New Roman"/>
            </a:endParaRPr>
          </a:p>
        </p:txBody>
      </p:sp>
      <p:pic>
        <p:nvPicPr>
          <p:cNvPr id="90" name="Google Shape;90;p3"/>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sp>
        <p:nvSpPr>
          <p:cNvPr id="91" name="Google Shape;91;p3"/>
          <p:cNvSpPr txBox="1"/>
          <p:nvPr/>
        </p:nvSpPr>
        <p:spPr>
          <a:xfrm>
            <a:off x="1910333" y="1094613"/>
            <a:ext cx="3710304"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réseaux, entre socialisation et fragmentations</a:t>
            </a:r>
            <a:endParaRPr sz="1800">
              <a:latin typeface="Times New Roman"/>
              <a:ea typeface="Times New Roman"/>
              <a:cs typeface="Times New Roman"/>
              <a:sym typeface="Times New Roman"/>
            </a:endParaRPr>
          </a:p>
        </p:txBody>
      </p:sp>
      <p:pic>
        <p:nvPicPr>
          <p:cNvPr id="92" name="Google Shape;92;p3"/>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99" name="Shape 299"/>
        <p:cNvGrpSpPr/>
        <p:nvPr/>
      </p:nvGrpSpPr>
      <p:grpSpPr>
        <a:xfrm>
          <a:off x="0" y="0"/>
          <a:ext cx="0" cy="0"/>
          <a:chOff x="0" y="0"/>
          <a:chExt cx="0" cy="0"/>
        </a:xfrm>
      </p:grpSpPr>
      <p:sp>
        <p:nvSpPr>
          <p:cNvPr id="300" name="Google Shape;300;p30"/>
          <p:cNvSpPr txBox="1"/>
          <p:nvPr/>
        </p:nvSpPr>
        <p:spPr>
          <a:xfrm>
            <a:off x="1633220" y="1214119"/>
            <a:ext cx="428942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Habitudes et temporalité : une consultation omniprésente</a:t>
            </a:r>
            <a:endParaRPr sz="1800">
              <a:latin typeface="Times New Roman"/>
              <a:ea typeface="Times New Roman"/>
              <a:cs typeface="Times New Roman"/>
              <a:sym typeface="Times New Roman"/>
            </a:endParaRPr>
          </a:p>
        </p:txBody>
      </p:sp>
      <p:sp>
        <p:nvSpPr>
          <p:cNvPr id="301" name="Google Shape;301;p30"/>
          <p:cNvSpPr txBox="1"/>
          <p:nvPr/>
        </p:nvSpPr>
        <p:spPr>
          <a:xfrm>
            <a:off x="1525016" y="2260585"/>
            <a:ext cx="4512945" cy="7623175"/>
          </a:xfrm>
          <a:prstGeom prst="rect">
            <a:avLst/>
          </a:prstGeom>
          <a:noFill/>
          <a:ln>
            <a:noFill/>
          </a:ln>
        </p:spPr>
        <p:txBody>
          <a:bodyPr anchorCtr="0" anchor="t" bIns="0" lIns="0" spcFirstLastPara="1" rIns="0" wrap="square" tIns="12700">
            <a:spAutoFit/>
          </a:bodyPr>
          <a:lstStyle/>
          <a:p>
            <a:pPr indent="0" lvl="0" marL="12700" marR="5715"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se sont ancrés profondément dans le quotidien des utilisateurs, au point de structurer leur emploi du temps. Ils ne sont plus un simple outil de communication, mais un réflexe, une habitude presque inconsciente qui accompagne chaque moment de la journée. Ces usages fréquents, bien qu’utiles, soulèvent des questions sur leur impact à long terme, notamment sur la gestion du temps et le bien-être mental.</a:t>
            </a:r>
            <a:endParaRPr sz="1200">
              <a:latin typeface="Times New Roman"/>
              <a:ea typeface="Times New Roman"/>
              <a:cs typeface="Times New Roman"/>
              <a:sym typeface="Times New Roman"/>
            </a:endParaRPr>
          </a:p>
          <a:p>
            <a:pPr indent="0" lvl="0" marL="12700" marR="5080" rtl="0" algn="just">
              <a:lnSpc>
                <a:spcPct val="107000"/>
              </a:lnSpc>
              <a:spcBef>
                <a:spcPts val="795"/>
              </a:spcBef>
              <a:spcAft>
                <a:spcPts val="0"/>
              </a:spcAft>
              <a:buNone/>
            </a:pPr>
            <a:r>
              <a:rPr lang="en-US" sz="1200">
                <a:latin typeface="Times New Roman"/>
                <a:ea typeface="Times New Roman"/>
                <a:cs typeface="Times New Roman"/>
                <a:sym typeface="Times New Roman"/>
              </a:rPr>
              <a:t>Le sondage Viavoice montre que les réseaux sociaux sont majoritairement consultés en soirée (51 % des utilisateurs) ou le matin (22 %), ce qui indique leur rôle dans les routines quotidiennes. La matinée, souvent associée à une phase de préparation mentale, est désormais marquée par des consultations numériques qui précèdent ou accompagnent le petit-déjeuner. C.D. explique dans le forum : </a:t>
            </a:r>
            <a:r>
              <a:rPr i="1" lang="en-US" sz="1200">
                <a:latin typeface="Times New Roman"/>
                <a:ea typeface="Times New Roman"/>
                <a:cs typeface="Times New Roman"/>
                <a:sym typeface="Times New Roman"/>
              </a:rPr>
              <a:t>« Avant même de me lever, je vérifie mes notifications. Cela m’aide à commencer la journée, mais parfois, ça me fait perdre du temps. »</a:t>
            </a:r>
            <a:endParaRPr sz="1200">
              <a:latin typeface="Times New Roman"/>
              <a:ea typeface="Times New Roman"/>
              <a:cs typeface="Times New Roman"/>
              <a:sym typeface="Times New Roman"/>
            </a:endParaRPr>
          </a:p>
          <a:p>
            <a:pPr indent="0" lvl="0" marL="12700" marR="5080" rtl="0" algn="just">
              <a:lnSpc>
                <a:spcPct val="107100"/>
              </a:lnSpc>
              <a:spcBef>
                <a:spcPts val="800"/>
              </a:spcBef>
              <a:spcAft>
                <a:spcPts val="0"/>
              </a:spcAft>
              <a:buNone/>
            </a:pPr>
            <a:r>
              <a:rPr lang="en-US" sz="1200">
                <a:latin typeface="Times New Roman"/>
                <a:ea typeface="Times New Roman"/>
                <a:cs typeface="Times New Roman"/>
                <a:sym typeface="Times New Roman"/>
              </a:rPr>
              <a:t>Le pic d’utilisation en soirée reflète également le rôle des réseaux comme une échappatoire après une journée de travail ou d’études. D.C. témoigne : </a:t>
            </a:r>
            <a:r>
              <a:rPr i="1" lang="en-US" sz="1200">
                <a:latin typeface="Times New Roman"/>
                <a:ea typeface="Times New Roman"/>
                <a:cs typeface="Times New Roman"/>
                <a:sym typeface="Times New Roman"/>
              </a:rPr>
              <a:t>« Le soir, je passe souvent une heure à scroller avant de dormir. C’est devenu une routine, mais je me rends compte que ça m’empêche parfois de bien déconnecter. » </a:t>
            </a:r>
            <a:r>
              <a:rPr lang="en-US" sz="1200">
                <a:latin typeface="Times New Roman"/>
                <a:ea typeface="Times New Roman"/>
                <a:cs typeface="Times New Roman"/>
                <a:sym typeface="Times New Roman"/>
              </a:rPr>
              <a:t>Ces habitudes montrent que les réseaux sociaux ne se contentent plus d’être des outils fonctionnels : ils occupent des créneaux de détente ou d’introspection, modifiant ainsi les rythmes de vie.</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100"/>
              </a:lnSpc>
              <a:spcBef>
                <a:spcPts val="5"/>
              </a:spcBef>
              <a:spcAft>
                <a:spcPts val="0"/>
              </a:spcAft>
              <a:buNone/>
            </a:pPr>
            <a:r>
              <a:rPr lang="en-US" sz="1200">
                <a:latin typeface="Times New Roman"/>
                <a:ea typeface="Times New Roman"/>
                <a:cs typeface="Times New Roman"/>
                <a:sym typeface="Times New Roman"/>
              </a:rPr>
              <a:t>Le forum révèle une autre facette de cette consultation omniprésente : celle du réflexe numérique. Pour de nombreux utilisateurs, l’utilisation des réseaux est moins une décision consciente qu’une habitude devenue automatique. C.Z. explique : </a:t>
            </a:r>
            <a:r>
              <a:rPr i="1" lang="en-US" sz="1200">
                <a:latin typeface="Times New Roman"/>
                <a:ea typeface="Times New Roman"/>
                <a:cs typeface="Times New Roman"/>
                <a:sym typeface="Times New Roman"/>
              </a:rPr>
              <a:t>« Dès que j’ai une pause, je prends mon téléphone. Même si je n’ai rien de spécial à vérifier, c’est comme un réflexe. »</a:t>
            </a:r>
            <a:endParaRPr sz="1200">
              <a:latin typeface="Times New Roman"/>
              <a:ea typeface="Times New Roman"/>
              <a:cs typeface="Times New Roman"/>
              <a:sym typeface="Times New Roman"/>
            </a:endParaRPr>
          </a:p>
          <a:p>
            <a:pPr indent="0" lvl="0" marL="12700" marR="5080" rtl="0" algn="just">
              <a:lnSpc>
                <a:spcPct val="106900"/>
              </a:lnSpc>
              <a:spcBef>
                <a:spcPts val="800"/>
              </a:spcBef>
              <a:spcAft>
                <a:spcPts val="0"/>
              </a:spcAft>
              <a:buNone/>
            </a:pPr>
            <a:r>
              <a:rPr lang="en-US" sz="1200">
                <a:latin typeface="Times New Roman"/>
                <a:ea typeface="Times New Roman"/>
                <a:cs typeface="Times New Roman"/>
                <a:sym typeface="Times New Roman"/>
              </a:rPr>
              <a:t>Ce comportement est renforcé par le design même des plateformes, conçu pour maximiser l’engagement. Les notifications, les contenus sans fin et les algorithmes encourageant le scroll contribuent à maintenir les utilisateurs connectés. N.N. remarque : </a:t>
            </a:r>
            <a:r>
              <a:rPr i="1" lang="en-US" sz="1200">
                <a:latin typeface="Times New Roman"/>
                <a:ea typeface="Times New Roman"/>
                <a:cs typeface="Times New Roman"/>
                <a:sym typeface="Times New Roman"/>
              </a:rPr>
              <a:t>« Les réseaux sont conçus pour qu’on reste dessus. Je commence juste pour vérifier un message, et 20 minutes plus tard, je suis encore là. »</a:t>
            </a:r>
            <a:endParaRPr sz="1200">
              <a:latin typeface="Times New Roman"/>
              <a:ea typeface="Times New Roman"/>
              <a:cs typeface="Times New Roman"/>
              <a:sym typeface="Times New Roman"/>
            </a:endParaRPr>
          </a:p>
          <a:p>
            <a:pPr indent="0" lvl="0" marL="12700" marR="29844" rtl="0" algn="l">
              <a:lnSpc>
                <a:spcPct val="100000"/>
              </a:lnSpc>
              <a:spcBef>
                <a:spcPts val="850"/>
              </a:spcBef>
              <a:spcAft>
                <a:spcPts val="0"/>
              </a:spcAft>
              <a:buNone/>
            </a:pPr>
            <a:r>
              <a:rPr lang="en-US" sz="1200">
                <a:latin typeface="Times New Roman"/>
                <a:ea typeface="Times New Roman"/>
                <a:cs typeface="Times New Roman"/>
                <a:sym typeface="Times New Roman"/>
              </a:rPr>
              <a:t>Cependant, ces réflexes peuvent générer une frustration face à une perte de contrôle perçue. L.Z. confie : </a:t>
            </a:r>
            <a:r>
              <a:rPr i="1" lang="en-US" sz="1200">
                <a:latin typeface="Times New Roman"/>
                <a:ea typeface="Times New Roman"/>
                <a:cs typeface="Times New Roman"/>
                <a:sym typeface="Times New Roman"/>
              </a:rPr>
              <a:t>« Je sais que je passe trop de temps sur mon téléphone, mais c’est comme si je n’arrivais pas à m’arrêter. Dès que je m’ennuie, je me connecte. » </a:t>
            </a:r>
            <a:r>
              <a:rPr lang="en-US" sz="1200">
                <a:latin typeface="Times New Roman"/>
                <a:ea typeface="Times New Roman"/>
                <a:cs typeface="Times New Roman"/>
                <a:sym typeface="Times New Roman"/>
              </a:rPr>
              <a:t>Ce sentiment est partagé par beaucoup, qui reconnaissent avoir du mal à limiter leur utilisation.</a:t>
            </a:r>
            <a:endParaRPr sz="1200">
              <a:latin typeface="Times New Roman"/>
              <a:ea typeface="Times New Roman"/>
              <a:cs typeface="Times New Roman"/>
              <a:sym typeface="Times New Roman"/>
            </a:endParaRPr>
          </a:p>
        </p:txBody>
      </p:sp>
      <p:pic>
        <p:nvPicPr>
          <p:cNvPr id="302" name="Google Shape;302;p30"/>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03" name="Google Shape;303;p30"/>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07" name="Shape 307"/>
        <p:cNvGrpSpPr/>
        <p:nvPr/>
      </p:nvGrpSpPr>
      <p:grpSpPr>
        <a:xfrm>
          <a:off x="0" y="0"/>
          <a:ext cx="0" cy="0"/>
          <a:chOff x="0" y="0"/>
          <a:chExt cx="0" cy="0"/>
        </a:xfrm>
      </p:grpSpPr>
      <p:sp>
        <p:nvSpPr>
          <p:cNvPr id="308" name="Google Shape;308;p31"/>
          <p:cNvSpPr txBox="1"/>
          <p:nvPr/>
        </p:nvSpPr>
        <p:spPr>
          <a:xfrm>
            <a:off x="1656333" y="1565605"/>
            <a:ext cx="4250690" cy="4637405"/>
          </a:xfrm>
          <a:prstGeom prst="rect">
            <a:avLst/>
          </a:prstGeom>
          <a:noFill/>
          <a:ln>
            <a:noFill/>
          </a:ln>
        </p:spPr>
        <p:txBody>
          <a:bodyPr anchorCtr="0" anchor="t" bIns="0" lIns="0" spcFirstLastPara="1" rIns="0" wrap="square" tIns="13325">
            <a:spAutoFit/>
          </a:bodyPr>
          <a:lstStyle/>
          <a:p>
            <a:pPr indent="6858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L’omniprésence des réseaux sociaux dans les routines quotidiennes modifie profondément la relation des utilisateurs à leur temps libre. Ces plateformes, bien qu’utiles pour se divertir ou s’informer, empiètent sur d’autres activités. D.W. déplore : </a:t>
            </a:r>
            <a:r>
              <a:rPr i="1" lang="en-US" sz="1200">
                <a:latin typeface="Times New Roman"/>
                <a:ea typeface="Times New Roman"/>
                <a:cs typeface="Times New Roman"/>
                <a:sym typeface="Times New Roman"/>
              </a:rPr>
              <a:t>« Avant, je lisais ou je faisais des promenades. Maintenant, je passe ce temps sur les réseaux. Ça me détend, mais parfois je regrette de ne pas faire autre chose. »</a:t>
            </a:r>
            <a:endParaRPr sz="1200">
              <a:latin typeface="Times New Roman"/>
              <a:ea typeface="Times New Roman"/>
              <a:cs typeface="Times New Roman"/>
              <a:sym typeface="Times New Roman"/>
            </a:endParaRPr>
          </a:p>
          <a:p>
            <a:pPr indent="0" lvl="0" marL="12700" marR="5715" rtl="0" algn="just">
              <a:lnSpc>
                <a:spcPct val="106900"/>
              </a:lnSpc>
              <a:spcBef>
                <a:spcPts val="810"/>
              </a:spcBef>
              <a:spcAft>
                <a:spcPts val="0"/>
              </a:spcAft>
              <a:buNone/>
            </a:pPr>
            <a:r>
              <a:rPr lang="en-US" sz="1200">
                <a:latin typeface="Times New Roman"/>
                <a:ea typeface="Times New Roman"/>
                <a:cs typeface="Times New Roman"/>
                <a:sym typeface="Times New Roman"/>
              </a:rPr>
              <a:t>Cette occupation des temps morts peut également affecter la productivité. J.R. souligne : </a:t>
            </a:r>
            <a:r>
              <a:rPr i="1" lang="en-US" sz="1200">
                <a:latin typeface="Times New Roman"/>
                <a:ea typeface="Times New Roman"/>
                <a:cs typeface="Times New Roman"/>
                <a:sym typeface="Times New Roman"/>
              </a:rPr>
              <a:t>« J’utilise les réseaux pendant mes pauses au travail, mais ça me déconcentre. Quand je reprends, j’ai du mal à me remettre dans le rythme. » </a:t>
            </a:r>
            <a:r>
              <a:rPr lang="en-US" sz="1200">
                <a:latin typeface="Times New Roman"/>
                <a:ea typeface="Times New Roman"/>
                <a:cs typeface="Times New Roman"/>
                <a:sym typeface="Times New Roman"/>
              </a:rPr>
              <a:t>Ces témoignages mettent en évidence un paradoxe : les réseaux sociaux, conçus pour optimiser la communication et l’accès à l’information, deviennent parfois une entrave à une gestion efficace du temps.</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5"/>
              </a:spcBef>
              <a:spcAft>
                <a:spcPts val="0"/>
              </a:spcAft>
              <a:buNone/>
            </a:pPr>
            <a:r>
              <a:rPr lang="en-US" sz="1200">
                <a:latin typeface="Times New Roman"/>
                <a:ea typeface="Times New Roman"/>
                <a:cs typeface="Times New Roman"/>
                <a:sym typeface="Times New Roman"/>
              </a:rPr>
              <a:t>Les habitudes et temporalités liées aux réseaux sociaux montrent qu’ils occupent  désormais  une  place  centrale  dans le  quotidien  des utilisateurs. Si leur consultation est perçue comme un moment de détente ou un outil pratique, elle peut également devenir un réflexe difficile à maîtriser. Les témoignages révèlent que cette omniprésence numérique soulève des interrogations sur l’équilibre entre utilité et dépendance, un thème qui sera exploré plus en profondeur dans les sections suivantes.</a:t>
            </a:r>
            <a:endParaRPr sz="1200">
              <a:latin typeface="Times New Roman"/>
              <a:ea typeface="Times New Roman"/>
              <a:cs typeface="Times New Roman"/>
              <a:sym typeface="Times New Roman"/>
            </a:endParaRPr>
          </a:p>
        </p:txBody>
      </p:sp>
      <p:pic>
        <p:nvPicPr>
          <p:cNvPr id="309" name="Google Shape;309;p31"/>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10" name="Google Shape;310;p31"/>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14" name="Shape 314"/>
        <p:cNvGrpSpPr/>
        <p:nvPr/>
      </p:nvGrpSpPr>
      <p:grpSpPr>
        <a:xfrm>
          <a:off x="0" y="0"/>
          <a:ext cx="0" cy="0"/>
          <a:chOff x="0" y="0"/>
          <a:chExt cx="0" cy="0"/>
        </a:xfrm>
      </p:grpSpPr>
      <p:graphicFrame>
        <p:nvGraphicFramePr>
          <p:cNvPr id="315" name="Google Shape;315;p32"/>
          <p:cNvGraphicFramePr/>
          <p:nvPr/>
        </p:nvGraphicFramePr>
        <p:xfrm>
          <a:off x="1453641" y="1354581"/>
          <a:ext cx="3000000" cy="3000000"/>
        </p:xfrm>
        <a:graphic>
          <a:graphicData uri="http://schemas.openxmlformats.org/drawingml/2006/table">
            <a:tbl>
              <a:tblPr bandRow="1" firstRow="1">
                <a:noFill/>
                <a:tableStyleId>{5CB67DB4-C9FE-46C3-B84F-722B291888AA}</a:tableStyleId>
              </a:tblPr>
              <a:tblGrid>
                <a:gridCol w="1245225"/>
                <a:gridCol w="3705850"/>
              </a:tblGrid>
              <a:tr h="225425">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12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120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4375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35"/>
                        </a:spcBef>
                        <a:spcAft>
                          <a:spcPts val="0"/>
                        </a:spcAft>
                        <a:buNone/>
                      </a:pPr>
                      <a:r>
                        <a:t/>
                      </a:r>
                      <a:endParaRPr sz="1200" u="none" cap="none" strike="noStrike">
                        <a:latin typeface="Times New Roman"/>
                        <a:ea typeface="Times New Roman"/>
                        <a:cs typeface="Times New Roman"/>
                        <a:sym typeface="Times New Roman"/>
                      </a:endParaRPr>
                    </a:p>
                    <a:p>
                      <a:pPr indent="0" lvl="0" marL="9525" marR="39941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Consultation matinale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commence ma journée avec mon téléphone, mais parfois</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je perds trop de temps à scroller au réveil."</a:t>
                      </a:r>
                      <a:endParaRPr sz="1200" u="none" cap="none" strike="noStrike">
                        <a:latin typeface="Times New Roman"/>
                        <a:ea typeface="Times New Roman"/>
                        <a:cs typeface="Times New Roman"/>
                        <a:sym typeface="Times New Roman"/>
                      </a:endParaRPr>
                    </a:p>
                  </a:txBody>
                  <a:tcPr marT="196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6875">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 matin, je vérifie mes notifications avant même de me lever. C’est devenu une habitude automatique."</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7525">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"Mon petit-déjeuner est toujours accompagné de réseaux sociaux. C’est ma manière de me mettre à jour."</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75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35"/>
                        </a:spcBef>
                        <a:spcAft>
                          <a:spcPts val="0"/>
                        </a:spcAft>
                        <a:buNone/>
                      </a:pPr>
                      <a:r>
                        <a:t/>
                      </a:r>
                      <a:endParaRPr sz="1200" u="none" cap="none" strike="noStrike">
                        <a:latin typeface="Times New Roman"/>
                        <a:ea typeface="Times New Roman"/>
                        <a:cs typeface="Times New Roman"/>
                        <a:sym typeface="Times New Roman"/>
                      </a:endParaRPr>
                    </a:p>
                    <a:p>
                      <a:pPr indent="0" lvl="0" marL="9525" marR="354330" rtl="0" algn="l">
                        <a:lnSpc>
                          <a:spcPct val="1075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Utilisation en soirée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 soir, je me détends en scannant les réseaux, mais je réalise que ça me prive de sommeil de qualité."</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7525">
                <a:tc vMerge="1"/>
                <a:tc>
                  <a:txBody>
                    <a:bodyPr/>
                    <a:lstStyle/>
                    <a:p>
                      <a:pPr indent="0" lvl="0" marL="9525"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"Regarder des vidéos sur les réseaux est devenu mon rituel nocturne. Ça m’aide à déconnecter du travail."</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7525">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"J’essaie de ne pas trop scroller avant de dormir, mais c’est</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parfois plus fort que moi."</a:t>
                      </a:r>
                      <a:endParaRPr sz="1200" u="none" cap="none" strike="noStrike">
                        <a:latin typeface="Times New Roman"/>
                        <a:ea typeface="Times New Roman"/>
                        <a:cs typeface="Times New Roman"/>
                        <a:sym typeface="Times New Roman"/>
                      </a:endParaRPr>
                    </a:p>
                  </a:txBody>
                  <a:tcPr marT="203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75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40"/>
                        </a:spcBef>
                        <a:spcAft>
                          <a:spcPts val="0"/>
                        </a:spcAft>
                        <a:buNone/>
                      </a:pPr>
                      <a:r>
                        <a:t/>
                      </a:r>
                      <a:endParaRPr sz="1200" u="none" cap="none" strike="noStrike">
                        <a:latin typeface="Times New Roman"/>
                        <a:ea typeface="Times New Roman"/>
                        <a:cs typeface="Times New Roman"/>
                        <a:sym typeface="Times New Roman"/>
                      </a:endParaRPr>
                    </a:p>
                    <a:p>
                      <a:pPr indent="0" lvl="0" marL="9525" marR="92710"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Rythme et réflexe numérique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"À chaque pause, je prends mon téléphone, même si je n’ai</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rien à regarder. C’est un réflexe incontrôlable."</a:t>
                      </a:r>
                      <a:endParaRPr sz="1200" u="none" cap="none" strike="noStrike">
                        <a:latin typeface="Times New Roman"/>
                        <a:ea typeface="Times New Roman"/>
                        <a:cs typeface="Times New Roman"/>
                        <a:sym typeface="Times New Roman"/>
                      </a:endParaRPr>
                    </a:p>
                  </a:txBody>
                  <a:tcPr marT="203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7525">
                <a:tc vMerge="1"/>
                <a:tc>
                  <a:txBody>
                    <a:bodyPr/>
                    <a:lstStyle/>
                    <a:p>
                      <a:pPr indent="0" lvl="0" marL="9525" marR="635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réseaux sociaux sont conçus pour qu’on reste dessus. Je me connecte pour une minute et j’y reste 20."</a:t>
                      </a:r>
                      <a:endParaRPr sz="1200" u="none" cap="none" strike="noStrike">
                        <a:latin typeface="Times New Roman"/>
                        <a:ea typeface="Times New Roman"/>
                        <a:cs typeface="Times New Roman"/>
                        <a:sym typeface="Times New Roman"/>
                      </a:endParaRPr>
                    </a:p>
                  </a:txBody>
                  <a:tcPr marT="63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7525">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passe trop de temps dessus sans m’en rendre compte, comme si c’était un automatisme."</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75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40"/>
                        </a:spcBef>
                        <a:spcAft>
                          <a:spcPts val="0"/>
                        </a:spcAft>
                        <a:buNone/>
                      </a:pPr>
                      <a:r>
                        <a:t/>
                      </a:r>
                      <a:endParaRPr sz="1200" u="none" cap="none" strike="noStrike">
                        <a:latin typeface="Times New Roman"/>
                        <a:ea typeface="Times New Roman"/>
                        <a:cs typeface="Times New Roman"/>
                        <a:sym typeface="Times New Roman"/>
                      </a:endParaRPr>
                    </a:p>
                    <a:p>
                      <a:pPr indent="0" lvl="0" marL="9525" marR="37528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Impact sur le temps libre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"Avant, je faisais du sport ou lisais pendant mes pauses. Maintenant, je suis toujours sur mon téléphone."</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6875">
                <a:tc vMerge="1"/>
                <a:tc>
                  <a:txBody>
                    <a:bodyPr/>
                    <a:lstStyle/>
                    <a:p>
                      <a:pPr indent="0" lvl="0" marL="9525"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réseaux occupent une grande partie de mes moments libres, parfois au détriment d’autres activités."</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7525">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me détends en ligne, mais je regrette souvent de ne pas avoir fait autre chose de plus productif."</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68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40"/>
                        </a:spcBef>
                        <a:spcAft>
                          <a:spcPts val="0"/>
                        </a:spcAft>
                        <a:buNone/>
                      </a:pPr>
                      <a:r>
                        <a:t/>
                      </a:r>
                      <a:endParaRPr sz="1200" u="none" cap="none" strike="noStrike">
                        <a:latin typeface="Times New Roman"/>
                        <a:ea typeface="Times New Roman"/>
                        <a:cs typeface="Times New Roman"/>
                        <a:sym typeface="Times New Roman"/>
                      </a:endParaRPr>
                    </a:p>
                    <a:p>
                      <a:pPr indent="0" lvl="0" marL="9525" marR="45275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Effet sur la productivité</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7600"/>
                        </a:lnSpc>
                        <a:spcBef>
                          <a:spcPts val="0"/>
                        </a:spcBef>
                        <a:spcAft>
                          <a:spcPts val="0"/>
                        </a:spcAft>
                        <a:buNone/>
                      </a:pPr>
                      <a:r>
                        <a:rPr lang="en-US" sz="1200" u="none" cap="none" strike="noStrike">
                          <a:latin typeface="Times New Roman"/>
                          <a:ea typeface="Times New Roman"/>
                          <a:cs typeface="Times New Roman"/>
                          <a:sym typeface="Times New Roman"/>
                        </a:rPr>
                        <a:t>"Utiliser mon téléphone pendant les pauses de travail me fait perdre le fil quand je reprends mes tâches."</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37525">
                <a:tc vMerge="1"/>
                <a:tc>
                  <a:txBody>
                    <a:bodyPr/>
                    <a:lstStyle/>
                    <a:p>
                      <a:pPr indent="0" lvl="0" marL="9525"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suis moins concentré au travail à cause des distractions des réseaux sociaux."</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36875">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notifications interrompent mon travail. J’essaie de les désactiver, mais ça ne dure jamais longtemps."</a:t>
                      </a:r>
                      <a:endParaRPr sz="1200" u="none" cap="none" strike="noStrike">
                        <a:latin typeface="Times New Roman"/>
                        <a:ea typeface="Times New Roman"/>
                        <a:cs typeface="Times New Roman"/>
                        <a:sym typeface="Times New Roman"/>
                      </a:endParaRPr>
                    </a:p>
                  </a:txBody>
                  <a:tcPr marT="6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bl>
          </a:graphicData>
        </a:graphic>
      </p:graphicFrame>
      <p:pic>
        <p:nvPicPr>
          <p:cNvPr id="316" name="Google Shape;316;p32"/>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17" name="Google Shape;317;p32"/>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21" name="Shape 321"/>
        <p:cNvGrpSpPr/>
        <p:nvPr/>
      </p:nvGrpSpPr>
      <p:grpSpPr>
        <a:xfrm>
          <a:off x="0" y="0"/>
          <a:ext cx="0" cy="0"/>
          <a:chOff x="0" y="0"/>
          <a:chExt cx="0" cy="0"/>
        </a:xfrm>
      </p:grpSpPr>
      <p:sp>
        <p:nvSpPr>
          <p:cNvPr id="322" name="Google Shape;322;p33"/>
          <p:cNvSpPr txBox="1"/>
          <p:nvPr/>
        </p:nvSpPr>
        <p:spPr>
          <a:xfrm>
            <a:off x="1704848" y="1332738"/>
            <a:ext cx="414782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Attention et concentration : une ressource sous pression</a:t>
            </a:r>
            <a:endParaRPr sz="1800">
              <a:latin typeface="Times New Roman"/>
              <a:ea typeface="Times New Roman"/>
              <a:cs typeface="Times New Roman"/>
              <a:sym typeface="Times New Roman"/>
            </a:endParaRPr>
          </a:p>
        </p:txBody>
      </p:sp>
      <p:sp>
        <p:nvSpPr>
          <p:cNvPr id="323" name="Google Shape;323;p33"/>
          <p:cNvSpPr txBox="1"/>
          <p:nvPr/>
        </p:nvSpPr>
        <p:spPr>
          <a:xfrm>
            <a:off x="1547875" y="2380053"/>
            <a:ext cx="4468495" cy="7484745"/>
          </a:xfrm>
          <a:prstGeom prst="rect">
            <a:avLst/>
          </a:prstGeom>
          <a:noFill/>
          <a:ln>
            <a:noFill/>
          </a:ln>
        </p:spPr>
        <p:txBody>
          <a:bodyPr anchorCtr="0" anchor="t" bIns="0" lIns="0" spcFirstLastPara="1" rIns="0" wrap="square" tIns="11425">
            <a:spAutoFit/>
          </a:bodyPr>
          <a:lstStyle/>
          <a:p>
            <a:pPr indent="0" lvl="0" marL="12700" marR="5715" rtl="0" algn="just">
              <a:lnSpc>
                <a:spcPct val="107000"/>
              </a:lnSpc>
              <a:spcBef>
                <a:spcPts val="0"/>
              </a:spcBef>
              <a:spcAft>
                <a:spcPts val="0"/>
              </a:spcAft>
              <a:buNone/>
            </a:pPr>
            <a:r>
              <a:rPr lang="en-US" sz="1200">
                <a:latin typeface="Times New Roman"/>
                <a:ea typeface="Times New Roman"/>
                <a:cs typeface="Times New Roman"/>
                <a:sym typeface="Times New Roman"/>
              </a:rPr>
              <a:t>L’omniprésence des réseaux sociaux ne se limite pas à une occupation de notre temps, elle affecte également notre capacité à maintenir une attention soutenue. Le forum et le sondage mettent en lumière un constat préoccupant : les interruptions fréquentes et la sollicitation constante des plateformes numériques perturbent la concentration, réduisant ainsi la productivité et la qualité des interactions hors ligne.</a:t>
            </a:r>
            <a:endParaRPr sz="1200">
              <a:latin typeface="Times New Roman"/>
              <a:ea typeface="Times New Roman"/>
              <a:cs typeface="Times New Roman"/>
              <a:sym typeface="Times New Roman"/>
            </a:endParaRPr>
          </a:p>
          <a:p>
            <a:pPr indent="0" lvl="0" marL="12700" marR="5080" rtl="0" algn="just">
              <a:lnSpc>
                <a:spcPct val="106900"/>
              </a:lnSpc>
              <a:spcBef>
                <a:spcPts val="800"/>
              </a:spcBef>
              <a:spcAft>
                <a:spcPts val="0"/>
              </a:spcAft>
              <a:buNone/>
            </a:pPr>
            <a:r>
              <a:rPr lang="en-US" sz="1200">
                <a:latin typeface="Times New Roman"/>
                <a:ea typeface="Times New Roman"/>
                <a:cs typeface="Times New Roman"/>
                <a:sym typeface="Times New Roman"/>
              </a:rPr>
              <a:t>Les Récits de vie des Forums révèlent que les utilisateurs se sentent souvent distraits par les notifications incessantes et les mécanismes d’engagement des réseaux sociaux. M.A. explique : </a:t>
            </a:r>
            <a:r>
              <a:rPr i="1" lang="en-US" sz="1200">
                <a:latin typeface="Times New Roman"/>
                <a:ea typeface="Times New Roman"/>
                <a:cs typeface="Times New Roman"/>
                <a:sym typeface="Times New Roman"/>
              </a:rPr>
              <a:t>« Je ne peux pas m’empêcher de regarder mon téléphone à chaque notification. Même si je suis en train de travailler, ça coupe mon élan et je perds du temps. » </a:t>
            </a:r>
            <a:r>
              <a:rPr lang="en-US" sz="1200">
                <a:latin typeface="Times New Roman"/>
                <a:ea typeface="Times New Roman"/>
                <a:cs typeface="Times New Roman"/>
                <a:sym typeface="Times New Roman"/>
              </a:rPr>
              <a:t>Cette situation est amplifiée par le design même des plateformes, qui incitent les utilisateurs à revenir encore et encore.</a:t>
            </a:r>
            <a:endParaRPr sz="1200">
              <a:latin typeface="Times New Roman"/>
              <a:ea typeface="Times New Roman"/>
              <a:cs typeface="Times New Roman"/>
              <a:sym typeface="Times New Roman"/>
            </a:endParaRPr>
          </a:p>
          <a:p>
            <a:pPr indent="0" lvl="0" marL="12700" marR="7620" rtl="0" algn="just">
              <a:lnSpc>
                <a:spcPct val="107100"/>
              </a:lnSpc>
              <a:spcBef>
                <a:spcPts val="800"/>
              </a:spcBef>
              <a:spcAft>
                <a:spcPts val="0"/>
              </a:spcAft>
              <a:buNone/>
            </a:pPr>
            <a:r>
              <a:rPr lang="en-US" sz="1200">
                <a:latin typeface="Times New Roman"/>
                <a:ea typeface="Times New Roman"/>
                <a:cs typeface="Times New Roman"/>
                <a:sym typeface="Times New Roman"/>
              </a:rPr>
              <a:t>M.B. partage une expérience similaire : </a:t>
            </a:r>
            <a:r>
              <a:rPr i="1" lang="en-US" sz="1200">
                <a:latin typeface="Times New Roman"/>
                <a:ea typeface="Times New Roman"/>
                <a:cs typeface="Times New Roman"/>
                <a:sym typeface="Times New Roman"/>
              </a:rPr>
              <a:t>« Je me dis toujours que je vais juste vérifier une chose, mais ça finit par devenir 15 minutes de scroll. Une fois que je me reconnecte à ma tâche, j’ai perdu le fil de mes idées. » </a:t>
            </a:r>
            <a:r>
              <a:rPr lang="en-US" sz="1200">
                <a:latin typeface="Times New Roman"/>
                <a:ea typeface="Times New Roman"/>
                <a:cs typeface="Times New Roman"/>
                <a:sym typeface="Times New Roman"/>
              </a:rPr>
              <a:t>Ces interruptions récurrentes, bien qu’apparemment mineures, accumulent des effets significatifs sur la capacité à se concentrer.</a:t>
            </a:r>
            <a:endParaRPr sz="1200">
              <a:latin typeface="Times New Roman"/>
              <a:ea typeface="Times New Roman"/>
              <a:cs typeface="Times New Roman"/>
              <a:sym typeface="Times New Roman"/>
            </a:endParaRPr>
          </a:p>
          <a:p>
            <a:pPr indent="0" lvl="0" marL="12700" marR="5080" rtl="0" algn="just">
              <a:lnSpc>
                <a:spcPct val="107000"/>
              </a:lnSpc>
              <a:spcBef>
                <a:spcPts val="800"/>
              </a:spcBef>
              <a:spcAft>
                <a:spcPts val="0"/>
              </a:spcAft>
              <a:buNone/>
            </a:pPr>
            <a:r>
              <a:rPr lang="en-US" sz="1200">
                <a:latin typeface="Times New Roman"/>
                <a:ea typeface="Times New Roman"/>
                <a:cs typeface="Times New Roman"/>
                <a:sym typeface="Times New Roman"/>
              </a:rPr>
              <a:t>Ces expériences ne sont pas isolées. Le forum regorge de commentaires montrant comment les réseaux sociaux interfèrent avec des activités exigeant  de  l’attention,  comme  la  lecture,  l’étude  ou  même  les conversations en personne. N.N. confie : </a:t>
            </a:r>
            <a:r>
              <a:rPr i="1" lang="en-US" sz="1200">
                <a:latin typeface="Times New Roman"/>
                <a:ea typeface="Times New Roman"/>
                <a:cs typeface="Times New Roman"/>
                <a:sym typeface="Times New Roman"/>
              </a:rPr>
              <a:t>« Je me rends compte que je n’écoute plus les gens comme avant. Pendant une discussion, je suis tenté de regarder mon téléphone.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6985" rtl="0" algn="just">
              <a:lnSpc>
                <a:spcPct val="107200"/>
              </a:lnSpc>
              <a:spcBef>
                <a:spcPts val="0"/>
              </a:spcBef>
              <a:spcAft>
                <a:spcPts val="0"/>
              </a:spcAft>
              <a:buNone/>
            </a:pPr>
            <a:r>
              <a:rPr lang="en-US" sz="1200">
                <a:latin typeface="Times New Roman"/>
                <a:ea typeface="Times New Roman"/>
                <a:cs typeface="Times New Roman"/>
                <a:sym typeface="Times New Roman"/>
              </a:rPr>
              <a:t>Le sondage confirme cette tendance, avec 31 % des utilisateurs déclarant que leur capacité d’attention a diminué depuis qu’ils utilisent les réseaux sociaux. Cette donnée souligne une transformation profonde dans la manière dont les personnes gèrent leur focus et leur énergie mentale.</a:t>
            </a:r>
            <a:endParaRPr sz="1200">
              <a:latin typeface="Times New Roman"/>
              <a:ea typeface="Times New Roman"/>
              <a:cs typeface="Times New Roman"/>
              <a:sym typeface="Times New Roman"/>
            </a:endParaRPr>
          </a:p>
          <a:p>
            <a:pPr indent="0" lvl="0" marL="12700" marR="6985" rtl="0" algn="just">
              <a:lnSpc>
                <a:spcPct val="107000"/>
              </a:lnSpc>
              <a:spcBef>
                <a:spcPts val="800"/>
              </a:spcBef>
              <a:spcAft>
                <a:spcPts val="0"/>
              </a:spcAft>
              <a:buNone/>
            </a:pPr>
            <a:r>
              <a:rPr lang="en-US" sz="1200">
                <a:latin typeface="Times New Roman"/>
                <a:ea typeface="Times New Roman"/>
                <a:cs typeface="Times New Roman"/>
                <a:sym typeface="Times New Roman"/>
              </a:rPr>
              <a:t>Les témoignages des forums apportent des exemples concrets de cette difficulté croissante à maintenir une attention prolongée. C.Z. remarque : </a:t>
            </a:r>
            <a:r>
              <a:rPr i="1" lang="en-US" sz="1200">
                <a:latin typeface="Times New Roman"/>
                <a:ea typeface="Times New Roman"/>
                <a:cs typeface="Times New Roman"/>
                <a:sym typeface="Times New Roman"/>
              </a:rPr>
              <a:t>« Avant, je pouvais lire un livre entier en une journée. Maintenant, après 10 minutes, j’ai envie de vérifier mes messages. » </a:t>
            </a:r>
            <a:r>
              <a:rPr lang="en-US" sz="1200">
                <a:latin typeface="Times New Roman"/>
                <a:ea typeface="Times New Roman"/>
                <a:cs typeface="Times New Roman"/>
                <a:sym typeface="Times New Roman"/>
              </a:rPr>
              <a:t>Ce besoin constant de stimulation numérique perturbe également les activités créatives ou méditatives, où l’attention soutenue est cruciale.</a:t>
            </a:r>
            <a:endParaRPr sz="1200">
              <a:latin typeface="Times New Roman"/>
              <a:ea typeface="Times New Roman"/>
              <a:cs typeface="Times New Roman"/>
              <a:sym typeface="Times New Roman"/>
            </a:endParaRPr>
          </a:p>
        </p:txBody>
      </p:sp>
      <p:pic>
        <p:nvPicPr>
          <p:cNvPr id="324" name="Google Shape;324;p33"/>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25" name="Google Shape;325;p33"/>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29" name="Shape 329"/>
        <p:cNvGrpSpPr/>
        <p:nvPr/>
      </p:nvGrpSpPr>
      <p:grpSpPr>
        <a:xfrm>
          <a:off x="0" y="0"/>
          <a:ext cx="0" cy="0"/>
          <a:chOff x="0" y="0"/>
          <a:chExt cx="0" cy="0"/>
        </a:xfrm>
      </p:grpSpPr>
      <p:sp>
        <p:nvSpPr>
          <p:cNvPr id="330" name="Google Shape;330;p34"/>
          <p:cNvSpPr txBox="1"/>
          <p:nvPr/>
        </p:nvSpPr>
        <p:spPr>
          <a:xfrm>
            <a:off x="1656333" y="1565605"/>
            <a:ext cx="4250690" cy="5521960"/>
          </a:xfrm>
          <a:prstGeom prst="rect">
            <a:avLst/>
          </a:prstGeom>
          <a:noFill/>
          <a:ln>
            <a:noFill/>
          </a:ln>
        </p:spPr>
        <p:txBody>
          <a:bodyPr anchorCtr="0" anchor="t" bIns="0" lIns="0" spcFirstLastPara="1" rIns="0" wrap="square" tIns="26025">
            <a:spAutoFit/>
          </a:bodyPr>
          <a:lstStyle/>
          <a:p>
            <a:pPr indent="0" lvl="0" marL="12700" rtl="0" algn="just">
              <a:lnSpc>
                <a:spcPct val="100000"/>
              </a:lnSpc>
              <a:spcBef>
                <a:spcPts val="0"/>
              </a:spcBef>
              <a:spcAft>
                <a:spcPts val="0"/>
              </a:spcAft>
              <a:buNone/>
            </a:pPr>
            <a:r>
              <a:rPr lang="en-US" sz="1200">
                <a:latin typeface="Times New Roman"/>
                <a:ea typeface="Times New Roman"/>
                <a:cs typeface="Times New Roman"/>
                <a:sym typeface="Times New Roman"/>
              </a:rPr>
              <a:t>A.M. souligne également l’effet à long terme de cette perte d’attention :</a:t>
            </a:r>
            <a:endParaRPr sz="1200">
              <a:latin typeface="Times New Roman"/>
              <a:ea typeface="Times New Roman"/>
              <a:cs typeface="Times New Roman"/>
              <a:sym typeface="Times New Roman"/>
            </a:endParaRPr>
          </a:p>
          <a:p>
            <a:pPr indent="0" lvl="0" marL="12700" marR="6350" rtl="0" algn="just">
              <a:lnSpc>
                <a:spcPct val="106900"/>
              </a:lnSpc>
              <a:spcBef>
                <a:spcPts val="10"/>
              </a:spcBef>
              <a:spcAft>
                <a:spcPts val="0"/>
              </a:spcAft>
              <a:buNone/>
            </a:pPr>
            <a:r>
              <a:rPr i="1" lang="en-US" sz="1200">
                <a:latin typeface="Times New Roman"/>
                <a:ea typeface="Times New Roman"/>
                <a:cs typeface="Times New Roman"/>
                <a:sym typeface="Times New Roman"/>
              </a:rPr>
              <a:t>« Je remarque que ma mémoire est moins bonne. Je saute d’une information à l’autre sans vraiment prendre le temps de comprendre ou de retenir. » </a:t>
            </a:r>
            <a:r>
              <a:rPr lang="en-US" sz="1200">
                <a:latin typeface="Times New Roman"/>
                <a:ea typeface="Times New Roman"/>
                <a:cs typeface="Times New Roman"/>
                <a:sym typeface="Times New Roman"/>
              </a:rPr>
              <a:t>Cette observation reflète une tendance plus large, où la consommation rapide et fragmentée d’informations sur les réseaux modifie notre manière de traiter et d’assimiler le contenu.</a:t>
            </a:r>
            <a:endParaRPr sz="1200">
              <a:latin typeface="Times New Roman"/>
              <a:ea typeface="Times New Roman"/>
              <a:cs typeface="Times New Roman"/>
              <a:sym typeface="Times New Roman"/>
            </a:endParaRPr>
          </a:p>
          <a:p>
            <a:pPr indent="0" lvl="0" marL="12700" marR="5080" rtl="0" algn="just">
              <a:lnSpc>
                <a:spcPct val="106900"/>
              </a:lnSpc>
              <a:spcBef>
                <a:spcPts val="810"/>
              </a:spcBef>
              <a:spcAft>
                <a:spcPts val="0"/>
              </a:spcAft>
              <a:buNone/>
            </a:pPr>
            <a:r>
              <a:rPr lang="en-US" sz="1200">
                <a:latin typeface="Times New Roman"/>
                <a:ea typeface="Times New Roman"/>
                <a:cs typeface="Times New Roman"/>
                <a:sym typeface="Times New Roman"/>
              </a:rPr>
              <a:t>Les interruptions constantes créent un cercle vicieux : plus les utilisateurs se laissent distraire, plus il devient difficile pour eux de se concentrer sur des tâches exigeant de la réflexion ou de la patience. J.H. explique : </a:t>
            </a:r>
            <a:r>
              <a:rPr i="1" lang="en-US" sz="1200">
                <a:latin typeface="Times New Roman"/>
                <a:ea typeface="Times New Roman"/>
                <a:cs typeface="Times New Roman"/>
                <a:sym typeface="Times New Roman"/>
              </a:rPr>
              <a:t>« Quand je travaille, je coupe les notifications, mais je finis toujours par rouvrir une application pour me détendre. Et au final, je perds encore plus de temps.</a:t>
            </a:r>
            <a:endParaRPr sz="1200">
              <a:latin typeface="Times New Roman"/>
              <a:ea typeface="Times New Roman"/>
              <a:cs typeface="Times New Roman"/>
              <a:sym typeface="Times New Roman"/>
            </a:endParaRPr>
          </a:p>
          <a:p>
            <a:pPr indent="0" lvl="0" marL="12700" rtl="0" algn="l">
              <a:lnSpc>
                <a:spcPct val="100000"/>
              </a:lnSpc>
              <a:spcBef>
                <a:spcPts val="110"/>
              </a:spcBef>
              <a:spcAft>
                <a:spcPts val="0"/>
              </a:spcAft>
              <a:buNone/>
            </a:pPr>
            <a:r>
              <a:rPr i="1" lang="en-US" sz="1200">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a:p>
            <a:pPr indent="0" lvl="0" marL="12700" marR="6350" rtl="0" algn="just">
              <a:lnSpc>
                <a:spcPct val="106900"/>
              </a:lnSpc>
              <a:spcBef>
                <a:spcPts val="800"/>
              </a:spcBef>
              <a:spcAft>
                <a:spcPts val="0"/>
              </a:spcAft>
              <a:buNone/>
            </a:pPr>
            <a:r>
              <a:rPr lang="en-US" sz="1200">
                <a:latin typeface="Times New Roman"/>
                <a:ea typeface="Times New Roman"/>
                <a:cs typeface="Times New Roman"/>
                <a:sym typeface="Times New Roman"/>
              </a:rPr>
              <a:t>Ce comportement est souvent renforcé par le stress ou l’anxiété, des états émotionnels qui poussent les utilisateurs à chercher une évasion rapide sur les réseaux sociaux. D.A. témoigne : </a:t>
            </a:r>
            <a:r>
              <a:rPr i="1" lang="en-US" sz="1200">
                <a:latin typeface="Times New Roman"/>
                <a:ea typeface="Times New Roman"/>
                <a:cs typeface="Times New Roman"/>
                <a:sym typeface="Times New Roman"/>
              </a:rPr>
              <a:t>« Dès que je suis stressé, je me tourne vers mon téléphone. Ça me calme sur le moment, mais je réalise que ça m’éloigne encore plus de ce que je dois faire.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95"/>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6900"/>
              </a:lnSpc>
              <a:spcBef>
                <a:spcPts val="0"/>
              </a:spcBef>
              <a:spcAft>
                <a:spcPts val="0"/>
              </a:spcAft>
              <a:buNone/>
            </a:pPr>
            <a:r>
              <a:rPr lang="en-US" sz="1200">
                <a:latin typeface="Times New Roman"/>
                <a:ea typeface="Times New Roman"/>
                <a:cs typeface="Times New Roman"/>
                <a:sym typeface="Times New Roman"/>
              </a:rPr>
              <a:t>La pression exercée sur la concentration par les réseaux sociaux est donc à la fois directe, à travers les interruptions fréquentes, et indirecte, par l’altération des habitudes et des réflexes cognitifs. Le forum et le sondage mettent en évidence une réalité commune à de nombreux utilisateurs : la difficulté croissante à préserver leur attention dans un monde numérique qui ne cesse de solliciter leur temps et leur esprit. Pour beaucoup, regagner le contrôle de leur capacité d’attention est devenu un véritable défi.</a:t>
            </a:r>
            <a:endParaRPr sz="1200">
              <a:latin typeface="Times New Roman"/>
              <a:ea typeface="Times New Roman"/>
              <a:cs typeface="Times New Roman"/>
              <a:sym typeface="Times New Roman"/>
            </a:endParaRPr>
          </a:p>
        </p:txBody>
      </p:sp>
      <p:pic>
        <p:nvPicPr>
          <p:cNvPr id="331" name="Google Shape;331;p34"/>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32" name="Google Shape;332;p34"/>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36" name="Shape 336"/>
        <p:cNvGrpSpPr/>
        <p:nvPr/>
      </p:nvGrpSpPr>
      <p:grpSpPr>
        <a:xfrm>
          <a:off x="0" y="0"/>
          <a:ext cx="0" cy="0"/>
          <a:chOff x="0" y="0"/>
          <a:chExt cx="0" cy="0"/>
        </a:xfrm>
      </p:grpSpPr>
      <p:graphicFrame>
        <p:nvGraphicFramePr>
          <p:cNvPr id="337" name="Google Shape;337;p35"/>
          <p:cNvGraphicFramePr/>
          <p:nvPr/>
        </p:nvGraphicFramePr>
        <p:xfrm>
          <a:off x="1208087" y="1556638"/>
          <a:ext cx="3000000" cy="3000000"/>
        </p:xfrm>
        <a:graphic>
          <a:graphicData uri="http://schemas.openxmlformats.org/drawingml/2006/table">
            <a:tbl>
              <a:tblPr bandRow="1" firstRow="1">
                <a:noFill/>
                <a:tableStyleId>{5CB67DB4-C9FE-46C3-B84F-722B291888AA}</a:tableStyleId>
              </a:tblPr>
              <a:tblGrid>
                <a:gridCol w="1359525"/>
                <a:gridCol w="3771275"/>
              </a:tblGrid>
              <a:tr h="220350">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95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95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4267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15"/>
                        </a:spcBef>
                        <a:spcAft>
                          <a:spcPts val="0"/>
                        </a:spcAft>
                        <a:buNone/>
                      </a:pPr>
                      <a:r>
                        <a:t/>
                      </a:r>
                      <a:endParaRPr sz="1200" u="none" cap="none" strike="noStrike">
                        <a:latin typeface="Times New Roman"/>
                        <a:ea typeface="Times New Roman"/>
                        <a:cs typeface="Times New Roman"/>
                        <a:sym typeface="Times New Roman"/>
                      </a:endParaRPr>
                    </a:p>
                    <a:p>
                      <a:pPr indent="0" lvl="0" marL="9525" marR="48196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Interruptions constantes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notifications m'interrompent tout le temps, même au milieu d’une tâche importante."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725">
                <a:tc vMerge="1"/>
                <a:tc>
                  <a:txBody>
                    <a:bodyPr/>
                    <a:lstStyle/>
                    <a:p>
                      <a:pPr indent="0" lvl="0" marL="10160"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n’arrive pas à ignorer les alertes sur mon téléphone, même quand je travaille."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725">
                <a:tc vMerge="1"/>
                <a:tc>
                  <a:txBody>
                    <a:bodyPr/>
                    <a:lstStyle/>
                    <a:p>
                      <a:pPr indent="0" lvl="0" marL="10160"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"Chaque notification me sort de ma concentration, et je perds un temps fou à revenir dans ma tâche."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7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15"/>
                        </a:spcBef>
                        <a:spcAft>
                          <a:spcPts val="0"/>
                        </a:spcAft>
                        <a:buNone/>
                      </a:pPr>
                      <a:r>
                        <a:t/>
                      </a:r>
                      <a:endParaRPr sz="1200" u="none" cap="none" strike="noStrike">
                        <a:latin typeface="Times New Roman"/>
                        <a:ea typeface="Times New Roman"/>
                        <a:cs typeface="Times New Roman"/>
                        <a:sym typeface="Times New Roman"/>
                      </a:endParaRPr>
                    </a:p>
                    <a:p>
                      <a:pPr indent="0" lvl="0" marL="9525" marR="56705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Effet sur la productivité</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317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veux juste vérifier une info rapide, mais ça finit toujours par un scroll de 20 minutes."</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725">
                <a:tc vMerge="1"/>
                <a:tc>
                  <a:txBody>
                    <a:bodyPr/>
                    <a:lstStyle/>
                    <a:p>
                      <a:pPr indent="0" lvl="0" marL="10160" marR="190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réseaux sociaux sont la première cause de mes retards sur mes projets."</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725">
                <a:tc vMerge="1"/>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coupe les notifications pour me concentrer, mais je finis toujours par rouvrir une application."</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7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25"/>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Diminution de la</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b="1" lang="en-US" sz="1200" u="none" cap="none" strike="noStrike">
                          <a:solidFill>
                            <a:srgbClr val="FFFFFF"/>
                          </a:solidFill>
                          <a:latin typeface="Times New Roman"/>
                          <a:ea typeface="Times New Roman"/>
                          <a:cs typeface="Times New Roman"/>
                          <a:sym typeface="Times New Roman"/>
                        </a:rPr>
                        <a:t>capacité d’attention</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254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"Avant, je pouvais lire un livre en entier. Maintenant, je me distrais après quelques pages."</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725">
                <a:tc vMerge="1"/>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passe d’un sujet à l’autre sans approfondir. Ma mémoire en souffre."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725">
                <a:tc vMerge="1"/>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ne peux pas me concentrer longtemps sur une tâche sans ressentir le besoin de consulter mon téléphone."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7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15"/>
                        </a:spcBef>
                        <a:spcAft>
                          <a:spcPts val="0"/>
                        </a:spcAft>
                        <a:buNone/>
                      </a:pPr>
                      <a:r>
                        <a:t/>
                      </a:r>
                      <a:endParaRPr sz="1200" u="none" cap="none" strike="noStrike">
                        <a:latin typeface="Times New Roman"/>
                        <a:ea typeface="Times New Roman"/>
                        <a:cs typeface="Times New Roman"/>
                        <a:sym typeface="Times New Roman"/>
                      </a:endParaRPr>
                    </a:p>
                    <a:p>
                      <a:pPr indent="0" lvl="0" marL="9525" marR="37465" rtl="0" algn="l">
                        <a:lnSpc>
                          <a:spcPct val="1075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Impact sur les interactions sociales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381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ne suis plus aussi attentif dans les discussions en personne. Je jette toujours un œil à mon téléphone."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725">
                <a:tc vMerge="1"/>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"Parfois, je décroche totalement d’une conversation parce que je reçois une notification."</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725">
                <a:tc vMerge="1"/>
                <a:tc>
                  <a:txBody>
                    <a:bodyPr/>
                    <a:lstStyle/>
                    <a:p>
                      <a:pPr indent="0" lvl="0" marL="10160" marR="254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"Mon téléphone interrompt même mes moments avec ma famille, et je m’en veux."</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72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25"/>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Lien avec le stress</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b="1" lang="en-US" sz="1200" u="none" cap="none" strike="noStrike">
                          <a:solidFill>
                            <a:srgbClr val="FFFFFF"/>
                          </a:solidFill>
                          <a:latin typeface="Times New Roman"/>
                          <a:ea typeface="Times New Roman"/>
                          <a:cs typeface="Times New Roman"/>
                          <a:sym typeface="Times New Roman"/>
                        </a:rPr>
                        <a:t>ou l’anxiété</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"Quand je suis stressé, je vais automatiquement sur mon</a:t>
                      </a:r>
                      <a:endParaRPr sz="1200" u="none" cap="none" strike="noStrike">
                        <a:latin typeface="Times New Roman"/>
                        <a:ea typeface="Times New Roman"/>
                        <a:cs typeface="Times New Roman"/>
                        <a:sym typeface="Times New Roman"/>
                      </a:endParaRPr>
                    </a:p>
                    <a:p>
                      <a:pPr indent="0" lvl="0" marL="10160"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téléphone pour me calmer."</a:t>
                      </a:r>
                      <a:endParaRPr sz="1200" u="none" cap="none" strike="noStrike">
                        <a:latin typeface="Times New Roman"/>
                        <a:ea typeface="Times New Roman"/>
                        <a:cs typeface="Times New Roman"/>
                        <a:sym typeface="Times New Roman"/>
                      </a:endParaRPr>
                    </a:p>
                  </a:txBody>
                  <a:tcPr marT="152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725">
                <a:tc vMerge="1"/>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me réfugie dans les réseaux sociaux quand je suis anxieuse, mais ça m’éloigne encore plus de mes tâches."</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725">
                <a:tc vMerge="1"/>
                <a:tc>
                  <a:txBody>
                    <a:bodyPr/>
                    <a:lstStyle/>
                    <a:p>
                      <a:pPr indent="0" lvl="0" marL="10160" marR="254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réseaux me donnent une échappatoire, mais à la fin, je suis encore plus débordé et stressé."</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bl>
          </a:graphicData>
        </a:graphic>
      </p:graphicFrame>
      <p:pic>
        <p:nvPicPr>
          <p:cNvPr id="338" name="Google Shape;338;p35"/>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39" name="Google Shape;339;p35"/>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43" name="Shape 343"/>
        <p:cNvGrpSpPr/>
        <p:nvPr/>
      </p:nvGrpSpPr>
      <p:grpSpPr>
        <a:xfrm>
          <a:off x="0" y="0"/>
          <a:ext cx="0" cy="0"/>
          <a:chOff x="0" y="0"/>
          <a:chExt cx="0" cy="0"/>
        </a:xfrm>
      </p:grpSpPr>
      <p:sp>
        <p:nvSpPr>
          <p:cNvPr id="344" name="Google Shape;344;p36"/>
          <p:cNvSpPr txBox="1"/>
          <p:nvPr/>
        </p:nvSpPr>
        <p:spPr>
          <a:xfrm>
            <a:off x="2069083" y="1286002"/>
            <a:ext cx="359537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Dépendance ou maîtrise : l’équilibre numérique</a:t>
            </a:r>
            <a:endParaRPr sz="1800">
              <a:latin typeface="Times New Roman"/>
              <a:ea typeface="Times New Roman"/>
              <a:cs typeface="Times New Roman"/>
              <a:sym typeface="Times New Roman"/>
            </a:endParaRPr>
          </a:p>
        </p:txBody>
      </p:sp>
      <p:sp>
        <p:nvSpPr>
          <p:cNvPr id="345" name="Google Shape;345;p36"/>
          <p:cNvSpPr txBox="1"/>
          <p:nvPr/>
        </p:nvSpPr>
        <p:spPr>
          <a:xfrm>
            <a:off x="1742694" y="2332989"/>
            <a:ext cx="4250055" cy="7093584"/>
          </a:xfrm>
          <a:prstGeom prst="rect">
            <a:avLst/>
          </a:prstGeom>
          <a:noFill/>
          <a:ln>
            <a:noFill/>
          </a:ln>
        </p:spPr>
        <p:txBody>
          <a:bodyPr anchorCtr="0" anchor="t" bIns="0" lIns="0" spcFirstLastPara="1" rIns="0" wrap="square" tIns="12050">
            <a:spAutoFit/>
          </a:bodyPr>
          <a:lstStyle/>
          <a:p>
            <a:pPr indent="0" lvl="0" marL="12700" marR="5715" rtl="0" algn="just">
              <a:lnSpc>
                <a:spcPct val="107000"/>
              </a:lnSpc>
              <a:spcBef>
                <a:spcPts val="0"/>
              </a:spcBef>
              <a:spcAft>
                <a:spcPts val="0"/>
              </a:spcAft>
              <a:buNone/>
            </a:pPr>
            <a:r>
              <a:rPr lang="en-US" sz="1200">
                <a:latin typeface="Times New Roman"/>
                <a:ea typeface="Times New Roman"/>
                <a:cs typeface="Times New Roman"/>
                <a:sym typeface="Times New Roman"/>
              </a:rPr>
              <a:t>La frontière entre un usage maîtrisé des réseaux sociaux et une forme de dépendance devient de plus en plus floue pour de nombreux utilisateurs. Les témoignages des forums et les données du sondage mettent en lumière un phénomène complexe : l’attachement compulsif aux réseaux, souvent motivé par une recherche de validation sociale, coexiste avec une difficulté croissante à se déconnecter totalement.</a:t>
            </a:r>
            <a:endParaRPr sz="1200">
              <a:latin typeface="Times New Roman"/>
              <a:ea typeface="Times New Roman"/>
              <a:cs typeface="Times New Roman"/>
              <a:sym typeface="Times New Roman"/>
            </a:endParaRPr>
          </a:p>
          <a:p>
            <a:pPr indent="0" lvl="0" marL="12700" marR="5080" rtl="0" algn="just">
              <a:lnSpc>
                <a:spcPct val="107000"/>
              </a:lnSpc>
              <a:spcBef>
                <a:spcPts val="800"/>
              </a:spcBef>
              <a:spcAft>
                <a:spcPts val="0"/>
              </a:spcAft>
              <a:buNone/>
            </a:pPr>
            <a:r>
              <a:rPr lang="en-US" sz="1200">
                <a:latin typeface="Times New Roman"/>
                <a:ea typeface="Times New Roman"/>
                <a:cs typeface="Times New Roman"/>
                <a:sym typeface="Times New Roman"/>
              </a:rPr>
              <a:t>Les Récits de vie révèlent un lien fort entre l’utilisation des réseaux sociaux et le besoin de validation. Beaucoup d’utilisateurs reconnaissent vérifier constamment leurs notifications pour voir combien de likes ou de commentaires leurs publications ont généré. D.W. explique : </a:t>
            </a:r>
            <a:r>
              <a:rPr i="1" lang="en-US" sz="1200">
                <a:latin typeface="Times New Roman"/>
                <a:ea typeface="Times New Roman"/>
                <a:cs typeface="Times New Roman"/>
                <a:sym typeface="Times New Roman"/>
              </a:rPr>
              <a:t>« Quand je poste quelque chose, je ne peux pas m’empêcher de vérifier toutes les cinq minutes si quelqu’un a réagi. Cela me rassure, mais ça devient vite obsessionnel. »</a:t>
            </a:r>
            <a:endParaRPr sz="1200">
              <a:latin typeface="Times New Roman"/>
              <a:ea typeface="Times New Roman"/>
              <a:cs typeface="Times New Roman"/>
              <a:sym typeface="Times New Roman"/>
            </a:endParaRPr>
          </a:p>
          <a:p>
            <a:pPr indent="0" lvl="0" marL="12700" marR="5080" rtl="0" algn="just">
              <a:lnSpc>
                <a:spcPct val="107100"/>
              </a:lnSpc>
              <a:spcBef>
                <a:spcPts val="795"/>
              </a:spcBef>
              <a:spcAft>
                <a:spcPts val="0"/>
              </a:spcAft>
              <a:buNone/>
            </a:pPr>
            <a:r>
              <a:rPr lang="en-US" sz="1200">
                <a:latin typeface="Times New Roman"/>
                <a:ea typeface="Times New Roman"/>
                <a:cs typeface="Times New Roman"/>
                <a:sym typeface="Times New Roman"/>
              </a:rPr>
              <a:t>Ce besoin de validation, alimenté par les mécanismes de récompense intégrés aux plateformes (likes, partages, réactions), peut rapidement conduire à une forme de dépendance. J.R. confie : </a:t>
            </a:r>
            <a:r>
              <a:rPr i="1" lang="en-US" sz="1200">
                <a:latin typeface="Times New Roman"/>
                <a:ea typeface="Times New Roman"/>
                <a:cs typeface="Times New Roman"/>
                <a:sym typeface="Times New Roman"/>
              </a:rPr>
              <a:t>« Je me sens presque obligé de poster régulièrement pour rester visible et intéressant. Si mes publications ne reçoivent pas assez d’attention, je me remets en question. »</a:t>
            </a:r>
            <a:endParaRPr sz="1200">
              <a:latin typeface="Times New Roman"/>
              <a:ea typeface="Times New Roman"/>
              <a:cs typeface="Times New Roman"/>
              <a:sym typeface="Times New Roman"/>
            </a:endParaRPr>
          </a:p>
          <a:p>
            <a:pPr indent="0" lvl="0" marL="12700" marR="5080" rtl="0" algn="just">
              <a:lnSpc>
                <a:spcPct val="106900"/>
              </a:lnSpc>
              <a:spcBef>
                <a:spcPts val="800"/>
              </a:spcBef>
              <a:spcAft>
                <a:spcPts val="0"/>
              </a:spcAft>
              <a:buNone/>
            </a:pPr>
            <a:r>
              <a:rPr lang="en-US" sz="1200">
                <a:latin typeface="Times New Roman"/>
                <a:ea typeface="Times New Roman"/>
                <a:cs typeface="Times New Roman"/>
                <a:sym typeface="Times New Roman"/>
              </a:rPr>
              <a:t>Le forum montre également que cette quête de validation n’est pas toujours consciente. N.N. partage : </a:t>
            </a:r>
            <a:r>
              <a:rPr i="1" lang="en-US" sz="1200">
                <a:latin typeface="Times New Roman"/>
                <a:ea typeface="Times New Roman"/>
                <a:cs typeface="Times New Roman"/>
                <a:sym typeface="Times New Roman"/>
              </a:rPr>
              <a:t>« Je ne me rends pas compte à quel point je cherche l’approbation des autres, mais quand je n’ai pas de réactions, je me sens invisible. » </a:t>
            </a:r>
            <a:r>
              <a:rPr lang="en-US" sz="1200">
                <a:latin typeface="Times New Roman"/>
                <a:ea typeface="Times New Roman"/>
                <a:cs typeface="Times New Roman"/>
                <a:sym typeface="Times New Roman"/>
              </a:rPr>
              <a:t>Ces comportements traduisent un attachement émotionnel fort aux interactions numériques, qui finit par influencer l’estime de soi.</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7200"/>
              </a:lnSpc>
              <a:spcBef>
                <a:spcPts val="0"/>
              </a:spcBef>
              <a:spcAft>
                <a:spcPts val="0"/>
              </a:spcAft>
              <a:buNone/>
            </a:pPr>
            <a:r>
              <a:rPr lang="en-US" sz="1200">
                <a:latin typeface="Times New Roman"/>
                <a:ea typeface="Times New Roman"/>
                <a:cs typeface="Times New Roman"/>
                <a:sym typeface="Times New Roman"/>
              </a:rPr>
              <a:t>Le sondage confirme cette tendance, avec 56 % des utilisateurs percevant les réseaux sociaux comme potentiellement addictifs. Parmi eux, 39 % déclarent trouver difficile de s’en déconnecter totalement, même pour une courte période. Ces chiffres illustrent une prise de conscience collective de l’emprise des plateformes sur le quotidien, sans que cette lucidité suffise toujours à modifier les comportements.</a:t>
            </a:r>
            <a:endParaRPr sz="1200">
              <a:latin typeface="Times New Roman"/>
              <a:ea typeface="Times New Roman"/>
              <a:cs typeface="Times New Roman"/>
              <a:sym typeface="Times New Roman"/>
            </a:endParaRPr>
          </a:p>
          <a:p>
            <a:pPr indent="0" lvl="0" marL="12700" marR="6350" rtl="0" algn="just">
              <a:lnSpc>
                <a:spcPct val="106900"/>
              </a:lnSpc>
              <a:spcBef>
                <a:spcPts val="800"/>
              </a:spcBef>
              <a:spcAft>
                <a:spcPts val="0"/>
              </a:spcAft>
              <a:buNone/>
            </a:pPr>
            <a:r>
              <a:rPr lang="en-US" sz="1200">
                <a:latin typeface="Times New Roman"/>
                <a:ea typeface="Times New Roman"/>
                <a:cs typeface="Times New Roman"/>
                <a:sym typeface="Times New Roman"/>
              </a:rPr>
              <a:t>Le forum révèle également des témoignages d’utilisateurs souhaitant réduire leur usage, mais peinant à y parvenir. D.H. raconte : </a:t>
            </a:r>
            <a:r>
              <a:rPr i="1" lang="en-US" sz="1200">
                <a:latin typeface="Times New Roman"/>
                <a:ea typeface="Times New Roman"/>
                <a:cs typeface="Times New Roman"/>
                <a:sym typeface="Times New Roman"/>
              </a:rPr>
              <a:t>« J’ai essayé de désactiver mes comptes pendant une semaine, mais je me suis sentie coupée du monde. J’ai fini par les réactiver, même si je sais que ça me prend trop de temps. »</a:t>
            </a:r>
            <a:endParaRPr sz="1200">
              <a:latin typeface="Times New Roman"/>
              <a:ea typeface="Times New Roman"/>
              <a:cs typeface="Times New Roman"/>
              <a:sym typeface="Times New Roman"/>
            </a:endParaRPr>
          </a:p>
        </p:txBody>
      </p:sp>
      <p:pic>
        <p:nvPicPr>
          <p:cNvPr id="346" name="Google Shape;346;p36"/>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47" name="Google Shape;347;p36"/>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51" name="Shape 351"/>
        <p:cNvGrpSpPr/>
        <p:nvPr/>
      </p:nvGrpSpPr>
      <p:grpSpPr>
        <a:xfrm>
          <a:off x="0" y="0"/>
          <a:ext cx="0" cy="0"/>
          <a:chOff x="0" y="0"/>
          <a:chExt cx="0" cy="0"/>
        </a:xfrm>
      </p:grpSpPr>
      <p:sp>
        <p:nvSpPr>
          <p:cNvPr id="352" name="Google Shape;352;p37"/>
          <p:cNvSpPr txBox="1"/>
          <p:nvPr/>
        </p:nvSpPr>
        <p:spPr>
          <a:xfrm>
            <a:off x="1656333" y="1565605"/>
            <a:ext cx="4250690" cy="5428615"/>
          </a:xfrm>
          <a:prstGeom prst="rect">
            <a:avLst/>
          </a:prstGeom>
          <a:noFill/>
          <a:ln>
            <a:noFill/>
          </a:ln>
        </p:spPr>
        <p:txBody>
          <a:bodyPr anchorCtr="0" anchor="t" bIns="0" lIns="0" spcFirstLastPara="1" rIns="0" wrap="square" tIns="12700">
            <a:spAutoFit/>
          </a:bodyPr>
          <a:lstStyle/>
          <a:p>
            <a:pPr indent="0" lvl="0" marL="12700" marR="5080" rtl="0" algn="just">
              <a:lnSpc>
                <a:spcPct val="107300"/>
              </a:lnSpc>
              <a:spcBef>
                <a:spcPts val="0"/>
              </a:spcBef>
              <a:spcAft>
                <a:spcPts val="0"/>
              </a:spcAft>
              <a:buNone/>
            </a:pPr>
            <a:r>
              <a:rPr lang="en-US" sz="1200">
                <a:latin typeface="Times New Roman"/>
                <a:ea typeface="Times New Roman"/>
                <a:cs typeface="Times New Roman"/>
                <a:sym typeface="Times New Roman"/>
              </a:rPr>
              <a:t>Cette difficulté à lâcher prise est souvent liée à la peur de manquer quelque chose (FOMO, ou </a:t>
            </a:r>
            <a:r>
              <a:rPr i="1" lang="en-US" sz="1200">
                <a:latin typeface="Times New Roman"/>
                <a:ea typeface="Times New Roman"/>
                <a:cs typeface="Times New Roman"/>
                <a:sym typeface="Times New Roman"/>
              </a:rPr>
              <a:t>Fear Of Missing Out</a:t>
            </a:r>
            <a:r>
              <a:rPr lang="en-US" sz="1200">
                <a:latin typeface="Times New Roman"/>
                <a:ea typeface="Times New Roman"/>
                <a:cs typeface="Times New Roman"/>
                <a:sym typeface="Times New Roman"/>
              </a:rPr>
              <a:t>). J.H. explique : </a:t>
            </a:r>
            <a:r>
              <a:rPr i="1" lang="en-US" sz="1200">
                <a:latin typeface="Times New Roman"/>
                <a:ea typeface="Times New Roman"/>
                <a:cs typeface="Times New Roman"/>
                <a:sym typeface="Times New Roman"/>
              </a:rPr>
              <a:t>« Si je ne consulte pas mes réseaux, j’ai l’impression de rater des discussions importantes ou des opportunités. C’est comme si tout se passait là-bas.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6900"/>
              </a:lnSpc>
              <a:spcBef>
                <a:spcPts val="0"/>
              </a:spcBef>
              <a:spcAft>
                <a:spcPts val="0"/>
              </a:spcAft>
              <a:buNone/>
            </a:pPr>
            <a:r>
              <a:rPr lang="en-US" sz="1200">
                <a:latin typeface="Times New Roman"/>
                <a:ea typeface="Times New Roman"/>
                <a:cs typeface="Times New Roman"/>
                <a:sym typeface="Times New Roman"/>
              </a:rPr>
              <a:t>Malgré cette perception de dépendance, les utilisateurs soulignent également l’utilité des réseaux sociaux dans leur quotidien. C.Z. nuance : </a:t>
            </a:r>
            <a:r>
              <a:rPr i="1" lang="en-US" sz="1200">
                <a:latin typeface="Times New Roman"/>
                <a:ea typeface="Times New Roman"/>
                <a:cs typeface="Times New Roman"/>
                <a:sym typeface="Times New Roman"/>
              </a:rPr>
              <a:t>« Les réseaux m’aident à rester en contact avec mes amis et à suivre l’actualité. Je sais que j’y passe trop de temps, mais ils sont aussi indispensables pour certaines choses. » </a:t>
            </a:r>
            <a:r>
              <a:rPr lang="en-US" sz="1200">
                <a:latin typeface="Times New Roman"/>
                <a:ea typeface="Times New Roman"/>
                <a:cs typeface="Times New Roman"/>
                <a:sym typeface="Times New Roman"/>
              </a:rPr>
              <a:t>Cette ambivalence reflète une tension constante entre la reconnaissance des avantages des plateformes et la prise de conscience de leur impact sur le bien-être.</a:t>
            </a:r>
            <a:endParaRPr sz="1200">
              <a:latin typeface="Times New Roman"/>
              <a:ea typeface="Times New Roman"/>
              <a:cs typeface="Times New Roman"/>
              <a:sym typeface="Times New Roman"/>
            </a:endParaRPr>
          </a:p>
          <a:p>
            <a:pPr indent="0" lvl="0" marL="12700" marR="5080" rtl="0" algn="l">
              <a:lnSpc>
                <a:spcPct val="107500"/>
              </a:lnSpc>
              <a:spcBef>
                <a:spcPts val="795"/>
              </a:spcBef>
              <a:spcAft>
                <a:spcPts val="0"/>
              </a:spcAft>
              <a:buNone/>
            </a:pPr>
            <a:r>
              <a:rPr lang="en-US" sz="1200">
                <a:latin typeface="Times New Roman"/>
                <a:ea typeface="Times New Roman"/>
                <a:cs typeface="Times New Roman"/>
                <a:sym typeface="Times New Roman"/>
              </a:rPr>
              <a:t>Enfin, certains témoignages montrent une volonté d’équilibrer cet usage, bien que cela demande une discipline particulière. L.C. partage :</a:t>
            </a:r>
            <a:endParaRPr sz="1200">
              <a:latin typeface="Times New Roman"/>
              <a:ea typeface="Times New Roman"/>
              <a:cs typeface="Times New Roman"/>
              <a:sym typeface="Times New Roman"/>
            </a:endParaRPr>
          </a:p>
          <a:p>
            <a:pPr indent="0" lvl="0" marL="12700" rtl="0" algn="l">
              <a:lnSpc>
                <a:spcPct val="100000"/>
              </a:lnSpc>
              <a:spcBef>
                <a:spcPts val="95"/>
              </a:spcBef>
              <a:spcAft>
                <a:spcPts val="0"/>
              </a:spcAft>
              <a:buNone/>
            </a:pPr>
            <a:r>
              <a:rPr i="1" lang="en-US" sz="1200">
                <a:latin typeface="Times New Roman"/>
                <a:ea typeface="Times New Roman"/>
                <a:cs typeface="Times New Roman"/>
                <a:sym typeface="Times New Roman"/>
              </a:rPr>
              <a:t>« J’essaie de ne pas utiliser mon téléphone avant de me coucher et de limiter les</a:t>
            </a:r>
            <a:endParaRPr sz="1200">
              <a:latin typeface="Times New Roman"/>
              <a:ea typeface="Times New Roman"/>
              <a:cs typeface="Times New Roman"/>
              <a:sym typeface="Times New Roman"/>
            </a:endParaRPr>
          </a:p>
          <a:p>
            <a:pPr indent="0" lvl="0" marL="12700" marR="5715" rtl="0" algn="l">
              <a:lnSpc>
                <a:spcPct val="106700"/>
              </a:lnSpc>
              <a:spcBef>
                <a:spcPts val="10"/>
              </a:spcBef>
              <a:spcAft>
                <a:spcPts val="0"/>
              </a:spcAft>
              <a:buNone/>
            </a:pPr>
            <a:r>
              <a:rPr i="1" lang="en-US" sz="1200">
                <a:latin typeface="Times New Roman"/>
                <a:ea typeface="Times New Roman"/>
                <a:cs typeface="Times New Roman"/>
                <a:sym typeface="Times New Roman"/>
              </a:rPr>
              <a:t>notifications. Ça m’aide, mais ce n’est pas facile. Les réseaux sont faits pour capter notre attention.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100"/>
              </a:lnSpc>
              <a:spcBef>
                <a:spcPts val="0"/>
              </a:spcBef>
              <a:spcAft>
                <a:spcPts val="0"/>
              </a:spcAft>
              <a:buNone/>
            </a:pPr>
            <a:r>
              <a:rPr lang="en-US" sz="1200">
                <a:latin typeface="Times New Roman"/>
                <a:ea typeface="Times New Roman"/>
                <a:cs typeface="Times New Roman"/>
                <a:sym typeface="Times New Roman"/>
              </a:rPr>
              <a:t>Cela souligne une réalité omniprésente : les réseaux sociaux, bien qu’utiles et attractifs, exercent une emprise difficile à surmonter. La recherche de validation, les comportements compulsifs et la difficulté à se déconnecter témoignent d’un équilibre fragile entre dépendance et maîtrise. Trouver cet équilibre semble être le défi majeur pour les utilisateurs, dans un monde où les plateformes numériques occupent une place centrale dans les interactions et le quotidien.</a:t>
            </a:r>
            <a:endParaRPr sz="1200">
              <a:latin typeface="Times New Roman"/>
              <a:ea typeface="Times New Roman"/>
              <a:cs typeface="Times New Roman"/>
              <a:sym typeface="Times New Roman"/>
            </a:endParaRPr>
          </a:p>
        </p:txBody>
      </p:sp>
      <p:pic>
        <p:nvPicPr>
          <p:cNvPr id="353" name="Google Shape;353;p37"/>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54" name="Google Shape;354;p37"/>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58" name="Shape 358"/>
        <p:cNvGrpSpPr/>
        <p:nvPr/>
      </p:nvGrpSpPr>
      <p:grpSpPr>
        <a:xfrm>
          <a:off x="0" y="0"/>
          <a:ext cx="0" cy="0"/>
          <a:chOff x="0" y="0"/>
          <a:chExt cx="0" cy="0"/>
        </a:xfrm>
      </p:grpSpPr>
      <p:graphicFrame>
        <p:nvGraphicFramePr>
          <p:cNvPr id="359" name="Google Shape;359;p38"/>
          <p:cNvGraphicFramePr/>
          <p:nvPr/>
        </p:nvGraphicFramePr>
        <p:xfrm>
          <a:off x="1208087" y="1514093"/>
          <a:ext cx="3000000" cy="3000000"/>
        </p:xfrm>
        <a:graphic>
          <a:graphicData uri="http://schemas.openxmlformats.org/drawingml/2006/table">
            <a:tbl>
              <a:tblPr bandRow="1" firstRow="1">
                <a:noFill/>
                <a:tableStyleId>{5CB67DB4-C9FE-46C3-B84F-722B291888AA}</a:tableStyleId>
              </a:tblPr>
              <a:tblGrid>
                <a:gridCol w="1263650"/>
                <a:gridCol w="3867150"/>
              </a:tblGrid>
              <a:tr h="219700">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8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8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4254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00"/>
                        </a:spcBef>
                        <a:spcAft>
                          <a:spcPts val="0"/>
                        </a:spcAft>
                        <a:buNone/>
                      </a:pPr>
                      <a:r>
                        <a:t/>
                      </a:r>
                      <a:endParaRPr sz="1200" u="none" cap="none" strike="noStrike">
                        <a:latin typeface="Times New Roman"/>
                        <a:ea typeface="Times New Roman"/>
                        <a:cs typeface="Times New Roman"/>
                        <a:sym typeface="Times New Roman"/>
                      </a:endParaRPr>
                    </a:p>
                    <a:p>
                      <a:pPr indent="0" lvl="0" marL="9525" marR="133350"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Recherche de validation sociale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vérifie mes notifications toutes les cinq minutes après avoir</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posté quelque chose. C’est devenu un réflexe."</a:t>
                      </a:r>
                      <a:endParaRPr sz="1200" u="none" cap="none" strike="noStrike">
                        <a:latin typeface="Times New Roman"/>
                        <a:ea typeface="Times New Roman"/>
                        <a:cs typeface="Times New Roman"/>
                        <a:sym typeface="Times New Roman"/>
                      </a:endParaRPr>
                    </a:p>
                  </a:txBody>
                  <a:tcPr marT="139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075">
                <a:tc vMerge="1"/>
                <a:tc>
                  <a:txBody>
                    <a:bodyPr/>
                    <a:lstStyle/>
                    <a:p>
                      <a:pPr indent="0" lvl="0" marL="9525"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"Quand je n’ai pas assez de likes ou de commentaires, je commence à douter de moi-même."</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5450">
                <a:tc vMerge="1"/>
                <a:tc>
                  <a:txBody>
                    <a:bodyPr/>
                    <a:lstStyle/>
                    <a:p>
                      <a:pPr indent="0" lvl="0" marL="9525" marR="190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"Même sans m’en rendre compte, je cherche l’approbation des autres à travers mes publications."</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54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00"/>
                        </a:spcBef>
                        <a:spcAft>
                          <a:spcPts val="0"/>
                        </a:spcAft>
                        <a:buNone/>
                      </a:pPr>
                      <a:r>
                        <a:t/>
                      </a:r>
                      <a:endParaRPr sz="1200" u="none" cap="none" strike="noStrike">
                        <a:latin typeface="Times New Roman"/>
                        <a:ea typeface="Times New Roman"/>
                        <a:cs typeface="Times New Roman"/>
                        <a:sym typeface="Times New Roman"/>
                      </a:endParaRPr>
                    </a:p>
                    <a:p>
                      <a:pPr indent="0" lvl="0" marL="9525" marR="20637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Perception de la dépendance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sais que je passe trop de temps sur les réseaux, mais j’ai du mal à m’en détacher."</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075">
                <a:tc vMerge="1"/>
                <a:tc>
                  <a:txBody>
                    <a:bodyPr/>
                    <a:lstStyle/>
                    <a:p>
                      <a:pPr indent="0" lvl="0" marL="9525"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"J’ai essayé de désactiver mes comptes, mais je me suis sentie complètement isolée."</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5450">
                <a:tc vMerge="1"/>
                <a:tc>
                  <a:txBody>
                    <a:bodyPr/>
                    <a:lstStyle/>
                    <a:p>
                      <a:pPr indent="0" lvl="0" marL="9525" marR="190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"C’est dur de lâcher mon téléphone, comme si je pouvais rater quelque chose d’important à tout moment."</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0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10"/>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Ambivalence face à</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b="1" lang="en-US" sz="1200" u="none" cap="none" strike="noStrike">
                          <a:solidFill>
                            <a:srgbClr val="FFFFFF"/>
                          </a:solidFill>
                          <a:latin typeface="Times New Roman"/>
                          <a:ea typeface="Times New Roman"/>
                          <a:cs typeface="Times New Roman"/>
                          <a:sym typeface="Times New Roman"/>
                        </a:rPr>
                        <a:t>l’utilité</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"Les réseaux sont pratiques pour rester en contact, mais ils envahissent ma vie personnelle."</a:t>
                      </a:r>
                      <a:endParaRPr sz="1200" u="none" cap="none" strike="noStrike">
                        <a:latin typeface="Times New Roman"/>
                        <a:ea typeface="Times New Roman"/>
                        <a:cs typeface="Times New Roman"/>
                        <a:sym typeface="Times New Roman"/>
                      </a:endParaRPr>
                    </a:p>
                  </a:txBody>
                  <a:tcPr marT="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075">
                <a:tc vMerge="1"/>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"Je reconnais leur utilité, mais parfois, j’aimerais pouvoir m’en</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passer plus facilement."</a:t>
                      </a:r>
                      <a:endParaRPr sz="1200" u="none" cap="none" strike="noStrike">
                        <a:latin typeface="Times New Roman"/>
                        <a:ea typeface="Times New Roman"/>
                        <a:cs typeface="Times New Roman"/>
                        <a:sym typeface="Times New Roman"/>
                      </a:endParaRPr>
                    </a:p>
                  </a:txBody>
                  <a:tcPr marT="146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075">
                <a:tc vMerge="1"/>
                <a:tc>
                  <a:txBody>
                    <a:bodyPr/>
                    <a:lstStyle/>
                    <a:p>
                      <a:pPr indent="0" lvl="0" marL="9525"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"Ils m’aident à suivre l’actualité, mais je me rends compte que je passe beaucoup trop de temps dessus."</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545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05"/>
                        </a:spcBef>
                        <a:spcAft>
                          <a:spcPts val="0"/>
                        </a:spcAft>
                        <a:buNone/>
                      </a:pPr>
                      <a:r>
                        <a:t/>
                      </a:r>
                      <a:endParaRPr sz="1200" u="none" cap="none" strike="noStrike">
                        <a:latin typeface="Times New Roman"/>
                        <a:ea typeface="Times New Roman"/>
                        <a:cs typeface="Times New Roman"/>
                        <a:sym typeface="Times New Roman"/>
                      </a:endParaRPr>
                    </a:p>
                    <a:p>
                      <a:pPr indent="0" lvl="0" marL="9525" marR="393700"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Tentatives de maîtrise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limite les notifications et j’essaie de ne pas utiliser mon téléphone avant de dormir."</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075">
                <a:tc vMerge="1"/>
                <a:tc>
                  <a:txBody>
                    <a:bodyPr/>
                    <a:lstStyle/>
                    <a:p>
                      <a:pPr indent="0" lvl="0" marL="9525"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"J’ai instauré des plages horaires où je ne consulte pas les réseaux, mais c’est un vrai défi."</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6075">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désactive les alertes quand je travaille, mais c’est dur de ne pas y retourner pendant les pauses."</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60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05"/>
                        </a:spcBef>
                        <a:spcAft>
                          <a:spcPts val="0"/>
                        </a:spcAft>
                        <a:buNone/>
                      </a:pPr>
                      <a:r>
                        <a:t/>
                      </a:r>
                      <a:endParaRPr sz="1200" u="none" cap="none" strike="noStrike">
                        <a:latin typeface="Times New Roman"/>
                        <a:ea typeface="Times New Roman"/>
                        <a:cs typeface="Times New Roman"/>
                        <a:sym typeface="Times New Roman"/>
                      </a:endParaRPr>
                    </a:p>
                    <a:p>
                      <a:pPr indent="0" lvl="0" marL="9525" marR="172085" rtl="0" algn="l">
                        <a:lnSpc>
                          <a:spcPct val="1075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Fear Of Missing Out (FOMO)</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"Quand je ne consulte pas mes réseaux, j’ai toujours l’impression</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lang="en-US" sz="1200" u="none" cap="none" strike="noStrike">
                          <a:latin typeface="Times New Roman"/>
                          <a:ea typeface="Times New Roman"/>
                          <a:cs typeface="Times New Roman"/>
                          <a:sym typeface="Times New Roman"/>
                        </a:rPr>
                        <a:t>de rater des discussions ou des opportunités."</a:t>
                      </a:r>
                      <a:endParaRPr sz="1200" u="none" cap="none" strike="noStrike">
                        <a:latin typeface="Times New Roman"/>
                        <a:ea typeface="Times New Roman"/>
                        <a:cs typeface="Times New Roman"/>
                        <a:sym typeface="Times New Roman"/>
                      </a:endParaRPr>
                    </a:p>
                  </a:txBody>
                  <a:tcPr marT="146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5450">
                <a:tc vMerge="1"/>
                <a:tc>
                  <a:txBody>
                    <a:bodyPr/>
                    <a:lstStyle/>
                    <a:p>
                      <a:pPr indent="0" lvl="0" marL="9525"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"Tout se passe sur les réseaux aujourd’hui, et ne pas être connecté donne l’impression d’être déconnecté du monde."</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5450">
                <a:tc vMerge="1"/>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me sens stressé quand je n’ai pas accès à mes applications, comme si je manquais quelque chose d’urgent."</a:t>
                      </a:r>
                      <a:endParaRPr sz="1200" u="none" cap="none" strike="noStrike">
                        <a:latin typeface="Times New Roman"/>
                        <a:ea typeface="Times New Roman"/>
                        <a:cs typeface="Times New Roman"/>
                        <a:sym typeface="Times New Roman"/>
                      </a:endParaRPr>
                    </a:p>
                  </a:txBody>
                  <a:tcPr marT="12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bl>
          </a:graphicData>
        </a:graphic>
      </p:graphicFrame>
      <p:pic>
        <p:nvPicPr>
          <p:cNvPr id="360" name="Google Shape;360;p38"/>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61" name="Google Shape;361;p38"/>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65" name="Shape 365"/>
        <p:cNvGrpSpPr/>
        <p:nvPr/>
      </p:nvGrpSpPr>
      <p:grpSpPr>
        <a:xfrm>
          <a:off x="0" y="0"/>
          <a:ext cx="0" cy="0"/>
          <a:chOff x="0" y="0"/>
          <a:chExt cx="0" cy="0"/>
        </a:xfrm>
      </p:grpSpPr>
      <p:grpSp>
        <p:nvGrpSpPr>
          <p:cNvPr id="366" name="Google Shape;366;p39"/>
          <p:cNvGrpSpPr/>
          <p:nvPr/>
        </p:nvGrpSpPr>
        <p:grpSpPr>
          <a:xfrm>
            <a:off x="0" y="0"/>
            <a:ext cx="7559085" cy="10692377"/>
            <a:chOff x="0" y="0"/>
            <a:chExt cx="7559085" cy="10692377"/>
          </a:xfrm>
        </p:grpSpPr>
        <p:pic>
          <p:nvPicPr>
            <p:cNvPr id="367" name="Google Shape;367;p39"/>
            <p:cNvPicPr preferRelativeResize="0"/>
            <p:nvPr/>
          </p:nvPicPr>
          <p:blipFill rotWithShape="1">
            <a:blip r:embed="rId3">
              <a:alphaModFix/>
            </a:blip>
            <a:srcRect b="0" l="0" r="0" t="0"/>
            <a:stretch/>
          </p:blipFill>
          <p:spPr>
            <a:xfrm>
              <a:off x="2487031" y="10140529"/>
              <a:ext cx="5072054" cy="551846"/>
            </a:xfrm>
            <a:prstGeom prst="rect">
              <a:avLst/>
            </a:prstGeom>
            <a:noFill/>
            <a:ln>
              <a:noFill/>
            </a:ln>
          </p:spPr>
        </p:pic>
        <p:pic>
          <p:nvPicPr>
            <p:cNvPr id="368" name="Google Shape;368;p39"/>
            <p:cNvPicPr preferRelativeResize="0"/>
            <p:nvPr/>
          </p:nvPicPr>
          <p:blipFill rotWithShape="1">
            <a:blip r:embed="rId4">
              <a:alphaModFix/>
            </a:blip>
            <a:srcRect b="0" l="0" r="0" t="0"/>
            <a:stretch/>
          </p:blipFill>
          <p:spPr>
            <a:xfrm>
              <a:off x="0" y="0"/>
              <a:ext cx="7559040" cy="10692377"/>
            </a:xfrm>
            <a:prstGeom prst="rect">
              <a:avLst/>
            </a:prstGeom>
            <a:noFill/>
            <a:ln>
              <a:noFill/>
            </a:ln>
          </p:spPr>
        </p:pic>
      </p:grpSp>
      <p:sp>
        <p:nvSpPr>
          <p:cNvPr id="369" name="Google Shape;369;p39"/>
          <p:cNvSpPr txBox="1"/>
          <p:nvPr/>
        </p:nvSpPr>
        <p:spPr>
          <a:xfrm>
            <a:off x="1496313" y="3795113"/>
            <a:ext cx="3688715" cy="26060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i="1" lang="en-US" sz="2950">
                <a:latin typeface="Times New Roman"/>
                <a:ea typeface="Times New Roman"/>
                <a:cs typeface="Times New Roman"/>
                <a:sym typeface="Times New Roman"/>
              </a:rPr>
              <a:t>Désocialisations 4</a:t>
            </a:r>
            <a:endParaRPr sz="2950">
              <a:latin typeface="Times New Roman"/>
              <a:ea typeface="Times New Roman"/>
              <a:cs typeface="Times New Roman"/>
              <a:sym typeface="Times New Roman"/>
            </a:endParaRPr>
          </a:p>
          <a:p>
            <a:pPr indent="0" lvl="0" marL="0" rtl="0" algn="l">
              <a:lnSpc>
                <a:spcPct val="100000"/>
              </a:lnSpc>
              <a:spcBef>
                <a:spcPts val="1789"/>
              </a:spcBef>
              <a:spcAft>
                <a:spcPts val="0"/>
              </a:spcAft>
              <a:buNone/>
            </a:pPr>
            <a:r>
              <a:t/>
            </a:r>
            <a:endParaRPr sz="2950">
              <a:latin typeface="Times New Roman"/>
              <a:ea typeface="Times New Roman"/>
              <a:cs typeface="Times New Roman"/>
              <a:sym typeface="Times New Roman"/>
            </a:endParaRPr>
          </a:p>
          <a:p>
            <a:pPr indent="0" lvl="0" marL="12700" marR="1201420" rtl="0" algn="l">
              <a:lnSpc>
                <a:spcPct val="101800"/>
              </a:lnSpc>
              <a:spcBef>
                <a:spcPts val="0"/>
              </a:spcBef>
              <a:spcAft>
                <a:spcPts val="0"/>
              </a:spcAft>
              <a:buNone/>
            </a:pPr>
            <a:r>
              <a:rPr b="1" i="1" lang="en-US" sz="2950">
                <a:latin typeface="Times New Roman"/>
                <a:ea typeface="Times New Roman"/>
                <a:cs typeface="Times New Roman"/>
                <a:sym typeface="Times New Roman"/>
              </a:rPr>
              <a:t>Les dynamiques destructrices</a:t>
            </a:r>
            <a:endParaRPr sz="2950">
              <a:latin typeface="Times New Roman"/>
              <a:ea typeface="Times New Roman"/>
              <a:cs typeface="Times New Roman"/>
              <a:sym typeface="Times New Roman"/>
            </a:endParaRPr>
          </a:p>
          <a:p>
            <a:pPr indent="0" lvl="0" marL="12700" rtl="0" algn="l">
              <a:lnSpc>
                <a:spcPct val="100000"/>
              </a:lnSpc>
              <a:spcBef>
                <a:spcPts val="850"/>
              </a:spcBef>
              <a:spcAft>
                <a:spcPts val="0"/>
              </a:spcAft>
              <a:buNone/>
            </a:pPr>
            <a:r>
              <a:rPr b="1" i="1" lang="en-US" sz="2950">
                <a:latin typeface="Times New Roman"/>
                <a:ea typeface="Times New Roman"/>
                <a:cs typeface="Times New Roman"/>
                <a:sym typeface="Times New Roman"/>
              </a:rPr>
              <a:t>(exclusions et violences)</a:t>
            </a:r>
            <a:endParaRPr sz="2950">
              <a:latin typeface="Times New Roman"/>
              <a:ea typeface="Times New Roman"/>
              <a:cs typeface="Times New Roman"/>
              <a:sym typeface="Times New Roman"/>
            </a:endParaRPr>
          </a:p>
        </p:txBody>
      </p:sp>
      <p:grpSp>
        <p:nvGrpSpPr>
          <p:cNvPr id="370" name="Google Shape;370;p39"/>
          <p:cNvGrpSpPr/>
          <p:nvPr/>
        </p:nvGrpSpPr>
        <p:grpSpPr>
          <a:xfrm>
            <a:off x="256527" y="234733"/>
            <a:ext cx="3354590" cy="579716"/>
            <a:chOff x="256527" y="234733"/>
            <a:chExt cx="3354590" cy="579716"/>
          </a:xfrm>
        </p:grpSpPr>
        <p:pic>
          <p:nvPicPr>
            <p:cNvPr id="371" name="Google Shape;371;p39"/>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372" name="Google Shape;372;p39"/>
            <p:cNvPicPr preferRelativeResize="0"/>
            <p:nvPr/>
          </p:nvPicPr>
          <p:blipFill rotWithShape="1">
            <a:blip r:embed="rId6">
              <a:alphaModFix/>
            </a:blip>
            <a:srcRect b="0" l="0" r="0" t="0"/>
            <a:stretch/>
          </p:blipFill>
          <p:spPr>
            <a:xfrm>
              <a:off x="1972690" y="338683"/>
              <a:ext cx="1638427" cy="254152"/>
            </a:xfrm>
            <a:prstGeom prst="rect">
              <a:avLst/>
            </a:prstGeom>
            <a:noFill/>
            <a:ln>
              <a:noFill/>
            </a:ln>
          </p:spPr>
        </p:pic>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6" name="Shape 96"/>
        <p:cNvGrpSpPr/>
        <p:nvPr/>
      </p:nvGrpSpPr>
      <p:grpSpPr>
        <a:xfrm>
          <a:off x="0" y="0"/>
          <a:ext cx="0" cy="0"/>
          <a:chOff x="0" y="0"/>
          <a:chExt cx="0" cy="0"/>
        </a:xfrm>
      </p:grpSpPr>
      <p:sp>
        <p:nvSpPr>
          <p:cNvPr id="97" name="Google Shape;97;p4"/>
          <p:cNvSpPr txBox="1"/>
          <p:nvPr/>
        </p:nvSpPr>
        <p:spPr>
          <a:xfrm>
            <a:off x="1656333" y="1868170"/>
            <a:ext cx="4250690" cy="6494780"/>
          </a:xfrm>
          <a:prstGeom prst="rect">
            <a:avLst/>
          </a:prstGeom>
          <a:noFill/>
          <a:ln>
            <a:noFill/>
          </a:ln>
        </p:spPr>
        <p:txBody>
          <a:bodyPr anchorCtr="0" anchor="t" bIns="0" lIns="0" spcFirstLastPara="1" rIns="0" wrap="square" tIns="13325">
            <a:spAutoFit/>
          </a:bodyPr>
          <a:lstStyle/>
          <a:p>
            <a:pPr indent="0" lvl="0" marL="12700" marR="6350" rtl="0" algn="just">
              <a:lnSpc>
                <a:spcPct val="107100"/>
              </a:lnSpc>
              <a:spcBef>
                <a:spcPts val="0"/>
              </a:spcBef>
              <a:spcAft>
                <a:spcPts val="0"/>
              </a:spcAft>
              <a:buNone/>
            </a:pPr>
            <a:r>
              <a:rPr lang="en-US" sz="1200">
                <a:latin typeface="Times New Roman"/>
                <a:ea typeface="Times New Roman"/>
                <a:cs typeface="Times New Roman"/>
                <a:sym typeface="Times New Roman"/>
              </a:rPr>
              <a:t>Des études récentes illustrent cette dualité. Selon un rapport de l’Unicef, 89 % des jeunes dans le monde utilisent les réseaux sociaux régulièrement, considérant ces outils comme essentiels pour maintenir des connexions sociales. Pourtant, cette connectivité universelle n’est pas exempte de défis. Une enquête menée par le Pew Research Center en 2023 révèle que 53 % des utilisateurs considèrent que les réseaux sociaux amplifient les divisions sociales, alimentées notamment par des algorithmes qui privilégient les contenus polarisants. Ainsi, une question centrale émerge : les réseaux sociaux rapprochent-ils vraiment les gens ou accentuent-ils une forme d’isolement numérique déguisé ?</a:t>
            </a:r>
            <a:endParaRPr sz="1200">
              <a:latin typeface="Times New Roman"/>
              <a:ea typeface="Times New Roman"/>
              <a:cs typeface="Times New Roman"/>
              <a:sym typeface="Times New Roman"/>
            </a:endParaRPr>
          </a:p>
          <a:p>
            <a:pPr indent="0" lvl="0" marL="12700" marR="5080" rtl="0" algn="just">
              <a:lnSpc>
                <a:spcPct val="107100"/>
              </a:lnSpc>
              <a:spcBef>
                <a:spcPts val="795"/>
              </a:spcBef>
              <a:spcAft>
                <a:spcPts val="0"/>
              </a:spcAft>
              <a:buNone/>
            </a:pPr>
            <a:r>
              <a:rPr lang="en-US" sz="1200">
                <a:latin typeface="Times New Roman"/>
                <a:ea typeface="Times New Roman"/>
                <a:cs typeface="Times New Roman"/>
                <a:sym typeface="Times New Roman"/>
              </a:rPr>
              <a:t>Les comportements en ligne révèlent également des tensions entre liberté et responsabilité. Si l’anonymat et les pseudonymes permettent une expression plus libre, ils sont souvent associés à une montée des discours haineux et des violences verbales. Une étude de l'European Digital Observatory rapporte que 62 % des utilisateurs ont été témoins ou victimes de comportements agressifs en ligne au cours des deux dernières années. Ces violences, bien que virtuelles, laissent des séquelles psychologiques bien réelles, poussant les chercheurs à alerter sur leurs impacts sur la santé mentale, en particulier chez les jeunes générations</a:t>
            </a:r>
            <a:endParaRPr sz="1200">
              <a:latin typeface="Times New Roman"/>
              <a:ea typeface="Times New Roman"/>
              <a:cs typeface="Times New Roman"/>
              <a:sym typeface="Times New Roman"/>
            </a:endParaRPr>
          </a:p>
          <a:p>
            <a:pPr indent="0" lvl="0" marL="12700" marR="5080" rtl="0" algn="just">
              <a:lnSpc>
                <a:spcPct val="107100"/>
              </a:lnSpc>
              <a:spcBef>
                <a:spcPts val="800"/>
              </a:spcBef>
              <a:spcAft>
                <a:spcPts val="0"/>
              </a:spcAft>
              <a:buNone/>
            </a:pPr>
            <a:r>
              <a:rPr lang="en-US" sz="1200">
                <a:latin typeface="Times New Roman"/>
                <a:ea typeface="Times New Roman"/>
                <a:cs typeface="Times New Roman"/>
                <a:sym typeface="Times New Roman"/>
              </a:rPr>
              <a:t>On  explorera  également  la  manière  dont  les  réseaux  sociaux influencent la perception de soi et des autres. Une recherche publiée dans le </a:t>
            </a:r>
            <a:r>
              <a:rPr i="1" lang="en-US" sz="1200">
                <a:latin typeface="Times New Roman"/>
                <a:ea typeface="Times New Roman"/>
                <a:cs typeface="Times New Roman"/>
                <a:sym typeface="Times New Roman"/>
              </a:rPr>
              <a:t>Journal of Social Media Studies </a:t>
            </a:r>
            <a:r>
              <a:rPr lang="en-US" sz="1200">
                <a:latin typeface="Times New Roman"/>
                <a:ea typeface="Times New Roman"/>
                <a:cs typeface="Times New Roman"/>
                <a:sym typeface="Times New Roman"/>
              </a:rPr>
              <a:t>met en lumière que 41 % des utilisateurs ressentent une pression constante pour embellir leur vie sur les réseaux, contribuant à une distorsion entre identité réelle et numérique (Unicef (2023). </a:t>
            </a:r>
            <a:r>
              <a:rPr i="1" lang="en-US" sz="1200">
                <a:latin typeface="Times New Roman"/>
                <a:ea typeface="Times New Roman"/>
                <a:cs typeface="Times New Roman"/>
                <a:sym typeface="Times New Roman"/>
              </a:rPr>
              <a:t>Adolescents and Social Media: Balancing Opportunities and Risks)</a:t>
            </a:r>
            <a:r>
              <a:rPr lang="en-US" sz="1200">
                <a:latin typeface="Times New Roman"/>
                <a:ea typeface="Times New Roman"/>
                <a:cs typeface="Times New Roman"/>
                <a:sym typeface="Times New Roman"/>
              </a:rPr>
              <a:t>. Ce phénomène est amplifié par la quête de validation, où les "likes" et les commentaires deviennent des métriques de satisfaction personnelle. Mais ces mécanismes peuvent également nourrir des dépendances, illustrées par le syndrome de la "Fear of Missing Out" (FOMO), qui pousse les gens à rester connectés en permanence, parfois au détriment de leur bien-être.</a:t>
            </a:r>
            <a:endParaRPr sz="1200">
              <a:latin typeface="Times New Roman"/>
              <a:ea typeface="Times New Roman"/>
              <a:cs typeface="Times New Roman"/>
              <a:sym typeface="Times New Roman"/>
            </a:endParaRPr>
          </a:p>
        </p:txBody>
      </p:sp>
      <p:sp>
        <p:nvSpPr>
          <p:cNvPr id="98" name="Google Shape;98;p4"/>
          <p:cNvSpPr txBox="1"/>
          <p:nvPr/>
        </p:nvSpPr>
        <p:spPr>
          <a:xfrm>
            <a:off x="1681226" y="9383064"/>
            <a:ext cx="4154804" cy="756920"/>
          </a:xfrm>
          <a:prstGeom prst="rect">
            <a:avLst/>
          </a:prstGeom>
          <a:noFill/>
          <a:ln>
            <a:noFill/>
          </a:ln>
        </p:spPr>
        <p:txBody>
          <a:bodyPr anchorCtr="0" anchor="t" bIns="0" lIns="0" spcFirstLastPara="1" rIns="0" wrap="square" tIns="24125">
            <a:spAutoFit/>
          </a:bodyPr>
          <a:lstStyle/>
          <a:p>
            <a:pPr indent="0" lvl="0" marL="38100" marR="30480" rtl="0" algn="l">
              <a:lnSpc>
                <a:spcPct val="113000"/>
              </a:lnSpc>
              <a:spcBef>
                <a:spcPts val="0"/>
              </a:spcBef>
              <a:spcAft>
                <a:spcPts val="0"/>
              </a:spcAft>
              <a:buNone/>
            </a:pPr>
            <a:r>
              <a:rPr baseline="30000" lang="en-US" sz="975">
                <a:latin typeface="Times New Roman"/>
                <a:ea typeface="Times New Roman"/>
                <a:cs typeface="Times New Roman"/>
                <a:sym typeface="Times New Roman"/>
              </a:rPr>
              <a:t>1 </a:t>
            </a:r>
            <a:r>
              <a:rPr lang="en-US" sz="1000">
                <a:latin typeface="Times New Roman"/>
                <a:ea typeface="Times New Roman"/>
                <a:cs typeface="Times New Roman"/>
                <a:sym typeface="Times New Roman"/>
              </a:rPr>
              <a:t>UNICEF. (2023). </a:t>
            </a:r>
            <a:r>
              <a:rPr i="1" lang="en-US" sz="1000">
                <a:latin typeface="Times New Roman"/>
                <a:ea typeface="Times New Roman"/>
                <a:cs typeface="Times New Roman"/>
                <a:sym typeface="Times New Roman"/>
              </a:rPr>
              <a:t>Adolescents and Social Media: Balancing Opportunities and Risks. </a:t>
            </a:r>
            <a:r>
              <a:rPr baseline="30000" lang="en-US" sz="975">
                <a:latin typeface="Times New Roman"/>
                <a:ea typeface="Times New Roman"/>
                <a:cs typeface="Times New Roman"/>
                <a:sym typeface="Times New Roman"/>
              </a:rPr>
              <a:t>2 </a:t>
            </a:r>
            <a:r>
              <a:rPr lang="en-US" sz="1000">
                <a:latin typeface="Times New Roman"/>
                <a:ea typeface="Times New Roman"/>
                <a:cs typeface="Times New Roman"/>
                <a:sym typeface="Times New Roman"/>
              </a:rPr>
              <a:t>Pew Research Center. (2023). </a:t>
            </a:r>
            <a:r>
              <a:rPr i="1" lang="en-US" sz="1000">
                <a:latin typeface="Times New Roman"/>
                <a:ea typeface="Times New Roman"/>
                <a:cs typeface="Times New Roman"/>
                <a:sym typeface="Times New Roman"/>
              </a:rPr>
              <a:t>The State of Social Media: Divisions and Connections. </a:t>
            </a:r>
            <a:r>
              <a:rPr baseline="30000" lang="en-US" sz="975">
                <a:latin typeface="Times New Roman"/>
                <a:ea typeface="Times New Roman"/>
                <a:cs typeface="Times New Roman"/>
                <a:sym typeface="Times New Roman"/>
              </a:rPr>
              <a:t>3 </a:t>
            </a:r>
            <a:r>
              <a:rPr lang="en-US" sz="1000">
                <a:latin typeface="Times New Roman"/>
                <a:ea typeface="Times New Roman"/>
                <a:cs typeface="Times New Roman"/>
                <a:sym typeface="Times New Roman"/>
              </a:rPr>
              <a:t>European Digital Observatory. (2022). </a:t>
            </a:r>
            <a:r>
              <a:rPr i="1" lang="en-US" sz="1000">
                <a:latin typeface="Times New Roman"/>
                <a:ea typeface="Times New Roman"/>
                <a:cs typeface="Times New Roman"/>
                <a:sym typeface="Times New Roman"/>
              </a:rPr>
              <a:t>Online Aggressionand Hate Speech:A  Growing Concern.</a:t>
            </a:r>
            <a:endParaRPr sz="1000">
              <a:latin typeface="Times New Roman"/>
              <a:ea typeface="Times New Roman"/>
              <a:cs typeface="Times New Roman"/>
              <a:sym typeface="Times New Roman"/>
            </a:endParaRPr>
          </a:p>
          <a:p>
            <a:pPr indent="0" lvl="0" marL="38100" marR="49530" rtl="0" algn="l">
              <a:lnSpc>
                <a:spcPct val="110000"/>
              </a:lnSpc>
              <a:spcBef>
                <a:spcPts val="90"/>
              </a:spcBef>
              <a:spcAft>
                <a:spcPts val="0"/>
              </a:spcAft>
              <a:buNone/>
            </a:pPr>
            <a:r>
              <a:rPr baseline="30000" lang="en-US" sz="975">
                <a:latin typeface="Times New Roman"/>
                <a:ea typeface="Times New Roman"/>
                <a:cs typeface="Times New Roman"/>
                <a:sym typeface="Times New Roman"/>
              </a:rPr>
              <a:t>4 </a:t>
            </a:r>
            <a:r>
              <a:rPr i="1" lang="en-US" sz="1000">
                <a:latin typeface="Times New Roman"/>
                <a:ea typeface="Times New Roman"/>
                <a:cs typeface="Times New Roman"/>
                <a:sym typeface="Times New Roman"/>
              </a:rPr>
              <a:t>Journal of SocialMedia Studies</a:t>
            </a:r>
            <a:r>
              <a:rPr lang="en-US" sz="1000">
                <a:latin typeface="Times New Roman"/>
                <a:ea typeface="Times New Roman"/>
                <a:cs typeface="Times New Roman"/>
                <a:sym typeface="Times New Roman"/>
              </a:rPr>
              <a:t>. (2022). </a:t>
            </a:r>
            <a:r>
              <a:rPr i="1" lang="en-US" sz="1000">
                <a:latin typeface="Times New Roman"/>
                <a:ea typeface="Times New Roman"/>
                <a:cs typeface="Times New Roman"/>
                <a:sym typeface="Times New Roman"/>
              </a:rPr>
              <a:t>SocialMedia and Self-Perception: A Critical Analysis. </a:t>
            </a:r>
            <a:r>
              <a:rPr lang="en-US" sz="1000">
                <a:latin typeface="Times New Roman"/>
                <a:ea typeface="Times New Roman"/>
                <a:cs typeface="Times New Roman"/>
                <a:sym typeface="Times New Roman"/>
              </a:rPr>
              <a:t>Vol. 15(3), 45- 78.</a:t>
            </a:r>
            <a:endParaRPr sz="1000">
              <a:latin typeface="Times New Roman"/>
              <a:ea typeface="Times New Roman"/>
              <a:cs typeface="Times New Roman"/>
              <a:sym typeface="Times New Roman"/>
            </a:endParaRPr>
          </a:p>
        </p:txBody>
      </p:sp>
      <p:pic>
        <p:nvPicPr>
          <p:cNvPr id="99" name="Google Shape;99;p4"/>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00" name="Google Shape;100;p4"/>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76" name="Shape 376"/>
        <p:cNvGrpSpPr/>
        <p:nvPr/>
      </p:nvGrpSpPr>
      <p:grpSpPr>
        <a:xfrm>
          <a:off x="0" y="0"/>
          <a:ext cx="0" cy="0"/>
          <a:chOff x="0" y="0"/>
          <a:chExt cx="0" cy="0"/>
        </a:xfrm>
      </p:grpSpPr>
      <p:sp>
        <p:nvSpPr>
          <p:cNvPr id="377" name="Google Shape;377;p40"/>
          <p:cNvSpPr txBox="1"/>
          <p:nvPr/>
        </p:nvSpPr>
        <p:spPr>
          <a:xfrm>
            <a:off x="1691385" y="1269872"/>
            <a:ext cx="431927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Démutualisation 4 : fractures sociales et cohésion en péril</a:t>
            </a:r>
            <a:endParaRPr sz="1800">
              <a:latin typeface="Times New Roman"/>
              <a:ea typeface="Times New Roman"/>
              <a:cs typeface="Times New Roman"/>
              <a:sym typeface="Times New Roman"/>
            </a:endParaRPr>
          </a:p>
        </p:txBody>
      </p:sp>
      <p:sp>
        <p:nvSpPr>
          <p:cNvPr id="378" name="Google Shape;378;p40"/>
          <p:cNvSpPr txBox="1"/>
          <p:nvPr/>
        </p:nvSpPr>
        <p:spPr>
          <a:xfrm>
            <a:off x="1633473" y="2403728"/>
            <a:ext cx="4441825" cy="6061710"/>
          </a:xfrm>
          <a:prstGeom prst="rect">
            <a:avLst/>
          </a:prstGeom>
          <a:noFill/>
          <a:ln>
            <a:noFill/>
          </a:ln>
        </p:spPr>
        <p:txBody>
          <a:bodyPr anchorCtr="0" anchor="t" bIns="0" lIns="0" spcFirstLastPara="1" rIns="0" wrap="square" tIns="12700">
            <a:spAutoFit/>
          </a:bodyPr>
          <a:lstStyle/>
          <a:p>
            <a:pPr indent="0" lvl="0" marL="12700" marR="6985" rtl="0" algn="just">
              <a:lnSpc>
                <a:spcPct val="100000"/>
              </a:lnSpc>
              <a:spcBef>
                <a:spcPts val="0"/>
              </a:spcBef>
              <a:spcAft>
                <a:spcPts val="0"/>
              </a:spcAft>
              <a:buNone/>
            </a:pPr>
            <a:r>
              <a:rPr lang="en-US" sz="1200">
                <a:latin typeface="Times New Roman"/>
                <a:ea typeface="Times New Roman"/>
                <a:cs typeface="Times New Roman"/>
                <a:sym typeface="Times New Roman"/>
              </a:rPr>
              <a:t>Les réseaux sociaux, en abolissant les frontières géographiques, se présentent comme des outils de connectivité universelle. Pourtant, cette promesse de rapprochement révèle des limites importantes, où inclusion et exclusion coexistent. Ces plateformes, tout en ouvrant des possibilités inédites de mobilisation et de solidarité, contribuent également à creuser des fractures sociales, culturelles et numériques.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Les algorithmes, en regroupant les utilisateurs autour de contenus similaires à leurs intérêts et opinions, favorisent l’émergence de bulles de contenu. Ces espaces homogènes amplifient les préjugés, limitent la diversité des idées et exacerbent les divisions. Cette polarisation, perçue par beaucoup comme un obstacle au dialogue, reflète une réalité où les réseaux unissent autant qu’ils divisent.</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Les violences verbales en ligne viennent intensifier ces tensions. Insultes, harcèlement et comportements agressifs, facilités par l’anonymat, affectent non seulement les victimes, mais aussi les témoins de ces échanges. Les témoignages révèlent un malaise croissant face à la montée de ces interactions toxiques, qui détériorent le bien-être mental et réduisent la qualité des échanges sur les plateformes.</a:t>
            </a:r>
            <a:endParaRPr sz="1200">
              <a:latin typeface="Times New Roman"/>
              <a:ea typeface="Times New Roman"/>
              <a:cs typeface="Times New Roman"/>
              <a:sym typeface="Times New Roman"/>
            </a:endParaRPr>
          </a:p>
          <a:p>
            <a:pPr indent="0" lvl="0" marL="12700" marR="5080" rtl="0" algn="just">
              <a:lnSpc>
                <a:spcPct val="100000"/>
              </a:lnSpc>
              <a:spcBef>
                <a:spcPts val="5"/>
              </a:spcBef>
              <a:spcAft>
                <a:spcPts val="0"/>
              </a:spcAft>
              <a:buNone/>
            </a:pPr>
            <a:r>
              <a:rPr lang="en-US" sz="1200">
                <a:latin typeface="Times New Roman"/>
                <a:ea typeface="Times New Roman"/>
                <a:cs typeface="Times New Roman"/>
                <a:sym typeface="Times New Roman"/>
              </a:rPr>
              <a:t>En parallèle, les inégalités d’accès au numérique exacerbent les écarts sociaux. Ceux qui ne disposent pas des ressources technologiques ou des compétences nécessaires se trouvent exclus d’une part croissante des interactions sociales et professionnelles. Ce phénomène, souvent négligé, illustre les nouveaux visages de l’exclusion dans une société de plus en plus connectée.</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Ces dynamiques posent des questions fondamentales sur la capacité des réseaux sociaux à renforcer la cohésion sociale. Sont-ils des espaces de rapprochement et de dialogue, ou bien des catalyseurs de tensions et de divisions ? Cette dernière voie de démutualisation met en lumière les défis et contradictions d’un monde où la connectivité n’échappe pas aux fractures qu’elle prétend combler.</a:t>
            </a:r>
            <a:endParaRPr sz="1200">
              <a:latin typeface="Times New Roman"/>
              <a:ea typeface="Times New Roman"/>
              <a:cs typeface="Times New Roman"/>
              <a:sym typeface="Times New Roman"/>
            </a:endParaRPr>
          </a:p>
        </p:txBody>
      </p:sp>
      <p:pic>
        <p:nvPicPr>
          <p:cNvPr id="379" name="Google Shape;379;p40"/>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80" name="Google Shape;380;p40"/>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84" name="Shape 384"/>
        <p:cNvGrpSpPr/>
        <p:nvPr/>
      </p:nvGrpSpPr>
      <p:grpSpPr>
        <a:xfrm>
          <a:off x="0" y="0"/>
          <a:ext cx="0" cy="0"/>
          <a:chOff x="0" y="0"/>
          <a:chExt cx="0" cy="0"/>
        </a:xfrm>
      </p:grpSpPr>
      <p:sp>
        <p:nvSpPr>
          <p:cNvPr id="385" name="Google Shape;385;p41"/>
          <p:cNvSpPr txBox="1"/>
          <p:nvPr/>
        </p:nvSpPr>
        <p:spPr>
          <a:xfrm>
            <a:off x="1933448" y="1414017"/>
            <a:ext cx="369062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réseaux sociaux dans le monde professionnel</a:t>
            </a:r>
            <a:endParaRPr sz="1800">
              <a:latin typeface="Times New Roman"/>
              <a:ea typeface="Times New Roman"/>
              <a:cs typeface="Times New Roman"/>
              <a:sym typeface="Times New Roman"/>
            </a:endParaRPr>
          </a:p>
        </p:txBody>
      </p:sp>
      <p:sp>
        <p:nvSpPr>
          <p:cNvPr id="386" name="Google Shape;386;p41"/>
          <p:cNvSpPr txBox="1"/>
          <p:nvPr/>
        </p:nvSpPr>
        <p:spPr>
          <a:xfrm>
            <a:off x="1456436" y="2461385"/>
            <a:ext cx="4649470" cy="7136130"/>
          </a:xfrm>
          <a:prstGeom prst="rect">
            <a:avLst/>
          </a:prstGeom>
          <a:noFill/>
          <a:ln>
            <a:noFill/>
          </a:ln>
        </p:spPr>
        <p:txBody>
          <a:bodyPr anchorCtr="0" anchor="t" bIns="0" lIns="0" spcFirstLastPara="1" rIns="0" wrap="square" tIns="12050">
            <a:spAutoFit/>
          </a:bodyPr>
          <a:lstStyle/>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ont modifié les dynamiques professionnelles, devenant des outils incontournables pour élargir son réseau, soigner son image et accéder à de nouvelles opportunités. Forums et sondage montrent que ces plateformes, en intégrant le champ professionnel, redéfinissent les pratiques de recrutement, de communication et de développement personnel, tout en soulevant des questions sur les limites de leur utilisation.</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5"/>
              </a:spcBef>
              <a:spcAft>
                <a:spcPts val="0"/>
              </a:spcAft>
              <a:buNone/>
            </a:pPr>
            <a:r>
              <a:rPr lang="en-US" sz="1200">
                <a:latin typeface="Times New Roman"/>
                <a:ea typeface="Times New Roman"/>
                <a:cs typeface="Times New Roman"/>
                <a:sym typeface="Times New Roman"/>
              </a:rPr>
              <a:t>Les réseaux sociaux, en particulier les plateformes dédiées comme LinkedIn, permettent d’établir des connexions professionnelles au-delà des frontières géographiques et institutionnelles. Le sondage révèle que 51 % des utilisateurs exploitent ces outils à des fins professionnelles, confirmant leur rôle dans la création de nouvelles opportunités. M.A. des forums explique : </a:t>
            </a:r>
            <a:r>
              <a:rPr i="1" lang="en-US" sz="1200">
                <a:latin typeface="Times New Roman"/>
                <a:ea typeface="Times New Roman"/>
                <a:cs typeface="Times New Roman"/>
                <a:sym typeface="Times New Roman"/>
              </a:rPr>
              <a:t>« J’ai trouvé mon emploi actuel grâce à LinkedIn. Cela m’a permis de contacter directement des recruteurs et de me démarquer. »</a:t>
            </a:r>
            <a:endParaRPr sz="1200">
              <a:latin typeface="Times New Roman"/>
              <a:ea typeface="Times New Roman"/>
              <a:cs typeface="Times New Roman"/>
              <a:sym typeface="Times New Roman"/>
            </a:endParaRPr>
          </a:p>
          <a:p>
            <a:pPr indent="0" lvl="0" marL="12700" marR="6350" rtl="0" algn="just">
              <a:lnSpc>
                <a:spcPct val="107200"/>
              </a:lnSpc>
              <a:spcBef>
                <a:spcPts val="795"/>
              </a:spcBef>
              <a:spcAft>
                <a:spcPts val="0"/>
              </a:spcAft>
              <a:buNone/>
            </a:pPr>
            <a:r>
              <a:rPr lang="en-US" sz="1200">
                <a:latin typeface="Times New Roman"/>
                <a:ea typeface="Times New Roman"/>
                <a:cs typeface="Times New Roman"/>
                <a:sym typeface="Times New Roman"/>
              </a:rPr>
              <a:t>Ces plateformes offrent également des opportunités de réseautage informel, souvent perçues comme plus accessibles que les événements physiques. A.M. partage : </a:t>
            </a:r>
            <a:r>
              <a:rPr i="1" lang="en-US" sz="1200">
                <a:latin typeface="Times New Roman"/>
                <a:ea typeface="Times New Roman"/>
                <a:cs typeface="Times New Roman"/>
                <a:sym typeface="Times New Roman"/>
              </a:rPr>
              <a:t>« J’ai participé à des webinaires annoncés sur les réseaux, où j’ai rencontré des professionnels avec qui je travaille aujourd’hui. Cela aurait été impossible sans ces outils. »</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lang="en-US" sz="1200">
                <a:latin typeface="Times New Roman"/>
                <a:ea typeface="Times New Roman"/>
                <a:cs typeface="Times New Roman"/>
                <a:sym typeface="Times New Roman"/>
              </a:rPr>
              <a:t>Cependant, certains témoignages soulignent la nécessité d’un usage réfléchi.</a:t>
            </a:r>
            <a:endParaRPr sz="1200">
              <a:latin typeface="Times New Roman"/>
              <a:ea typeface="Times New Roman"/>
              <a:cs typeface="Times New Roman"/>
              <a:sym typeface="Times New Roman"/>
            </a:endParaRPr>
          </a:p>
          <a:p>
            <a:pPr indent="0" lvl="0" marL="12700" rtl="0" algn="l">
              <a:lnSpc>
                <a:spcPct val="100000"/>
              </a:lnSpc>
              <a:spcBef>
                <a:spcPts val="95"/>
              </a:spcBef>
              <a:spcAft>
                <a:spcPts val="0"/>
              </a:spcAft>
              <a:buNone/>
            </a:pPr>
            <a:r>
              <a:rPr lang="en-US" sz="1200">
                <a:latin typeface="Times New Roman"/>
                <a:ea typeface="Times New Roman"/>
                <a:cs typeface="Times New Roman"/>
                <a:sym typeface="Times New Roman"/>
              </a:rPr>
              <a:t>L.C. précise : </a:t>
            </a:r>
            <a:r>
              <a:rPr i="1" lang="en-US" sz="1200">
                <a:latin typeface="Times New Roman"/>
                <a:ea typeface="Times New Roman"/>
                <a:cs typeface="Times New Roman"/>
                <a:sym typeface="Times New Roman"/>
              </a:rPr>
              <a:t>« Si on se contente d’ajouter des contacts sans interagir, ça ne sert à rien. Il</a:t>
            </a:r>
            <a:endParaRPr sz="1200">
              <a:latin typeface="Times New Roman"/>
              <a:ea typeface="Times New Roman"/>
              <a:cs typeface="Times New Roman"/>
              <a:sym typeface="Times New Roman"/>
            </a:endParaRPr>
          </a:p>
          <a:p>
            <a:pPr indent="0" lvl="0" marL="12700" rtl="0" algn="l">
              <a:lnSpc>
                <a:spcPct val="100000"/>
              </a:lnSpc>
              <a:spcBef>
                <a:spcPts val="110"/>
              </a:spcBef>
              <a:spcAft>
                <a:spcPts val="0"/>
              </a:spcAft>
              <a:buNone/>
            </a:pPr>
            <a:r>
              <a:rPr i="1" lang="en-US" sz="1200">
                <a:latin typeface="Times New Roman"/>
                <a:ea typeface="Times New Roman"/>
                <a:cs typeface="Times New Roman"/>
                <a:sym typeface="Times New Roman"/>
              </a:rPr>
              <a:t>faut aussi savoir entretenir ces relations, sinon elles restent superficielles.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8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professionnels ne se limitent pas au réseautage : ils sont devenus un espace clé pour cultiver et promouvoir son image. Le forum montrent que de nombreux utilisateurs y partagent leurs accomplissements, participations à des projets ou articles pour renforcer leur crédibilité. D.C. confie : </a:t>
            </a:r>
            <a:r>
              <a:rPr i="1" lang="en-US" sz="1200">
                <a:latin typeface="Times New Roman"/>
                <a:ea typeface="Times New Roman"/>
                <a:cs typeface="Times New Roman"/>
                <a:sym typeface="Times New Roman"/>
              </a:rPr>
              <a:t>« Je fais attention à ce que je poste sur LinkedIn, car c’est la vitrine de mon parcours. Chaque détail compte. »</a:t>
            </a:r>
            <a:endParaRPr sz="1200">
              <a:latin typeface="Times New Roman"/>
              <a:ea typeface="Times New Roman"/>
              <a:cs typeface="Times New Roman"/>
              <a:sym typeface="Times New Roman"/>
            </a:endParaRPr>
          </a:p>
          <a:p>
            <a:pPr indent="0" lvl="0" marL="12700" marR="57150" rtl="0" algn="l">
              <a:lnSpc>
                <a:spcPct val="100000"/>
              </a:lnSpc>
              <a:spcBef>
                <a:spcPts val="840"/>
              </a:spcBef>
              <a:spcAft>
                <a:spcPts val="0"/>
              </a:spcAft>
              <a:buNone/>
            </a:pPr>
            <a:r>
              <a:rPr lang="en-US" sz="1200">
                <a:latin typeface="Times New Roman"/>
                <a:ea typeface="Times New Roman"/>
                <a:cs typeface="Times New Roman"/>
                <a:sym typeface="Times New Roman"/>
              </a:rPr>
              <a:t>Cette mise en avant stratégique peut toutefois créer une pression. B.L. remarque : </a:t>
            </a:r>
            <a:r>
              <a:rPr i="1" lang="en-US" sz="1200">
                <a:latin typeface="Times New Roman"/>
                <a:ea typeface="Times New Roman"/>
                <a:cs typeface="Times New Roman"/>
                <a:sym typeface="Times New Roman"/>
              </a:rPr>
              <a:t>« Tout le monde semble réussir sur LinkedIn. Parfois, je me sens en retard parce que je ne poste pas autant ou que mes réalisations paraissent moins impressionnantes.</a:t>
            </a:r>
            <a:endParaRPr sz="1200">
              <a:latin typeface="Times New Roman"/>
              <a:ea typeface="Times New Roman"/>
              <a:cs typeface="Times New Roman"/>
              <a:sym typeface="Times New Roman"/>
            </a:endParaRPr>
          </a:p>
          <a:p>
            <a:pPr indent="0" lvl="0" marL="12700" marR="563245" rtl="0" algn="l">
              <a:lnSpc>
                <a:spcPct val="100000"/>
              </a:lnSpc>
              <a:spcBef>
                <a:spcPts val="5"/>
              </a:spcBef>
              <a:spcAft>
                <a:spcPts val="0"/>
              </a:spcAft>
              <a:buNone/>
            </a:pPr>
            <a:r>
              <a:rPr i="1" lang="en-US" sz="1200">
                <a:latin typeface="Times New Roman"/>
                <a:ea typeface="Times New Roman"/>
                <a:cs typeface="Times New Roman"/>
                <a:sym typeface="Times New Roman"/>
              </a:rPr>
              <a:t>» </a:t>
            </a:r>
            <a:r>
              <a:rPr lang="en-US" sz="1200">
                <a:latin typeface="Times New Roman"/>
                <a:ea typeface="Times New Roman"/>
                <a:cs typeface="Times New Roman"/>
                <a:sym typeface="Times New Roman"/>
              </a:rPr>
              <a:t>Cette compétition implicite, bien que stimulante pour certains, peut également générer un stress ou une autocritique excessive.</a:t>
            </a:r>
            <a:endParaRPr sz="1200">
              <a:latin typeface="Times New Roman"/>
              <a:ea typeface="Times New Roman"/>
              <a:cs typeface="Times New Roman"/>
              <a:sym typeface="Times New Roman"/>
            </a:endParaRPr>
          </a:p>
        </p:txBody>
      </p:sp>
      <p:pic>
        <p:nvPicPr>
          <p:cNvPr id="387" name="Google Shape;387;p41"/>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88" name="Google Shape;388;p41"/>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92" name="Shape 392"/>
        <p:cNvGrpSpPr/>
        <p:nvPr/>
      </p:nvGrpSpPr>
      <p:grpSpPr>
        <a:xfrm>
          <a:off x="0" y="0"/>
          <a:ext cx="0" cy="0"/>
          <a:chOff x="0" y="0"/>
          <a:chExt cx="0" cy="0"/>
        </a:xfrm>
      </p:grpSpPr>
      <p:sp>
        <p:nvSpPr>
          <p:cNvPr id="393" name="Google Shape;393;p42"/>
          <p:cNvSpPr txBox="1"/>
          <p:nvPr/>
        </p:nvSpPr>
        <p:spPr>
          <a:xfrm>
            <a:off x="1656333" y="1565605"/>
            <a:ext cx="4250055" cy="5624195"/>
          </a:xfrm>
          <a:prstGeom prst="rect">
            <a:avLst/>
          </a:prstGeom>
          <a:noFill/>
          <a:ln>
            <a:noFill/>
          </a:ln>
        </p:spPr>
        <p:txBody>
          <a:bodyPr anchorCtr="0" anchor="t" bIns="0" lIns="0" spcFirstLastPara="1" rIns="0" wrap="square" tIns="12700">
            <a:spAutoFit/>
          </a:bodyPr>
          <a:lstStyle/>
          <a:p>
            <a:pPr indent="0" lvl="0" marL="12700" marR="5715" rtl="0" algn="just">
              <a:lnSpc>
                <a:spcPct val="107300"/>
              </a:lnSpc>
              <a:spcBef>
                <a:spcPts val="0"/>
              </a:spcBef>
              <a:spcAft>
                <a:spcPts val="0"/>
              </a:spcAft>
              <a:buNone/>
            </a:pPr>
            <a:r>
              <a:rPr lang="en-US" sz="1200">
                <a:latin typeface="Times New Roman"/>
                <a:ea typeface="Times New Roman"/>
                <a:cs typeface="Times New Roman"/>
                <a:sym typeface="Times New Roman"/>
              </a:rPr>
              <a:t>Malgré ces défis, la majorité des utilisateurs reconnaissent que ces plateformes  leur  permettent  de  mieux  contrôler  leur  image professionnelle et d’accéder à des opportunités qui seraient autrement hors de portée.</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5"/>
              </a:spcBef>
              <a:spcAft>
                <a:spcPts val="0"/>
              </a:spcAft>
              <a:buNone/>
            </a:pPr>
            <a:r>
              <a:rPr lang="en-US" sz="1200">
                <a:latin typeface="Times New Roman"/>
                <a:ea typeface="Times New Roman"/>
                <a:cs typeface="Times New Roman"/>
                <a:sym typeface="Times New Roman"/>
              </a:rPr>
              <a:t>Si les réseaux sociaux offrent de nombreuses opportunités, leur utilisation intensive peut également poser des défis. Le forum révèlent une inquiétude croissante concernant la frontière floue entre vie personnelle et vie professionnelle. J.R. explique : </a:t>
            </a:r>
            <a:r>
              <a:rPr i="1" lang="en-US" sz="1200">
                <a:latin typeface="Times New Roman"/>
                <a:ea typeface="Times New Roman"/>
                <a:cs typeface="Times New Roman"/>
                <a:sym typeface="Times New Roman"/>
              </a:rPr>
              <a:t>« J’essaie de rester active sur LinkedIn, mais je ne veux pas que cela empiète sur mes soirées ou mes week- ends. C’est difficile de trouver le bon équilibre. »</a:t>
            </a:r>
            <a:endParaRPr sz="1200">
              <a:latin typeface="Times New Roman"/>
              <a:ea typeface="Times New Roman"/>
              <a:cs typeface="Times New Roman"/>
              <a:sym typeface="Times New Roman"/>
            </a:endParaRPr>
          </a:p>
          <a:p>
            <a:pPr indent="0" lvl="0" marL="12700" marR="5080" rtl="0" algn="just">
              <a:lnSpc>
                <a:spcPct val="107000"/>
              </a:lnSpc>
              <a:spcBef>
                <a:spcPts val="795"/>
              </a:spcBef>
              <a:spcAft>
                <a:spcPts val="0"/>
              </a:spcAft>
              <a:buNone/>
            </a:pPr>
            <a:r>
              <a:rPr lang="en-US" sz="1200">
                <a:latin typeface="Times New Roman"/>
                <a:ea typeface="Times New Roman"/>
                <a:cs typeface="Times New Roman"/>
                <a:sym typeface="Times New Roman"/>
              </a:rPr>
              <a:t>De  plus,  certains  utilisateurs  mentionnent  le  risque  d’une surreprésentation numérique. M.B. précise : </a:t>
            </a:r>
            <a:r>
              <a:rPr i="1" lang="en-US" sz="1200">
                <a:latin typeface="Times New Roman"/>
                <a:ea typeface="Times New Roman"/>
                <a:cs typeface="Times New Roman"/>
                <a:sym typeface="Times New Roman"/>
              </a:rPr>
              <a:t>« On peut facilement donner une fausse image de soi, ce qui peut poser problème lors d’un entretien ou d’une collaboration réelle. » </a:t>
            </a:r>
            <a:r>
              <a:rPr lang="en-US" sz="1200">
                <a:latin typeface="Times New Roman"/>
                <a:ea typeface="Times New Roman"/>
                <a:cs typeface="Times New Roman"/>
                <a:sym typeface="Times New Roman"/>
              </a:rPr>
              <a:t>Ce point rejoint les réflexions sur l’authenticité abordées dans d’autres parties du rapport, soulignant que même dans un cadre professionnel, la mise en scène numérique peut parfois être trompeuse.</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95"/>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dans le monde professionnel sont à la fois une chance et un défi. Ils ouvrent de nouvelles voies pour élargir son réseau, promouvoir son image et accéder à des opportunités, mais ils exigent une gestion minutieuse pour éviter les dérives. Cela montre que ces outils, bien qu’indispensables pour beaucoup, nécessitent un équilibre entre engagement numérique et authenticité personnelle pour être pleinement bénéfiques.</a:t>
            </a:r>
            <a:endParaRPr sz="1200">
              <a:latin typeface="Times New Roman"/>
              <a:ea typeface="Times New Roman"/>
              <a:cs typeface="Times New Roman"/>
              <a:sym typeface="Times New Roman"/>
            </a:endParaRPr>
          </a:p>
        </p:txBody>
      </p:sp>
      <p:pic>
        <p:nvPicPr>
          <p:cNvPr id="394" name="Google Shape;394;p42"/>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395" name="Google Shape;395;p42"/>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99" name="Shape 399"/>
        <p:cNvGrpSpPr/>
        <p:nvPr/>
      </p:nvGrpSpPr>
      <p:grpSpPr>
        <a:xfrm>
          <a:off x="0" y="0"/>
          <a:ext cx="0" cy="0"/>
          <a:chOff x="0" y="0"/>
          <a:chExt cx="0" cy="0"/>
        </a:xfrm>
      </p:grpSpPr>
      <p:graphicFrame>
        <p:nvGraphicFramePr>
          <p:cNvPr id="400" name="Google Shape;400;p43"/>
          <p:cNvGraphicFramePr/>
          <p:nvPr/>
        </p:nvGraphicFramePr>
        <p:xfrm>
          <a:off x="1343025" y="1779904"/>
          <a:ext cx="3000000" cy="3000000"/>
        </p:xfrm>
        <a:graphic>
          <a:graphicData uri="http://schemas.openxmlformats.org/drawingml/2006/table">
            <a:tbl>
              <a:tblPr bandRow="1" firstRow="1">
                <a:noFill/>
                <a:tableStyleId>{5CB67DB4-C9FE-46C3-B84F-722B291888AA}</a:tableStyleId>
              </a:tblPr>
              <a:tblGrid>
                <a:gridCol w="1544325"/>
                <a:gridCol w="3316600"/>
              </a:tblGrid>
              <a:tr h="220350">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95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95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6350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675"/>
                        </a:spcBef>
                        <a:spcAft>
                          <a:spcPts val="0"/>
                        </a:spcAft>
                        <a:buNone/>
                      </a:pPr>
                      <a:r>
                        <a:t/>
                      </a:r>
                      <a:endParaRPr sz="1200" u="none" cap="none" strike="noStrike">
                        <a:latin typeface="Times New Roman"/>
                        <a:ea typeface="Times New Roman"/>
                        <a:cs typeface="Times New Roman"/>
                        <a:sym typeface="Times New Roman"/>
                      </a:endParaRPr>
                    </a:p>
                    <a:p>
                      <a:pPr indent="0" lvl="0" marL="9525" marR="359410"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Utilisation pour le réseautage professionnel</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just">
                        <a:lnSpc>
                          <a:spcPct val="107200"/>
                        </a:lnSpc>
                        <a:spcBef>
                          <a:spcPts val="0"/>
                        </a:spcBef>
                        <a:spcAft>
                          <a:spcPts val="0"/>
                        </a:spcAft>
                        <a:buNone/>
                      </a:pPr>
                      <a:r>
                        <a:rPr lang="en-US" sz="1200" u="none" cap="none" strike="noStrike">
                          <a:latin typeface="Times New Roman"/>
                          <a:ea typeface="Times New Roman"/>
                          <a:cs typeface="Times New Roman"/>
                          <a:sym typeface="Times New Roman"/>
                        </a:rPr>
                        <a:t>"J’ai trouvé mon emploi actuel grâce à LinkedIn. C’est un  outil  puissant  pour  contacter  directement  les recruteurs."</a:t>
                      </a:r>
                      <a:endParaRPr sz="1200" u="none" cap="none" strike="noStrike">
                        <a:latin typeface="Times New Roman"/>
                        <a:ea typeface="Times New Roman"/>
                        <a:cs typeface="Times New Roman"/>
                        <a:sym typeface="Times New Roman"/>
                      </a:endParaRPr>
                    </a:p>
                  </a:txBody>
                  <a:tcPr marT="7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8000">
                <a:tc vMerge="1"/>
                <a:tc>
                  <a:txBody>
                    <a:bodyPr/>
                    <a:lstStyle/>
                    <a:p>
                      <a:pPr indent="0" lvl="0" marL="10160" marR="254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"Participer à des webinaires m’a permis de rencontrer des professionnels et de collaborer avec eux."</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8000">
                <a:tc vMerge="1"/>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"Ajouter des contacts ne suffit pas, il faut entretenir les relations pour qu’elles aient un impact réel."</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80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985"/>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Promotion et gestion</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10"/>
                        </a:spcBef>
                        <a:spcAft>
                          <a:spcPts val="0"/>
                        </a:spcAft>
                        <a:buNone/>
                      </a:pPr>
                      <a:r>
                        <a:rPr b="1" lang="en-US" sz="1200" u="none" cap="none" strike="noStrike">
                          <a:solidFill>
                            <a:srgbClr val="FFFFFF"/>
                          </a:solidFill>
                          <a:latin typeface="Times New Roman"/>
                          <a:ea typeface="Times New Roman"/>
                          <a:cs typeface="Times New Roman"/>
                          <a:sym typeface="Times New Roman"/>
                        </a:rPr>
                        <a:t>de son image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fais attention à ce que je publie sur LinkedIn, car cela reflète ma carrière. Chaque détail compte."</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35000">
                <a:tc vMerge="1"/>
                <a:tc>
                  <a:txBody>
                    <a:bodyPr/>
                    <a:lstStyle/>
                    <a:p>
                      <a:pPr indent="0" lvl="0" marL="10160" marR="0" rtl="0" algn="just">
                        <a:lnSpc>
                          <a:spcPct val="107200"/>
                        </a:lnSpc>
                        <a:spcBef>
                          <a:spcPts val="0"/>
                        </a:spcBef>
                        <a:spcAft>
                          <a:spcPts val="0"/>
                        </a:spcAft>
                        <a:buNone/>
                      </a:pPr>
                      <a:r>
                        <a:rPr lang="en-US" sz="1200" u="none" cap="none" strike="noStrike">
                          <a:latin typeface="Times New Roman"/>
                          <a:ea typeface="Times New Roman"/>
                          <a:cs typeface="Times New Roman"/>
                          <a:sym typeface="Times New Roman"/>
                        </a:rPr>
                        <a:t>"C’est difficile de ne pas se comparer à d’autres. Tout le monde  semble  réussir  mieux  que  moi  sur  ces plateformes."</a:t>
                      </a:r>
                      <a:endParaRPr sz="1200" u="none" cap="none" strike="noStrike">
                        <a:latin typeface="Times New Roman"/>
                        <a:ea typeface="Times New Roman"/>
                        <a:cs typeface="Times New Roman"/>
                        <a:sym typeface="Times New Roman"/>
                      </a:endParaRPr>
                    </a:p>
                  </a:txBody>
                  <a:tcPr marT="82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35000">
                <a:tc vMerge="1"/>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"LinkedIn m’aide à montrer mes compétences et projets, mais cela peut être stressant de rester actif tout le temps."</a:t>
                      </a:r>
                      <a:endParaRPr sz="1200" u="none" cap="none" strike="noStrike">
                        <a:latin typeface="Times New Roman"/>
                        <a:ea typeface="Times New Roman"/>
                        <a:cs typeface="Times New Roman"/>
                        <a:sym typeface="Times New Roman"/>
                      </a:endParaRPr>
                    </a:p>
                  </a:txBody>
                  <a:tcPr marT="82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80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9525" marR="395605" rtl="0" algn="l">
                        <a:lnSpc>
                          <a:spcPct val="1071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Limites entre vie professionnelle et personnelle</a:t>
                      </a:r>
                      <a:endParaRPr sz="1200" u="none" cap="none" strike="noStrike">
                        <a:latin typeface="Times New Roman"/>
                        <a:ea typeface="Times New Roman"/>
                        <a:cs typeface="Times New Roman"/>
                        <a:sym typeface="Times New Roman"/>
                      </a:endParaRPr>
                    </a:p>
                  </a:txBody>
                  <a:tcPr marT="1581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veux être visible sur LinkedIn, mais je ne veux pas que cela envahisse mon temps personnel."</a:t>
                      </a:r>
                      <a:endParaRPr sz="1200" u="none" cap="none" strike="noStrike">
                        <a:latin typeface="Times New Roman"/>
                        <a:ea typeface="Times New Roman"/>
                        <a:cs typeface="Times New Roman"/>
                        <a:sym typeface="Times New Roman"/>
                      </a:endParaRPr>
                    </a:p>
                  </a:txBody>
                  <a:tcPr marT="1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8000">
                <a:tc vMerge="1"/>
                <a:tc>
                  <a:txBody>
                    <a:bodyPr/>
                    <a:lstStyle/>
                    <a:p>
                      <a:pPr indent="0" lvl="0" marL="10160"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"La frontière entre vie privée et professionnelle devient floue avec ces plateformes."</a:t>
                      </a:r>
                      <a:endParaRPr sz="1200" u="none" cap="none" strike="noStrike">
                        <a:latin typeface="Times New Roman"/>
                        <a:ea typeface="Times New Roman"/>
                        <a:cs typeface="Times New Roman"/>
                        <a:sym typeface="Times New Roman"/>
                      </a:endParaRPr>
                    </a:p>
                  </a:txBody>
                  <a:tcPr marT="25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8000">
                <a:tc vMerge="1"/>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"Je me demande parfois si les profils que je vois sont authentiques ou juste une mise en scène exagérée."</a:t>
                      </a:r>
                      <a:endParaRPr sz="1200" u="none" cap="none" strike="noStrike">
                        <a:latin typeface="Times New Roman"/>
                        <a:ea typeface="Times New Roman"/>
                        <a:cs typeface="Times New Roman"/>
                        <a:sym typeface="Times New Roman"/>
                      </a:endParaRPr>
                    </a:p>
                  </a:txBody>
                  <a:tcPr marT="25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35000">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780"/>
                        </a:spcBef>
                        <a:spcAft>
                          <a:spcPts val="0"/>
                        </a:spcAft>
                        <a:buNone/>
                      </a:pPr>
                      <a:r>
                        <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Défis liés à</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105"/>
                        </a:spcBef>
                        <a:spcAft>
                          <a:spcPts val="0"/>
                        </a:spcAft>
                        <a:buNone/>
                      </a:pPr>
                      <a:r>
                        <a:rPr b="1" lang="en-US" sz="1200" u="none" cap="none" strike="noStrike">
                          <a:solidFill>
                            <a:srgbClr val="FFFFFF"/>
                          </a:solidFill>
                          <a:latin typeface="Times New Roman"/>
                          <a:ea typeface="Times New Roman"/>
                          <a:cs typeface="Times New Roman"/>
                          <a:sym typeface="Times New Roman"/>
                        </a:rPr>
                        <a:t>l’authenticité</a:t>
                      </a:r>
                      <a:endParaRPr sz="1200" u="none" cap="none" strike="noStrike">
                        <a:latin typeface="Times New Roman"/>
                        <a:ea typeface="Times New Roman"/>
                        <a:cs typeface="Times New Roman"/>
                        <a:sym typeface="Times New Roman"/>
                      </a:endParaRPr>
                    </a:p>
                    <a:p>
                      <a:pPr indent="0" lvl="0" marL="9525" marR="0" rtl="0" algn="l">
                        <a:lnSpc>
                          <a:spcPct val="100000"/>
                        </a:lnSpc>
                        <a:spcBef>
                          <a:spcPts val="95"/>
                        </a:spcBef>
                        <a:spcAft>
                          <a:spcPts val="0"/>
                        </a:spcAft>
                        <a:buNone/>
                      </a:pPr>
                      <a:r>
                        <a:rPr b="1" lang="en-US" sz="1200" u="none" cap="none" strike="noStrike">
                          <a:solidFill>
                            <a:srgbClr val="FFFFFF"/>
                          </a:solidFill>
                          <a:latin typeface="Times New Roman"/>
                          <a:ea typeface="Times New Roman"/>
                          <a:cs typeface="Times New Roman"/>
                          <a:sym typeface="Times New Roman"/>
                        </a:rPr>
                        <a:t>numérique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"On peut facilement embellir son parcours en ligne, mais cela peut poser problème lors des rencontres en personne."</a:t>
                      </a:r>
                      <a:endParaRPr sz="1200" u="none" cap="none" strike="noStrike">
                        <a:latin typeface="Times New Roman"/>
                        <a:ea typeface="Times New Roman"/>
                        <a:cs typeface="Times New Roman"/>
                        <a:sym typeface="Times New Roman"/>
                      </a:endParaRPr>
                    </a:p>
                  </a:txBody>
                  <a:tcPr marT="89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428000">
                <a:tc vMerge="1"/>
                <a:tc>
                  <a:txBody>
                    <a:bodyPr/>
                    <a:lstStyle/>
                    <a:p>
                      <a:pPr indent="0" lvl="0" marL="10160" marR="635"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"Parfois, les réalisations sur LinkedIn ne reflètent pas la réalité. Cela peut donner une fausse impression."</a:t>
                      </a:r>
                      <a:endParaRPr sz="1200" u="none" cap="none" strike="noStrike">
                        <a:latin typeface="Times New Roman"/>
                        <a:ea typeface="Times New Roman"/>
                        <a:cs typeface="Times New Roman"/>
                        <a:sym typeface="Times New Roman"/>
                      </a:endParaRPr>
                    </a:p>
                  </a:txBody>
                  <a:tcPr marT="25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428000">
                <a:tc vMerge="1"/>
                <a:tc>
                  <a:txBody>
                    <a:bodyPr/>
                    <a:lstStyle/>
                    <a:p>
                      <a:pPr indent="0" lvl="0" marL="10160" marR="127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"Être	authentique	tout	en	étant	stratégique	sur LinkedIn est un vrai défi pour moi."</a:t>
                      </a:r>
                      <a:endParaRPr sz="1200" u="none" cap="none" strike="noStrike">
                        <a:latin typeface="Times New Roman"/>
                        <a:ea typeface="Times New Roman"/>
                        <a:cs typeface="Times New Roman"/>
                        <a:sym typeface="Times New Roman"/>
                      </a:endParaRPr>
                    </a:p>
                  </a:txBody>
                  <a:tcPr marT="25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bl>
          </a:graphicData>
        </a:graphic>
      </p:graphicFrame>
      <p:pic>
        <p:nvPicPr>
          <p:cNvPr id="401" name="Google Shape;401;p43"/>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02" name="Google Shape;402;p43"/>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06" name="Shape 406"/>
        <p:cNvGrpSpPr/>
        <p:nvPr/>
      </p:nvGrpSpPr>
      <p:grpSpPr>
        <a:xfrm>
          <a:off x="0" y="0"/>
          <a:ext cx="0" cy="0"/>
          <a:chOff x="0" y="0"/>
          <a:chExt cx="0" cy="0"/>
        </a:xfrm>
      </p:grpSpPr>
      <p:sp>
        <p:nvSpPr>
          <p:cNvPr id="407" name="Google Shape;407;p44"/>
          <p:cNvSpPr txBox="1"/>
          <p:nvPr/>
        </p:nvSpPr>
        <p:spPr>
          <a:xfrm>
            <a:off x="1965451" y="1234820"/>
            <a:ext cx="362394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Connectivité mondiale : inclusion ou exclusion ?</a:t>
            </a:r>
            <a:endParaRPr sz="1800">
              <a:latin typeface="Times New Roman"/>
              <a:ea typeface="Times New Roman"/>
              <a:cs typeface="Times New Roman"/>
              <a:sym typeface="Times New Roman"/>
            </a:endParaRPr>
          </a:p>
        </p:txBody>
      </p:sp>
      <p:sp>
        <p:nvSpPr>
          <p:cNvPr id="408" name="Google Shape;408;p44"/>
          <p:cNvSpPr txBox="1"/>
          <p:nvPr/>
        </p:nvSpPr>
        <p:spPr>
          <a:xfrm>
            <a:off x="1419860" y="2281809"/>
            <a:ext cx="4723130" cy="7101205"/>
          </a:xfrm>
          <a:prstGeom prst="rect">
            <a:avLst/>
          </a:prstGeom>
          <a:noFill/>
          <a:ln>
            <a:noFill/>
          </a:ln>
        </p:spPr>
        <p:txBody>
          <a:bodyPr anchorCtr="0" anchor="t" bIns="0" lIns="0" spcFirstLastPara="1" rIns="0" wrap="square" tIns="12050">
            <a:spAutoFit/>
          </a:bodyPr>
          <a:lstStyle/>
          <a:p>
            <a:pPr indent="0" lvl="0" marL="12700" marR="6985"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en  abolissant  les  frontières  géographiques,  ont révolutionné la connectivité mondiale. Pourtant, cette ouverture numérique ne garantit pas une inclusion universelle. Forums et sondage mettent en lumière une réalité contrastée : si ces plateformes rapprochent des communautés autrefois isolées, elles creusent également des fractures sociales et marginalisent ceux qui ne peuvent y accéder pleinement.</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480"/>
              </a:spcBef>
              <a:spcAft>
                <a:spcPts val="0"/>
              </a:spcAft>
              <a:buNone/>
            </a:pPr>
            <a:r>
              <a:t/>
            </a:r>
            <a:endParaRPr sz="1200">
              <a:latin typeface="Times New Roman"/>
              <a:ea typeface="Times New Roman"/>
              <a:cs typeface="Times New Roman"/>
              <a:sym typeface="Times New Roman"/>
            </a:endParaRPr>
          </a:p>
          <a:p>
            <a:pPr indent="0" lvl="0" marL="12700" rtl="0" algn="just">
              <a:lnSpc>
                <a:spcPct val="100000"/>
              </a:lnSpc>
              <a:spcBef>
                <a:spcPts val="0"/>
              </a:spcBef>
              <a:spcAft>
                <a:spcPts val="0"/>
              </a:spcAft>
              <a:buNone/>
            </a:pPr>
            <a:r>
              <a:rPr b="1" lang="en-US" sz="1200">
                <a:latin typeface="Times New Roman"/>
                <a:ea typeface="Times New Roman"/>
                <a:cs typeface="Times New Roman"/>
                <a:sym typeface="Times New Roman"/>
              </a:rPr>
              <a:t>Inégalités d’accès : une marginalisation des non-connectés</a:t>
            </a:r>
            <a:endParaRPr sz="1200">
              <a:latin typeface="Times New Roman"/>
              <a:ea typeface="Times New Roman"/>
              <a:cs typeface="Times New Roman"/>
              <a:sym typeface="Times New Roman"/>
            </a:endParaRPr>
          </a:p>
          <a:p>
            <a:pPr indent="0" lvl="0" marL="12700" marR="5715" rtl="0" algn="just">
              <a:lnSpc>
                <a:spcPct val="107000"/>
              </a:lnSpc>
              <a:spcBef>
                <a:spcPts val="800"/>
              </a:spcBef>
              <a:spcAft>
                <a:spcPts val="0"/>
              </a:spcAft>
              <a:buNone/>
            </a:pPr>
            <a:r>
              <a:rPr lang="en-US" sz="1200">
                <a:latin typeface="Times New Roman"/>
                <a:ea typeface="Times New Roman"/>
                <a:cs typeface="Times New Roman"/>
                <a:sym typeface="Times New Roman"/>
              </a:rPr>
              <a:t>Le forum soulignent une frustration face aux inégalités d’accès aux réseaux sociaux, souvent perçus comme indispensables dans un monde hyperconnecté. Les utilisateurs qui n’ont pas un accès stable ou rapide à Internet, ou qui ne maîtrisent pas ces outils, se retrouvent parfois exclus des échanges sociaux et professionnels. M.B. explique : </a:t>
            </a:r>
            <a:r>
              <a:rPr i="1" lang="en-US" sz="1200">
                <a:latin typeface="Times New Roman"/>
                <a:ea typeface="Times New Roman"/>
                <a:cs typeface="Times New Roman"/>
                <a:sym typeface="Times New Roman"/>
              </a:rPr>
              <a:t>« J’ai des amis dans des zones rurales où la connexion est mauvaise. Ils ratent des discussions importantes et se sentent isolés. »</a:t>
            </a:r>
            <a:endParaRPr sz="1200">
              <a:latin typeface="Times New Roman"/>
              <a:ea typeface="Times New Roman"/>
              <a:cs typeface="Times New Roman"/>
              <a:sym typeface="Times New Roman"/>
            </a:endParaRPr>
          </a:p>
          <a:p>
            <a:pPr indent="0" lvl="0" marL="12700" marR="6985" rtl="0" algn="just">
              <a:lnSpc>
                <a:spcPct val="107100"/>
              </a:lnSpc>
              <a:spcBef>
                <a:spcPts val="800"/>
              </a:spcBef>
              <a:spcAft>
                <a:spcPts val="0"/>
              </a:spcAft>
              <a:buNone/>
            </a:pPr>
            <a:r>
              <a:rPr lang="en-US" sz="1200">
                <a:latin typeface="Times New Roman"/>
                <a:ea typeface="Times New Roman"/>
                <a:cs typeface="Times New Roman"/>
                <a:sym typeface="Times New Roman"/>
              </a:rPr>
              <a:t>Cette fracture numérique va au-delà de la simple connectivité : elle reflète aussi des inégalités économiques et éducatives. N.N. ajoute : </a:t>
            </a:r>
            <a:r>
              <a:rPr i="1" lang="en-US" sz="1200">
                <a:latin typeface="Times New Roman"/>
                <a:ea typeface="Times New Roman"/>
                <a:cs typeface="Times New Roman"/>
                <a:sym typeface="Times New Roman"/>
              </a:rPr>
              <a:t>« Les réseaux sociaux sont conçus pour ceux qui ont les moyens de suivre le rythme des technologies. Les autres sont laissés de côté. » </a:t>
            </a:r>
            <a:r>
              <a:rPr lang="en-US" sz="1200">
                <a:latin typeface="Times New Roman"/>
                <a:ea typeface="Times New Roman"/>
                <a:cs typeface="Times New Roman"/>
                <a:sym typeface="Times New Roman"/>
              </a:rPr>
              <a:t>Ces inégalités renforcent un sentiment de marginalisation chez ceux  qui  n’ont  pas  accès  aux  outils  numériques,  un  phénomène particulièrement marqué dans les pays en développement ou les zones sous- équipées.</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475"/>
              </a:spcBef>
              <a:spcAft>
                <a:spcPts val="0"/>
              </a:spcAft>
              <a:buNone/>
            </a:pPr>
            <a:r>
              <a:t/>
            </a:r>
            <a:endParaRPr sz="1200">
              <a:latin typeface="Times New Roman"/>
              <a:ea typeface="Times New Roman"/>
              <a:cs typeface="Times New Roman"/>
              <a:sym typeface="Times New Roman"/>
            </a:endParaRPr>
          </a:p>
          <a:p>
            <a:pPr indent="0" lvl="0" marL="12700" rtl="0" algn="just">
              <a:lnSpc>
                <a:spcPct val="100000"/>
              </a:lnSpc>
              <a:spcBef>
                <a:spcPts val="5"/>
              </a:spcBef>
              <a:spcAft>
                <a:spcPts val="0"/>
              </a:spcAft>
              <a:buNone/>
            </a:pPr>
            <a:r>
              <a:rPr b="1" lang="en-US" sz="1200">
                <a:latin typeface="Times New Roman"/>
                <a:ea typeface="Times New Roman"/>
                <a:cs typeface="Times New Roman"/>
                <a:sym typeface="Times New Roman"/>
              </a:rPr>
              <a:t>Une connectivité mondiale qui divise autant qu’elle unit</a:t>
            </a:r>
            <a:endParaRPr sz="1200">
              <a:latin typeface="Times New Roman"/>
              <a:ea typeface="Times New Roman"/>
              <a:cs typeface="Times New Roman"/>
              <a:sym typeface="Times New Roman"/>
            </a:endParaRPr>
          </a:p>
          <a:p>
            <a:pPr indent="0" lvl="0" marL="12700" marR="6350" rtl="0" algn="just">
              <a:lnSpc>
                <a:spcPct val="106900"/>
              </a:lnSpc>
              <a:spcBef>
                <a:spcPts val="800"/>
              </a:spcBef>
              <a:spcAft>
                <a:spcPts val="0"/>
              </a:spcAft>
              <a:buNone/>
            </a:pPr>
            <a:r>
              <a:rPr lang="en-US" sz="1200">
                <a:latin typeface="Times New Roman"/>
                <a:ea typeface="Times New Roman"/>
                <a:cs typeface="Times New Roman"/>
                <a:sym typeface="Times New Roman"/>
              </a:rPr>
              <a:t>Le sondage montre que 46 % des utilisateurs estiment que les réseaux sociaux divisent plus qu’ils n’unissent, notamment en exacerbant les différences culturelles, sociales ou politiques. Cette perception, partagée sur le forum, traduit une réalité où les plateformes numériques, bien qu’inclusives dans leur conception, deviennent parfois des terrains de polarisation.</a:t>
            </a:r>
            <a:endParaRPr sz="1200">
              <a:latin typeface="Times New Roman"/>
              <a:ea typeface="Times New Roman"/>
              <a:cs typeface="Times New Roman"/>
              <a:sym typeface="Times New Roman"/>
            </a:endParaRPr>
          </a:p>
          <a:p>
            <a:pPr indent="0" lvl="0" marL="12700" marR="5080" rtl="0" algn="just">
              <a:lnSpc>
                <a:spcPct val="106900"/>
              </a:lnSpc>
              <a:spcBef>
                <a:spcPts val="810"/>
              </a:spcBef>
              <a:spcAft>
                <a:spcPts val="0"/>
              </a:spcAft>
              <a:buNone/>
            </a:pPr>
            <a:r>
              <a:rPr lang="en-US" sz="1200">
                <a:latin typeface="Times New Roman"/>
                <a:ea typeface="Times New Roman"/>
                <a:cs typeface="Times New Roman"/>
                <a:sym typeface="Times New Roman"/>
              </a:rPr>
              <a:t>A.M. partage : </a:t>
            </a:r>
            <a:r>
              <a:rPr i="1" lang="en-US" sz="1200">
                <a:latin typeface="Times New Roman"/>
                <a:ea typeface="Times New Roman"/>
                <a:cs typeface="Times New Roman"/>
                <a:sym typeface="Times New Roman"/>
              </a:rPr>
              <a:t>« J’ai remarqué que les débats en ligne deviennent vite agressifs. Au lieu de rapprocher les gens, ça les pousse à se diviser encore plus. » </a:t>
            </a:r>
            <a:r>
              <a:rPr lang="en-US" sz="1200">
                <a:latin typeface="Times New Roman"/>
                <a:ea typeface="Times New Roman"/>
                <a:cs typeface="Times New Roman"/>
                <a:sym typeface="Times New Roman"/>
              </a:rPr>
              <a:t>Cette polarisation est souvent alimentée par les algorithmes, qui favorisent les contenus clivants et renforcent les préjugés en regroupant les utilisateurs dans des bulles d’opinions similaires.</a:t>
            </a:r>
            <a:endParaRPr sz="1200">
              <a:latin typeface="Times New Roman"/>
              <a:ea typeface="Times New Roman"/>
              <a:cs typeface="Times New Roman"/>
              <a:sym typeface="Times New Roman"/>
            </a:endParaRPr>
          </a:p>
        </p:txBody>
      </p:sp>
      <p:pic>
        <p:nvPicPr>
          <p:cNvPr id="409" name="Google Shape;409;p44"/>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10" name="Google Shape;410;p44"/>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14" name="Shape 414"/>
        <p:cNvGrpSpPr/>
        <p:nvPr/>
      </p:nvGrpSpPr>
      <p:grpSpPr>
        <a:xfrm>
          <a:off x="0" y="0"/>
          <a:ext cx="0" cy="0"/>
          <a:chOff x="0" y="0"/>
          <a:chExt cx="0" cy="0"/>
        </a:xfrm>
      </p:grpSpPr>
      <p:sp>
        <p:nvSpPr>
          <p:cNvPr id="415" name="Google Shape;415;p45"/>
          <p:cNvSpPr txBox="1"/>
          <p:nvPr/>
        </p:nvSpPr>
        <p:spPr>
          <a:xfrm>
            <a:off x="1656333" y="2401060"/>
            <a:ext cx="4250690" cy="5725795"/>
          </a:xfrm>
          <a:prstGeom prst="rect">
            <a:avLst/>
          </a:prstGeom>
          <a:noFill/>
          <a:ln>
            <a:noFill/>
          </a:ln>
        </p:spPr>
        <p:txBody>
          <a:bodyPr anchorCtr="0" anchor="t" bIns="0" lIns="0" spcFirstLastPara="1" rIns="0" wrap="square" tIns="13325">
            <a:spAutoFit/>
          </a:bodyPr>
          <a:lstStyle/>
          <a:p>
            <a:pPr indent="0" lvl="0" marL="12700" marR="5715" rtl="0" algn="just">
              <a:lnSpc>
                <a:spcPct val="107000"/>
              </a:lnSpc>
              <a:spcBef>
                <a:spcPts val="0"/>
              </a:spcBef>
              <a:spcAft>
                <a:spcPts val="0"/>
              </a:spcAft>
              <a:buNone/>
            </a:pPr>
            <a:r>
              <a:rPr lang="en-US" sz="1200">
                <a:latin typeface="Times New Roman"/>
                <a:ea typeface="Times New Roman"/>
                <a:cs typeface="Times New Roman"/>
                <a:sym typeface="Times New Roman"/>
              </a:rPr>
              <a:t>Malgré cela, les réseaux sociaux conservent un potentiel d’union, notamment lorsqu’ils sont utilisés pour soutenir des causes globales ou mobiliser   des communautés.   C.Z.   nuance :   </a:t>
            </a:r>
            <a:r>
              <a:rPr i="1" lang="en-US" sz="1200">
                <a:latin typeface="Times New Roman"/>
                <a:ea typeface="Times New Roman"/>
                <a:cs typeface="Times New Roman"/>
                <a:sym typeface="Times New Roman"/>
              </a:rPr>
              <a:t>« Pendant des crises humanitaires, j’ai vu comment les réseaux peuvent rassembler des gens de partout pour une même cause. Mais il faut faire attention à ne pas se perdre dans les conflits qu’ils créent aussi.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490"/>
              </a:spcBef>
              <a:spcAft>
                <a:spcPts val="0"/>
              </a:spcAft>
              <a:buNone/>
            </a:pPr>
            <a:r>
              <a:t/>
            </a:r>
            <a:endParaRPr sz="1200">
              <a:latin typeface="Times New Roman"/>
              <a:ea typeface="Times New Roman"/>
              <a:cs typeface="Times New Roman"/>
              <a:sym typeface="Times New Roman"/>
            </a:endParaRPr>
          </a:p>
          <a:p>
            <a:pPr indent="0" lvl="0" marL="12700" rtl="0" algn="just">
              <a:lnSpc>
                <a:spcPct val="100000"/>
              </a:lnSpc>
              <a:spcBef>
                <a:spcPts val="5"/>
              </a:spcBef>
              <a:spcAft>
                <a:spcPts val="0"/>
              </a:spcAft>
              <a:buNone/>
            </a:pPr>
            <a:r>
              <a:rPr b="1" lang="en-US" sz="1200">
                <a:latin typeface="Times New Roman"/>
                <a:ea typeface="Times New Roman"/>
                <a:cs typeface="Times New Roman"/>
                <a:sym typeface="Times New Roman"/>
              </a:rPr>
              <a:t>Une inclusion numérique à parfaire</a:t>
            </a:r>
            <a:endParaRPr sz="1200">
              <a:latin typeface="Times New Roman"/>
              <a:ea typeface="Times New Roman"/>
              <a:cs typeface="Times New Roman"/>
              <a:sym typeface="Times New Roman"/>
            </a:endParaRPr>
          </a:p>
          <a:p>
            <a:pPr indent="0" lvl="0" marL="12700" marR="5080" rtl="0" algn="just">
              <a:lnSpc>
                <a:spcPct val="107000"/>
              </a:lnSpc>
              <a:spcBef>
                <a:spcPts val="795"/>
              </a:spcBef>
              <a:spcAft>
                <a:spcPts val="0"/>
              </a:spcAft>
              <a:buNone/>
            </a:pPr>
            <a:r>
              <a:rPr lang="en-US" sz="1200">
                <a:latin typeface="Times New Roman"/>
                <a:ea typeface="Times New Roman"/>
                <a:cs typeface="Times New Roman"/>
                <a:sym typeface="Times New Roman"/>
              </a:rPr>
              <a:t>Si les réseaux sociaux ont permis de créer une connectivité mondiale sans précédent, leur utilisation universelle reste un défi. Le forum révèlent une volonté d’améliorer l’inclusion numérique, notamment en développant des outils plus accessibles et en éduquant les utilisateurs sur les opportunités offertes par ces plateformes. M.B. propose : </a:t>
            </a:r>
            <a:r>
              <a:rPr i="1" lang="en-US" sz="1200">
                <a:latin typeface="Times New Roman"/>
                <a:ea typeface="Times New Roman"/>
                <a:cs typeface="Times New Roman"/>
                <a:sym typeface="Times New Roman"/>
              </a:rPr>
              <a:t>« On devrait enseigner comment utiliser les réseaux pour en tirer le meilleur, et pas juste pour scroller. Beaucoup de gens ne réalisent pas à quel point ces outils peuvent être puissants. »</a:t>
            </a:r>
            <a:endParaRPr sz="1200">
              <a:latin typeface="Times New Roman"/>
              <a:ea typeface="Times New Roman"/>
              <a:cs typeface="Times New Roman"/>
              <a:sym typeface="Times New Roman"/>
            </a:endParaRPr>
          </a:p>
          <a:p>
            <a:pPr indent="0" lvl="0" marL="12700" marR="5080" rtl="0" algn="just">
              <a:lnSpc>
                <a:spcPct val="106900"/>
              </a:lnSpc>
              <a:spcBef>
                <a:spcPts val="805"/>
              </a:spcBef>
              <a:spcAft>
                <a:spcPts val="0"/>
              </a:spcAft>
              <a:buNone/>
            </a:pPr>
            <a:r>
              <a:rPr lang="en-US" sz="1200">
                <a:latin typeface="Times New Roman"/>
                <a:ea typeface="Times New Roman"/>
                <a:cs typeface="Times New Roman"/>
                <a:sym typeface="Times New Roman"/>
              </a:rPr>
              <a:t>Cependant, les témoignages montrent également une crainte que cette inclusion ne soit qu’apparente. A.M. explique : </a:t>
            </a:r>
            <a:r>
              <a:rPr i="1" lang="en-US" sz="1200">
                <a:latin typeface="Times New Roman"/>
                <a:ea typeface="Times New Roman"/>
                <a:cs typeface="Times New Roman"/>
                <a:sym typeface="Times New Roman"/>
              </a:rPr>
              <a:t>« Les réseaux connectent les gens, mais seulement ceux qui partagent déjà des affinités ou qui ont les moyens de se connecter. Ça ne touche pas tout le monde de la même manière. »</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375"/>
              </a:spcBef>
              <a:spcAft>
                <a:spcPts val="0"/>
              </a:spcAft>
              <a:buNone/>
            </a:pPr>
            <a:r>
              <a:t/>
            </a:r>
            <a:endParaRPr sz="1200">
              <a:latin typeface="Times New Roman"/>
              <a:ea typeface="Times New Roman"/>
              <a:cs typeface="Times New Roman"/>
              <a:sym typeface="Times New Roman"/>
            </a:endParaRPr>
          </a:p>
          <a:p>
            <a:pPr indent="0" lvl="0" marL="12700" marR="6985" rtl="0" algn="just">
              <a:lnSpc>
                <a:spcPct val="107100"/>
              </a:lnSpc>
              <a:spcBef>
                <a:spcPts val="5"/>
              </a:spcBef>
              <a:spcAft>
                <a:spcPts val="0"/>
              </a:spcAft>
              <a:buNone/>
            </a:pPr>
            <a:r>
              <a:rPr lang="en-US" sz="1200">
                <a:latin typeface="Times New Roman"/>
                <a:ea typeface="Times New Roman"/>
                <a:cs typeface="Times New Roman"/>
                <a:sym typeface="Times New Roman"/>
              </a:rPr>
              <a:t>La connectivité mondiale promise par les réseaux sociaux reste donc une réalité incomplète. Bien qu’ils offrent des opportunités uniques pour unir les communautés et abolir les distances, ils amplifient également des fractures existantes et créent de nouvelles formes d’exclusion.</a:t>
            </a:r>
            <a:endParaRPr sz="1200">
              <a:latin typeface="Times New Roman"/>
              <a:ea typeface="Times New Roman"/>
              <a:cs typeface="Times New Roman"/>
              <a:sym typeface="Times New Roman"/>
            </a:endParaRPr>
          </a:p>
        </p:txBody>
      </p:sp>
      <p:pic>
        <p:nvPicPr>
          <p:cNvPr id="416" name="Google Shape;416;p45"/>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17" name="Google Shape;417;p45"/>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21" name="Shape 421"/>
        <p:cNvGrpSpPr/>
        <p:nvPr/>
      </p:nvGrpSpPr>
      <p:grpSpPr>
        <a:xfrm>
          <a:off x="0" y="0"/>
          <a:ext cx="0" cy="0"/>
          <a:chOff x="0" y="0"/>
          <a:chExt cx="0" cy="0"/>
        </a:xfrm>
      </p:grpSpPr>
      <p:graphicFrame>
        <p:nvGraphicFramePr>
          <p:cNvPr id="422" name="Google Shape;422;p46"/>
          <p:cNvGraphicFramePr/>
          <p:nvPr/>
        </p:nvGraphicFramePr>
        <p:xfrm>
          <a:off x="1389633" y="1609851"/>
          <a:ext cx="3000000" cy="3000000"/>
        </p:xfrm>
        <a:graphic>
          <a:graphicData uri="http://schemas.openxmlformats.org/drawingml/2006/table">
            <a:tbl>
              <a:tblPr bandRow="1" firstRow="1">
                <a:noFill/>
                <a:tableStyleId>{5CB67DB4-C9FE-46C3-B84F-722B291888AA}</a:tableStyleId>
              </a:tblPr>
              <a:tblGrid>
                <a:gridCol w="1643375"/>
                <a:gridCol w="3124200"/>
              </a:tblGrid>
              <a:tr h="222250">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Thème</a:t>
                      </a:r>
                      <a:endParaRPr sz="1200" u="none" cap="none" strike="noStrike">
                        <a:latin typeface="Times New Roman"/>
                        <a:ea typeface="Times New Roman"/>
                        <a:cs typeface="Times New Roman"/>
                        <a:sym typeface="Times New Roman"/>
                      </a:endParaRPr>
                    </a:p>
                  </a:txBody>
                  <a:tcPr marT="101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10160"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Extraits de récits de vie</a:t>
                      </a:r>
                      <a:endParaRPr sz="1200" u="none" cap="none" strike="noStrike">
                        <a:latin typeface="Times New Roman"/>
                        <a:ea typeface="Times New Roman"/>
                        <a:cs typeface="Times New Roman"/>
                        <a:sym typeface="Times New Roman"/>
                      </a:endParaRPr>
                    </a:p>
                  </a:txBody>
                  <a:tcPr marT="101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6400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985"/>
                        </a:spcBef>
                        <a:spcAft>
                          <a:spcPts val="0"/>
                        </a:spcAft>
                        <a:buNone/>
                      </a:pPr>
                      <a:r>
                        <a:t/>
                      </a:r>
                      <a:endParaRPr sz="1200" u="none" cap="none" strike="noStrike">
                        <a:latin typeface="Times New Roman"/>
                        <a:ea typeface="Times New Roman"/>
                        <a:cs typeface="Times New Roman"/>
                        <a:sym typeface="Times New Roman"/>
                      </a:endParaRPr>
                    </a:p>
                    <a:p>
                      <a:pPr indent="0" lvl="0" marL="9525" marR="22860" rtl="0" algn="l">
                        <a:lnSpc>
                          <a:spcPct val="1072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Inégalités d’accès : une marginalisation des non- connectés</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 J’ai des amis dans des zones rurales où la connexion est mauvaise. Ils ratent des discussions importantes et se sentent isolés. »</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40075">
                <a:tc vMerge="1"/>
                <a:tc>
                  <a:txBody>
                    <a:bodyPr/>
                    <a:lstStyle/>
                    <a:p>
                      <a:pPr indent="0" lvl="0" marL="10160" marR="0" rtl="0" algn="just">
                        <a:lnSpc>
                          <a:spcPct val="107200"/>
                        </a:lnSpc>
                        <a:spcBef>
                          <a:spcPts val="0"/>
                        </a:spcBef>
                        <a:spcAft>
                          <a:spcPts val="0"/>
                        </a:spcAft>
                        <a:buNone/>
                      </a:pPr>
                      <a:r>
                        <a:rPr lang="en-US" sz="1200" u="none" cap="none" strike="noStrike">
                          <a:latin typeface="Times New Roman"/>
                          <a:ea typeface="Times New Roman"/>
                          <a:cs typeface="Times New Roman"/>
                          <a:sym typeface="Times New Roman"/>
                        </a:rPr>
                        <a:t>« Les réseaux sociaux favorisent ceux qui ont les moyens technologiques. Les autres sont laissés à l’écart. »</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40075">
                <a:tc vMerge="1"/>
                <a:tc>
                  <a:txBody>
                    <a:bodyPr/>
                    <a:lstStyle/>
                    <a:p>
                      <a:pPr indent="0" lvl="0" marL="10160" marR="127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 Sans une bonne maîtrise d’Internet, beaucoup de gens se sentent complètement déconnectés de la société. »</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400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990"/>
                        </a:spcBef>
                        <a:spcAft>
                          <a:spcPts val="0"/>
                        </a:spcAft>
                        <a:buNone/>
                      </a:pPr>
                      <a:r>
                        <a:t/>
                      </a:r>
                      <a:endParaRPr sz="1200" u="none" cap="none" strike="noStrike">
                        <a:latin typeface="Times New Roman"/>
                        <a:ea typeface="Times New Roman"/>
                        <a:cs typeface="Times New Roman"/>
                        <a:sym typeface="Times New Roman"/>
                      </a:endParaRPr>
                    </a:p>
                    <a:p>
                      <a:pPr indent="0" lvl="0" marL="9525" marR="363855" rtl="0" algn="l">
                        <a:lnSpc>
                          <a:spcPct val="1071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Une connectivité mondiale qui divise autant qu’elle unit</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 Les  débats  en  ligne  deviennent  rapidement polarisés. Plutôt que de rapprocher, ils exacerbent les tensions. »</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40075">
                <a:tc vMerge="1"/>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 Les algorithmes nous enferment dans des bulles qui renforcent nos idées au lieu de nous exposer à la diversité. »</a:t>
                      </a:r>
                      <a:endParaRPr sz="1200" u="none" cap="none" strike="noStrike">
                        <a:latin typeface="Times New Roman"/>
                        <a:ea typeface="Times New Roman"/>
                        <a:cs typeface="Times New Roman"/>
                        <a:sym typeface="Times New Roman"/>
                      </a:endParaRPr>
                    </a:p>
                  </a:txBody>
                  <a:tcPr marT="114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40075">
                <a:tc vMerge="1"/>
                <a:tc>
                  <a:txBody>
                    <a:bodyPr/>
                    <a:lstStyle/>
                    <a:p>
                      <a:pPr indent="0" lvl="0" marL="10160" marR="0" rtl="0" algn="just">
                        <a:lnSpc>
                          <a:spcPct val="107200"/>
                        </a:lnSpc>
                        <a:spcBef>
                          <a:spcPts val="0"/>
                        </a:spcBef>
                        <a:spcAft>
                          <a:spcPts val="0"/>
                        </a:spcAft>
                        <a:buNone/>
                      </a:pPr>
                      <a:r>
                        <a:rPr lang="en-US" sz="1200" u="none" cap="none" strike="noStrike">
                          <a:latin typeface="Times New Roman"/>
                          <a:ea typeface="Times New Roman"/>
                          <a:cs typeface="Times New Roman"/>
                          <a:sym typeface="Times New Roman"/>
                        </a:rPr>
                        <a:t>« Pendant des crises globales, les réseaux sociaux ont montré leur force en mobilisant des millions de personnes. »</a:t>
                      </a:r>
                      <a:endParaRPr sz="1200" u="none" cap="none" strike="noStrike">
                        <a:latin typeface="Times New Roman"/>
                        <a:ea typeface="Times New Roman"/>
                        <a:cs typeface="Times New Roman"/>
                        <a:sym typeface="Times New Roman"/>
                      </a:endParaRPr>
                    </a:p>
                  </a:txBody>
                  <a:tcPr marT="108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40075">
                <a:tc rowSpan="3">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p>
                      <a:pPr indent="0" lvl="0" marL="0" marR="0" rtl="0" algn="l">
                        <a:lnSpc>
                          <a:spcPct val="100000"/>
                        </a:lnSpc>
                        <a:spcBef>
                          <a:spcPts val="375"/>
                        </a:spcBef>
                        <a:spcAft>
                          <a:spcPts val="0"/>
                        </a:spcAft>
                        <a:buNone/>
                      </a:pPr>
                      <a:r>
                        <a:t/>
                      </a:r>
                      <a:endParaRPr sz="1200" u="none" cap="none" strike="noStrike">
                        <a:latin typeface="Times New Roman"/>
                        <a:ea typeface="Times New Roman"/>
                        <a:cs typeface="Times New Roman"/>
                        <a:sym typeface="Times New Roman"/>
                      </a:endParaRPr>
                    </a:p>
                    <a:p>
                      <a:pPr indent="0" lvl="0" marL="9525" marR="278765" rtl="0" algn="l">
                        <a:lnSpc>
                          <a:spcPct val="107500"/>
                        </a:lnSpc>
                        <a:spcBef>
                          <a:spcPts val="5"/>
                        </a:spcBef>
                        <a:spcAft>
                          <a:spcPts val="0"/>
                        </a:spcAft>
                        <a:buNone/>
                      </a:pPr>
                      <a:r>
                        <a:rPr b="1" lang="en-US" sz="1200" u="none" cap="none" strike="noStrike">
                          <a:solidFill>
                            <a:srgbClr val="FFFFFF"/>
                          </a:solidFill>
                          <a:latin typeface="Times New Roman"/>
                          <a:ea typeface="Times New Roman"/>
                          <a:cs typeface="Times New Roman"/>
                          <a:sym typeface="Times New Roman"/>
                        </a:rPr>
                        <a:t>Une inclusion numérique à parfaire</a:t>
                      </a:r>
                      <a:endParaRPr sz="1200" u="none" cap="none" strike="noStrike">
                        <a:latin typeface="Times New Roman"/>
                        <a:ea typeface="Times New Roman"/>
                        <a:cs typeface="Times New Roman"/>
                        <a:sym typeface="Times New Roman"/>
                      </a:endParaRPr>
                    </a:p>
                  </a:txBody>
                  <a:tcPr marT="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 On devrait apprendre à mieux utiliser les réseaux, pas seulement pour scroller mais pour vraiment se connecter et s’informer. »</a:t>
                      </a:r>
                      <a:endParaRPr sz="1200" u="none" cap="none" strike="noStrike">
                        <a:latin typeface="Times New Roman"/>
                        <a:ea typeface="Times New Roman"/>
                        <a:cs typeface="Times New Roman"/>
                        <a:sym typeface="Times New Roman"/>
                      </a:endParaRPr>
                    </a:p>
                  </a:txBody>
                  <a:tcPr marT="114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640075">
                <a:tc vMerge="1"/>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 Les plateformes connectent seulement ceux qui ont déjà des affinités ou des moyens, ce qui limite leur portée universelle. »</a:t>
                      </a:r>
                      <a:endParaRPr sz="1200" u="none" cap="none" strike="noStrike">
                        <a:latin typeface="Times New Roman"/>
                        <a:ea typeface="Times New Roman"/>
                        <a:cs typeface="Times New Roman"/>
                        <a:sym typeface="Times New Roman"/>
                      </a:endParaRPr>
                    </a:p>
                  </a:txBody>
                  <a:tcPr marT="114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640075">
                <a:tc vMerge="1"/>
                <a:tc>
                  <a:txBody>
                    <a:bodyPr/>
                    <a:lstStyle/>
                    <a:p>
                      <a:pPr indent="0" lvl="0" marL="10160" marR="0" rtl="0" algn="just">
                        <a:lnSpc>
                          <a:spcPct val="107100"/>
                        </a:lnSpc>
                        <a:spcBef>
                          <a:spcPts val="0"/>
                        </a:spcBef>
                        <a:spcAft>
                          <a:spcPts val="0"/>
                        </a:spcAft>
                        <a:buNone/>
                      </a:pPr>
                      <a:r>
                        <a:rPr lang="en-US" sz="1200" u="none" cap="none" strike="noStrike">
                          <a:latin typeface="Times New Roman"/>
                          <a:ea typeface="Times New Roman"/>
                          <a:cs typeface="Times New Roman"/>
                          <a:sym typeface="Times New Roman"/>
                        </a:rPr>
                        <a:t>« Les réseaux sociaux ont un potentiel énorme, mais il faut les rendre accessibles à tout le monde, pas juste à une élite. »</a:t>
                      </a:r>
                      <a:endParaRPr sz="1200" u="none" cap="none" strike="noStrike">
                        <a:latin typeface="Times New Roman"/>
                        <a:ea typeface="Times New Roman"/>
                        <a:cs typeface="Times New Roman"/>
                        <a:sym typeface="Times New Roman"/>
                      </a:endParaRPr>
                    </a:p>
                  </a:txBody>
                  <a:tcPr marT="114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bl>
          </a:graphicData>
        </a:graphic>
      </p:graphicFrame>
      <p:pic>
        <p:nvPicPr>
          <p:cNvPr id="423" name="Google Shape;423;p46"/>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24" name="Google Shape;424;p46"/>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28" name="Shape 428"/>
        <p:cNvGrpSpPr/>
        <p:nvPr/>
      </p:nvGrpSpPr>
      <p:grpSpPr>
        <a:xfrm>
          <a:off x="0" y="0"/>
          <a:ext cx="0" cy="0"/>
          <a:chOff x="0" y="0"/>
          <a:chExt cx="0" cy="0"/>
        </a:xfrm>
      </p:grpSpPr>
      <p:sp>
        <p:nvSpPr>
          <p:cNvPr id="429" name="Google Shape;429;p47"/>
          <p:cNvSpPr txBox="1"/>
          <p:nvPr/>
        </p:nvSpPr>
        <p:spPr>
          <a:xfrm>
            <a:off x="1500886" y="1539061"/>
            <a:ext cx="4847590" cy="30035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Victimes et témoins de violences verbales sur les réseaux sociaux</a:t>
            </a:r>
            <a:endParaRPr sz="1800">
              <a:latin typeface="Times New Roman"/>
              <a:ea typeface="Times New Roman"/>
              <a:cs typeface="Times New Roman"/>
              <a:sym typeface="Times New Roman"/>
            </a:endParaRPr>
          </a:p>
        </p:txBody>
      </p:sp>
      <p:sp>
        <p:nvSpPr>
          <p:cNvPr id="430" name="Google Shape;430;p47"/>
          <p:cNvSpPr txBox="1"/>
          <p:nvPr/>
        </p:nvSpPr>
        <p:spPr>
          <a:xfrm>
            <a:off x="1400302" y="2586609"/>
            <a:ext cx="5052695" cy="5918200"/>
          </a:xfrm>
          <a:prstGeom prst="rect">
            <a:avLst/>
          </a:prstGeom>
          <a:noFill/>
          <a:ln>
            <a:noFill/>
          </a:ln>
        </p:spPr>
        <p:txBody>
          <a:bodyPr anchorCtr="0" anchor="t" bIns="0" lIns="0" spcFirstLastPara="1" rIns="0" wrap="square" tIns="12050">
            <a:spAutoFit/>
          </a:bodyPr>
          <a:lstStyle/>
          <a:p>
            <a:pPr indent="0" lvl="0" marL="12700" marR="5080" rtl="0" algn="just">
              <a:lnSpc>
                <a:spcPct val="107000"/>
              </a:lnSpc>
              <a:spcBef>
                <a:spcPts val="0"/>
              </a:spcBef>
              <a:spcAft>
                <a:spcPts val="0"/>
              </a:spcAft>
              <a:buNone/>
            </a:pPr>
            <a:r>
              <a:rPr lang="en-US" sz="1200">
                <a:latin typeface="Times New Roman"/>
                <a:ea typeface="Times New Roman"/>
                <a:cs typeface="Times New Roman"/>
                <a:sym typeface="Times New Roman"/>
              </a:rPr>
              <a:t>Les réseaux sociaux révèlent aussi une facette sombre qui interroge sur leurs limites : les violences verbales. Qu’elles se manifestent sous forme d’insultes, de menaces ou de harcèlement, ces agressions numériques soulèvent une question cruciale : pourquoi un environnement pensé pour connecter les gens devient-il parfois le théâtre d’interactions toxiques ? Les forums et sondages mettent en lumière l'ampleur du phénomène, qui n’épargne ni les victimes directes ni les témoins passifs de ces comportements. Cette problématique interroge non seulement sur la responsabilité des plateformes, mais aussi sur la manière dont la société doit s’adapter pour protéger les utilisateurs tout en préservant la liberté d’expression.</a:t>
            </a:r>
            <a:endParaRPr sz="1200">
              <a:latin typeface="Times New Roman"/>
              <a:ea typeface="Times New Roman"/>
              <a:cs typeface="Times New Roman"/>
              <a:sym typeface="Times New Roman"/>
            </a:endParaRPr>
          </a:p>
          <a:p>
            <a:pPr indent="0" lvl="0" marL="12700" marR="5080" rtl="0" algn="just">
              <a:lnSpc>
                <a:spcPct val="107000"/>
              </a:lnSpc>
              <a:spcBef>
                <a:spcPts val="800"/>
              </a:spcBef>
              <a:spcAft>
                <a:spcPts val="0"/>
              </a:spcAft>
              <a:buNone/>
            </a:pPr>
            <a:r>
              <a:rPr lang="en-US" sz="1200">
                <a:latin typeface="Times New Roman"/>
                <a:ea typeface="Times New Roman"/>
                <a:cs typeface="Times New Roman"/>
                <a:sym typeface="Times New Roman"/>
              </a:rPr>
              <a:t>Les témoignages des forums révèlent que les violences verbales en ligne sont perçues comme omniprésentes. M.A. explique : </a:t>
            </a:r>
            <a:r>
              <a:rPr i="1" lang="en-US" sz="1200">
                <a:latin typeface="Times New Roman"/>
                <a:ea typeface="Times New Roman"/>
                <a:cs typeface="Times New Roman"/>
                <a:sym typeface="Times New Roman"/>
              </a:rPr>
              <a:t>« Il suffit de donner son avis sur un sujet un peu sensible pour recevoir des messages agressifs. Parfois, ce sont même des inconnus qui m’attaquent. » </a:t>
            </a:r>
            <a:r>
              <a:rPr lang="en-US" sz="1200">
                <a:latin typeface="Times New Roman"/>
                <a:ea typeface="Times New Roman"/>
                <a:cs typeface="Times New Roman"/>
                <a:sym typeface="Times New Roman"/>
              </a:rPr>
              <a:t>Cette observation est confirmée par les données du sondage, où 63 % des répondants disent avoir été témoins de comportements violents sur les réseaux sociaux, et 38 % déclarent en avoir été victimes directement.</a:t>
            </a:r>
            <a:endParaRPr sz="1200">
              <a:latin typeface="Times New Roman"/>
              <a:ea typeface="Times New Roman"/>
              <a:cs typeface="Times New Roman"/>
              <a:sym typeface="Times New Roman"/>
            </a:endParaRPr>
          </a:p>
          <a:p>
            <a:pPr indent="0" lvl="0" marL="12700" marR="5715" rtl="0" algn="l">
              <a:lnSpc>
                <a:spcPct val="107500"/>
              </a:lnSpc>
              <a:spcBef>
                <a:spcPts val="790"/>
              </a:spcBef>
              <a:spcAft>
                <a:spcPts val="0"/>
              </a:spcAft>
              <a:buNone/>
            </a:pPr>
            <a:r>
              <a:rPr lang="en-US" sz="1200">
                <a:latin typeface="Times New Roman"/>
                <a:ea typeface="Times New Roman"/>
                <a:cs typeface="Times New Roman"/>
                <a:sym typeface="Times New Roman"/>
              </a:rPr>
              <a:t>J.R. ajoute : </a:t>
            </a:r>
            <a:r>
              <a:rPr i="1" lang="en-US" sz="1200">
                <a:latin typeface="Times New Roman"/>
                <a:ea typeface="Times New Roman"/>
                <a:cs typeface="Times New Roman"/>
                <a:sym typeface="Times New Roman"/>
              </a:rPr>
              <a:t>« Dès que je partage un contenu lié à des questions de société, je reçois des commentaires haineux ou moqueurs. »</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lang="en-US" sz="1200">
                <a:latin typeface="Times New Roman"/>
                <a:ea typeface="Times New Roman"/>
                <a:cs typeface="Times New Roman"/>
                <a:sym typeface="Times New Roman"/>
              </a:rPr>
              <a:t>M.B. témoigne : </a:t>
            </a:r>
            <a:r>
              <a:rPr i="1" lang="en-US" sz="1200">
                <a:latin typeface="Times New Roman"/>
                <a:ea typeface="Times New Roman"/>
                <a:cs typeface="Times New Roman"/>
                <a:sym typeface="Times New Roman"/>
              </a:rPr>
              <a:t>« Les insultes sont devenues tellement courantes qu’on finit par ne plus les</a:t>
            </a:r>
            <a:endParaRPr sz="1200">
              <a:latin typeface="Times New Roman"/>
              <a:ea typeface="Times New Roman"/>
              <a:cs typeface="Times New Roman"/>
              <a:sym typeface="Times New Roman"/>
            </a:endParaRPr>
          </a:p>
          <a:p>
            <a:pPr indent="0" lvl="0" marL="12700" rtl="0" algn="just">
              <a:lnSpc>
                <a:spcPct val="100000"/>
              </a:lnSpc>
              <a:spcBef>
                <a:spcPts val="100"/>
              </a:spcBef>
              <a:spcAft>
                <a:spcPts val="0"/>
              </a:spcAft>
              <a:buNone/>
            </a:pPr>
            <a:r>
              <a:rPr i="1" lang="en-US" sz="1200">
                <a:latin typeface="Times New Roman"/>
                <a:ea typeface="Times New Roman"/>
                <a:cs typeface="Times New Roman"/>
                <a:sym typeface="Times New Roman"/>
              </a:rPr>
              <a:t>remarquer, mais elles laissent toujours une marque. »</a:t>
            </a:r>
            <a:endParaRPr sz="1200">
              <a:latin typeface="Times New Roman"/>
              <a:ea typeface="Times New Roman"/>
              <a:cs typeface="Times New Roman"/>
              <a:sym typeface="Times New Roman"/>
            </a:endParaRPr>
          </a:p>
          <a:p>
            <a:pPr indent="0" lvl="0" marL="12700" marR="5080" rtl="0" algn="just">
              <a:lnSpc>
                <a:spcPct val="107500"/>
              </a:lnSpc>
              <a:spcBef>
                <a:spcPts val="790"/>
              </a:spcBef>
              <a:spcAft>
                <a:spcPts val="0"/>
              </a:spcAft>
              <a:buNone/>
            </a:pPr>
            <a:r>
              <a:rPr lang="en-US" sz="1200">
                <a:latin typeface="Times New Roman"/>
                <a:ea typeface="Times New Roman"/>
                <a:cs typeface="Times New Roman"/>
                <a:sym typeface="Times New Roman"/>
              </a:rPr>
              <a:t>Aussi, L.Z. confie : </a:t>
            </a:r>
            <a:r>
              <a:rPr i="1" lang="en-US" sz="1200">
                <a:latin typeface="Times New Roman"/>
                <a:ea typeface="Times New Roman"/>
                <a:cs typeface="Times New Roman"/>
                <a:sym typeface="Times New Roman"/>
              </a:rPr>
              <a:t>« J’ai supprimé plusieurs de mes posts parce que les remarques négatives me faisaient trop de mal. »</a:t>
            </a:r>
            <a:endParaRPr sz="1200">
              <a:latin typeface="Times New Roman"/>
              <a:ea typeface="Times New Roman"/>
              <a:cs typeface="Times New Roman"/>
              <a:sym typeface="Times New Roman"/>
            </a:endParaRPr>
          </a:p>
          <a:p>
            <a:pPr indent="0" lvl="0" marL="12700" marR="6350" rtl="0" algn="l">
              <a:lnSpc>
                <a:spcPct val="106700"/>
              </a:lnSpc>
              <a:spcBef>
                <a:spcPts val="805"/>
              </a:spcBef>
              <a:spcAft>
                <a:spcPts val="0"/>
              </a:spcAft>
              <a:buNone/>
            </a:pPr>
            <a:r>
              <a:rPr lang="en-US" sz="1200">
                <a:latin typeface="Times New Roman"/>
                <a:ea typeface="Times New Roman"/>
                <a:cs typeface="Times New Roman"/>
                <a:sym typeface="Times New Roman"/>
              </a:rPr>
              <a:t>N.N. : </a:t>
            </a:r>
            <a:r>
              <a:rPr i="1" lang="en-US" sz="1200">
                <a:latin typeface="Times New Roman"/>
                <a:ea typeface="Times New Roman"/>
                <a:cs typeface="Times New Roman"/>
                <a:sym typeface="Times New Roman"/>
              </a:rPr>
              <a:t>« Même dans des groupes censés être bienveillants, il y a toujours des gens pour attaquer gratuitement. »</a:t>
            </a:r>
            <a:endParaRPr sz="1200">
              <a:latin typeface="Times New Roman"/>
              <a:ea typeface="Times New Roman"/>
              <a:cs typeface="Times New Roman"/>
              <a:sym typeface="Times New Roman"/>
            </a:endParaRPr>
          </a:p>
          <a:p>
            <a:pPr indent="0" lvl="0" marL="12700" marR="6985" rtl="0" algn="just">
              <a:lnSpc>
                <a:spcPct val="106900"/>
              </a:lnSpc>
              <a:spcBef>
                <a:spcPts val="800"/>
              </a:spcBef>
              <a:spcAft>
                <a:spcPts val="0"/>
              </a:spcAft>
              <a:buNone/>
            </a:pPr>
            <a:r>
              <a:rPr lang="en-US" sz="1200">
                <a:latin typeface="Times New Roman"/>
                <a:ea typeface="Times New Roman"/>
                <a:cs typeface="Times New Roman"/>
                <a:sym typeface="Times New Roman"/>
              </a:rPr>
              <a:t>Cette dynamique touche particulièrement les jeunes utilisateurs et les femmes, souvent ciblés pour des raisons liées à leur âge ou à leur genre. Une autre participante témoigne : « Dès que je poste une photo ou un commentaire, il y a toujours des critiques sur mon apparence ou des remarques déplacées. »</a:t>
            </a:r>
            <a:endParaRPr sz="1200">
              <a:latin typeface="Times New Roman"/>
              <a:ea typeface="Times New Roman"/>
              <a:cs typeface="Times New Roman"/>
              <a:sym typeface="Times New Roman"/>
            </a:endParaRPr>
          </a:p>
        </p:txBody>
      </p:sp>
      <p:pic>
        <p:nvPicPr>
          <p:cNvPr id="431" name="Google Shape;431;p47"/>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32" name="Google Shape;432;p47"/>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36" name="Shape 436"/>
        <p:cNvGrpSpPr/>
        <p:nvPr/>
      </p:nvGrpSpPr>
      <p:grpSpPr>
        <a:xfrm>
          <a:off x="0" y="0"/>
          <a:ext cx="0" cy="0"/>
          <a:chOff x="0" y="0"/>
          <a:chExt cx="0" cy="0"/>
        </a:xfrm>
      </p:grpSpPr>
      <p:sp>
        <p:nvSpPr>
          <p:cNvPr id="437" name="Google Shape;437;p48"/>
          <p:cNvSpPr txBox="1"/>
          <p:nvPr/>
        </p:nvSpPr>
        <p:spPr>
          <a:xfrm>
            <a:off x="1482597" y="1375409"/>
            <a:ext cx="4598670" cy="8479155"/>
          </a:xfrm>
          <a:prstGeom prst="rect">
            <a:avLst/>
          </a:prstGeom>
          <a:noFill/>
          <a:ln>
            <a:noFill/>
          </a:ln>
        </p:spPr>
        <p:txBody>
          <a:bodyPr anchorCtr="0" anchor="t" bIns="0" lIns="0" spcFirstLastPara="1" rIns="0" wrap="square" tIns="12700">
            <a:spAutoFit/>
          </a:bodyPr>
          <a:lstStyle/>
          <a:p>
            <a:pPr indent="0" lvl="0" marL="0" rtl="0" algn="ctr">
              <a:lnSpc>
                <a:spcPct val="100000"/>
              </a:lnSpc>
              <a:spcBef>
                <a:spcPts val="0"/>
              </a:spcBef>
              <a:spcAft>
                <a:spcPts val="0"/>
              </a:spcAft>
              <a:buNone/>
            </a:pPr>
            <a:r>
              <a:rPr b="1" lang="en-US" sz="1200">
                <a:latin typeface="Times New Roman"/>
                <a:ea typeface="Times New Roman"/>
                <a:cs typeface="Times New Roman"/>
                <a:sym typeface="Times New Roman"/>
              </a:rPr>
              <a:t>Tensions entre liberté d'expression et modération</a:t>
            </a:r>
            <a:endParaRPr sz="1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00000"/>
              </a:lnSpc>
              <a:spcBef>
                <a:spcPts val="430"/>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0000"/>
              </a:lnSpc>
              <a:spcBef>
                <a:spcPts val="5"/>
              </a:spcBef>
              <a:spcAft>
                <a:spcPts val="0"/>
              </a:spcAft>
              <a:buNone/>
            </a:pPr>
            <a:r>
              <a:rPr lang="en-US" sz="1200">
                <a:latin typeface="Times New Roman"/>
                <a:ea typeface="Times New Roman"/>
                <a:cs typeface="Times New Roman"/>
                <a:sym typeface="Times New Roman"/>
              </a:rPr>
              <a:t>Les forums mettent en évidence une problématique récurrente : la tension entre liberté d'expression et modération des contenus sur les réseaux sociaux. Si, pour certains, ces plateformes offrent un espace d'échange et de débat, d'autres soulignent les dérives fréquentes et l'absence de conséquences pour les comportements abusifs. D.A. exprime ce constat sans détour : </a:t>
            </a:r>
            <a:r>
              <a:rPr i="1" lang="en-US" sz="1200">
                <a:latin typeface="Times New Roman"/>
                <a:ea typeface="Times New Roman"/>
                <a:cs typeface="Times New Roman"/>
                <a:sym typeface="Times New Roman"/>
              </a:rPr>
              <a:t>« Les insultes prolifèrent parce qu’il n’y a pas de sanctions. Les gens pensent qu’ils peuvent tout dire sans conséquences. » </a:t>
            </a:r>
            <a:r>
              <a:rPr lang="en-US" sz="1200">
                <a:latin typeface="Times New Roman"/>
                <a:ea typeface="Times New Roman"/>
                <a:cs typeface="Times New Roman"/>
                <a:sym typeface="Times New Roman"/>
              </a:rPr>
              <a:t>Ce sentiment de permissivité favorise une banalisation des propos agressifs, ce qui renforce le malaise chez de nombreux utilisateurs.</a:t>
            </a:r>
            <a:endParaRPr sz="1200">
              <a:latin typeface="Times New Roman"/>
              <a:ea typeface="Times New Roman"/>
              <a:cs typeface="Times New Roman"/>
              <a:sym typeface="Times New Roman"/>
            </a:endParaRPr>
          </a:p>
          <a:p>
            <a:pPr indent="0" lvl="0" marL="0" rtl="0" algn="l">
              <a:lnSpc>
                <a:spcPct val="100000"/>
              </a:lnSpc>
              <a:spcBef>
                <a:spcPts val="55"/>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5"/>
              </a:spcBef>
              <a:spcAft>
                <a:spcPts val="0"/>
              </a:spcAft>
              <a:buNone/>
            </a:pPr>
            <a:r>
              <a:rPr lang="en-US" sz="1200">
                <a:latin typeface="Times New Roman"/>
                <a:ea typeface="Times New Roman"/>
                <a:cs typeface="Times New Roman"/>
                <a:sym typeface="Times New Roman"/>
              </a:rPr>
              <a:t>L.Z. appuie cette observation en évoquant son expérience personnelle </a:t>
            </a:r>
            <a:r>
              <a:rPr i="1" lang="en-US" sz="1200">
                <a:latin typeface="Times New Roman"/>
                <a:ea typeface="Times New Roman"/>
                <a:cs typeface="Times New Roman"/>
                <a:sym typeface="Times New Roman"/>
              </a:rPr>
              <a:t>: « J’ai signalé des commentaires haineux plusieurs fois, mais ils sont restés en ligne. Cela donne l’impression que ces comportements sont tolérés. » </a:t>
            </a:r>
            <a:r>
              <a:rPr lang="en-US" sz="1200">
                <a:latin typeface="Times New Roman"/>
                <a:ea typeface="Times New Roman"/>
                <a:cs typeface="Times New Roman"/>
                <a:sym typeface="Times New Roman"/>
              </a:rPr>
              <a:t>Cette perception d'un système de signalement inefficace soulève des questions sur la capacité des plateformes à agir rapidement et de manière appropriée. Les retards ou l'inaction face à des comportements inacceptables alimentent un climat de résignation chez certains utilisateurs, comme l’illustre le témoignage de M.B. </a:t>
            </a:r>
            <a:r>
              <a:rPr i="1" lang="en-US" sz="1200">
                <a:latin typeface="Times New Roman"/>
                <a:ea typeface="Times New Roman"/>
                <a:cs typeface="Times New Roman"/>
                <a:sym typeface="Times New Roman"/>
              </a:rPr>
              <a:t>: « J’ai arrêté de signaler les abus parce que ça ne sert à rien. Les plateformes ne réagissent pas assez vite. »</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Au-delà de la lenteur des réactions, les incohérences dans la gestion des contenus renforcent encore les frustrations. J.R. pointe cette réalité en affirmant </a:t>
            </a:r>
            <a:r>
              <a:rPr i="1" lang="en-US" sz="1200">
                <a:latin typeface="Times New Roman"/>
                <a:ea typeface="Times New Roman"/>
                <a:cs typeface="Times New Roman"/>
                <a:sym typeface="Times New Roman"/>
              </a:rPr>
              <a:t>: « Certains propos sont supprimés immédiatement, mais d’autres, parfois pires, restent visibles pendant des jours. » </a:t>
            </a:r>
            <a:r>
              <a:rPr lang="en-US" sz="1200">
                <a:latin typeface="Times New Roman"/>
                <a:ea typeface="Times New Roman"/>
                <a:cs typeface="Times New Roman"/>
                <a:sym typeface="Times New Roman"/>
              </a:rPr>
              <a:t>Cette disparité dans le traitement des cas laisse les utilisateurs perplexes et alimente un sentiment d’injustice. D.W. résume bien ce désarroi : </a:t>
            </a:r>
            <a:r>
              <a:rPr i="1" lang="en-US" sz="1200">
                <a:latin typeface="Times New Roman"/>
                <a:ea typeface="Times New Roman"/>
                <a:cs typeface="Times New Roman"/>
                <a:sym typeface="Times New Roman"/>
              </a:rPr>
              <a:t>« On ne sait jamais si les modérations sont justes ou biaisées. Ça crée une frustration supplémentaire. » </a:t>
            </a:r>
            <a:r>
              <a:rPr lang="en-US" sz="1200">
                <a:latin typeface="Times New Roman"/>
                <a:ea typeface="Times New Roman"/>
                <a:cs typeface="Times New Roman"/>
                <a:sym typeface="Times New Roman"/>
              </a:rPr>
              <a:t>Les ambiguïtés autour des critères de modération et la perception d’un système imprévisible génèrent une méfiance croissante à l’égard des plateformes.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5"/>
              </a:spcBef>
              <a:spcAft>
                <a:spcPts val="0"/>
              </a:spcAft>
              <a:buNone/>
            </a:pPr>
            <a:r>
              <a:rPr lang="en-US" sz="1200">
                <a:latin typeface="Times New Roman"/>
                <a:ea typeface="Times New Roman"/>
                <a:cs typeface="Times New Roman"/>
                <a:sym typeface="Times New Roman"/>
              </a:rPr>
              <a:t>Face à ces constats, certains appellent à des mesures plus strictes et à une application systématique des règles. D.A. insiste sur ce point : </a:t>
            </a:r>
            <a:r>
              <a:rPr i="1" lang="en-US" sz="1200">
                <a:latin typeface="Times New Roman"/>
                <a:ea typeface="Times New Roman"/>
                <a:cs typeface="Times New Roman"/>
                <a:sym typeface="Times New Roman"/>
              </a:rPr>
              <a:t>« Il faudrait des règles plus claires et surtout les appliquer de manière systématique. » </a:t>
            </a:r>
            <a:r>
              <a:rPr lang="en-US" sz="1200">
                <a:latin typeface="Times New Roman"/>
                <a:ea typeface="Times New Roman"/>
                <a:cs typeface="Times New Roman"/>
                <a:sym typeface="Times New Roman"/>
              </a:rPr>
              <a:t>Pour lui, seule une approche ferme et cohérente permettra de limiter les dérives actuelles et de rétablir une certaine confiance chez les utilisateurs. Toutefois, cette quête d’un contrôle renforcé suscite des inquiétudes chez d’autres, qui redoutent une restriction de la liberté d’expression. N.G. exprime cette crainte en ces termes : </a:t>
            </a:r>
            <a:r>
              <a:rPr i="1" lang="en-US" sz="1200">
                <a:latin typeface="Times New Roman"/>
                <a:ea typeface="Times New Roman"/>
                <a:cs typeface="Times New Roman"/>
                <a:sym typeface="Times New Roman"/>
              </a:rPr>
              <a:t>« Il faut modérer les discours haineux, mais il ne faut pas non plus censurer les opinions. C’est un équilibre difficile à trouver. »</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0000"/>
              </a:lnSpc>
              <a:spcBef>
                <a:spcPts val="0"/>
              </a:spcBef>
              <a:spcAft>
                <a:spcPts val="0"/>
              </a:spcAft>
              <a:buNone/>
            </a:pPr>
            <a:r>
              <a:rPr lang="en-US" sz="1200">
                <a:latin typeface="Times New Roman"/>
                <a:ea typeface="Times New Roman"/>
                <a:cs typeface="Times New Roman"/>
                <a:sym typeface="Times New Roman"/>
              </a:rPr>
              <a:t>Ainsi, le débat sur la modération des contenus met en lumière un défi complexe : comment protéger les utilisateurs tout en garantissant un espace où les opinions peuvent s’exprimer librement ? Cette tension, propre aux réseaux sociaux, reste à ce jour un sujet délicat et sans solution consensuelle.</a:t>
            </a:r>
            <a:endParaRPr sz="1200">
              <a:latin typeface="Times New Roman"/>
              <a:ea typeface="Times New Roman"/>
              <a:cs typeface="Times New Roman"/>
              <a:sym typeface="Times New Roman"/>
            </a:endParaRPr>
          </a:p>
        </p:txBody>
      </p:sp>
      <p:pic>
        <p:nvPicPr>
          <p:cNvPr id="438" name="Google Shape;438;p48"/>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39" name="Google Shape;439;p48"/>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43" name="Shape 443"/>
        <p:cNvGrpSpPr/>
        <p:nvPr/>
      </p:nvGrpSpPr>
      <p:grpSpPr>
        <a:xfrm>
          <a:off x="0" y="0"/>
          <a:ext cx="0" cy="0"/>
          <a:chOff x="0" y="0"/>
          <a:chExt cx="0" cy="0"/>
        </a:xfrm>
      </p:grpSpPr>
      <p:sp>
        <p:nvSpPr>
          <p:cNvPr id="444" name="Google Shape;444;p49"/>
          <p:cNvSpPr txBox="1"/>
          <p:nvPr/>
        </p:nvSpPr>
        <p:spPr>
          <a:xfrm>
            <a:off x="2527807" y="1542668"/>
            <a:ext cx="250380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Impact sur le bien-être des utilisateurs</a:t>
            </a:r>
            <a:endParaRPr sz="1200">
              <a:latin typeface="Times New Roman"/>
              <a:ea typeface="Times New Roman"/>
              <a:cs typeface="Times New Roman"/>
              <a:sym typeface="Times New Roman"/>
            </a:endParaRPr>
          </a:p>
        </p:txBody>
      </p:sp>
      <p:sp>
        <p:nvSpPr>
          <p:cNvPr id="445" name="Google Shape;445;p49"/>
          <p:cNvSpPr txBox="1"/>
          <p:nvPr/>
        </p:nvSpPr>
        <p:spPr>
          <a:xfrm>
            <a:off x="1529588" y="2274189"/>
            <a:ext cx="4503420" cy="6610350"/>
          </a:xfrm>
          <a:prstGeom prst="rect">
            <a:avLst/>
          </a:prstGeom>
          <a:noFill/>
          <a:ln>
            <a:noFill/>
          </a:ln>
        </p:spPr>
        <p:txBody>
          <a:bodyPr anchorCtr="0" anchor="t" bIns="0" lIns="0" spcFirstLastPara="1" rIns="0" wrap="square" tIns="12700">
            <a:spAutoFit/>
          </a:bodyPr>
          <a:lstStyle/>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Les violences verbales en ligne ont des conséquences significatives sur le bien-être mental des utilisateurs, comme le révèle le sondage : 42 % des victimes déclarent en avoir ressenti un impact négatif. Ce chiffre souligne à quel point ces agressions, souvent banalisées, peuvent affecter durablement la vie des individus. C.B. témoigne </a:t>
            </a:r>
            <a:r>
              <a:rPr i="1" lang="en-US" sz="1200">
                <a:latin typeface="Times New Roman"/>
                <a:ea typeface="Times New Roman"/>
                <a:cs typeface="Times New Roman"/>
                <a:sym typeface="Times New Roman"/>
              </a:rPr>
              <a:t>: « Après avoir reçu des messages haineux, j’ai arrêté de poster. Cela affecte la confiance en soi et donne envie de se retirer. » </a:t>
            </a:r>
            <a:r>
              <a:rPr lang="en-US" sz="1200">
                <a:latin typeface="Times New Roman"/>
                <a:ea typeface="Times New Roman"/>
                <a:cs typeface="Times New Roman"/>
                <a:sym typeface="Times New Roman"/>
              </a:rPr>
              <a:t>Ce besoin de se protéger, même au détriment de l’expression personnelle, reflète la peur d’être à nouveau confronté à ces comportements toxiques.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Ce repli sur soi ne touche pas seulement les victimes directes, mais influence également la manière dont les utilisateurs interagissent en ligne. D.C., par exemple, partage son ressenti : </a:t>
            </a:r>
            <a:r>
              <a:rPr i="1" lang="en-US" sz="1200">
                <a:latin typeface="Times New Roman"/>
                <a:ea typeface="Times New Roman"/>
                <a:cs typeface="Times New Roman"/>
                <a:sym typeface="Times New Roman"/>
              </a:rPr>
              <a:t>« Même quand je bloque les gens, je reste marquée par ce qu’ils ont écrit. » </a:t>
            </a:r>
            <a:r>
              <a:rPr lang="en-US" sz="1200">
                <a:latin typeface="Times New Roman"/>
                <a:ea typeface="Times New Roman"/>
                <a:cs typeface="Times New Roman"/>
                <a:sym typeface="Times New Roman"/>
              </a:rPr>
              <a:t>Cela illustre l’idée que les mots, même une fois effacés, laissent une empreinte durable.</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J.H., pour sa part, confie avoir pris des mesures plus radicales : </a:t>
            </a:r>
            <a:r>
              <a:rPr i="1" lang="en-US" sz="1200">
                <a:latin typeface="Times New Roman"/>
                <a:ea typeface="Times New Roman"/>
                <a:cs typeface="Times New Roman"/>
                <a:sym typeface="Times New Roman"/>
              </a:rPr>
              <a:t>« Ces violences verbales m’ont poussé à supprimer mon compte pendant un moment, mais c’est difficile de rester déconnecté. »</a:t>
            </a:r>
            <a:endParaRPr sz="1200">
              <a:latin typeface="Times New Roman"/>
              <a:ea typeface="Times New Roman"/>
              <a:cs typeface="Times New Roman"/>
              <a:sym typeface="Times New Roman"/>
            </a:endParaRPr>
          </a:p>
          <a:p>
            <a:pPr indent="0" lvl="0" marL="0" rtl="0" algn="l">
              <a:lnSpc>
                <a:spcPct val="100000"/>
              </a:lnSpc>
              <a:spcBef>
                <a:spcPts val="65"/>
              </a:spcBef>
              <a:spcAft>
                <a:spcPts val="0"/>
              </a:spcAft>
              <a:buNone/>
            </a:pPr>
            <a:r>
              <a:t/>
            </a:r>
            <a:endParaRPr sz="1200">
              <a:latin typeface="Times New Roman"/>
              <a:ea typeface="Times New Roman"/>
              <a:cs typeface="Times New Roman"/>
              <a:sym typeface="Times New Roman"/>
            </a:endParaRPr>
          </a:p>
          <a:p>
            <a:pPr indent="0" lvl="0" marL="12700" marR="6985" rtl="0" algn="just">
              <a:lnSpc>
                <a:spcPct val="100000"/>
              </a:lnSpc>
              <a:spcBef>
                <a:spcPts val="0"/>
              </a:spcBef>
              <a:spcAft>
                <a:spcPts val="0"/>
              </a:spcAft>
              <a:buNone/>
            </a:pPr>
            <a:r>
              <a:rPr lang="en-US" sz="1200">
                <a:latin typeface="Times New Roman"/>
                <a:ea typeface="Times New Roman"/>
                <a:cs typeface="Times New Roman"/>
                <a:sym typeface="Times New Roman"/>
              </a:rPr>
              <a:t>Certains essaient d’éviter les conflits en modifiant leur comportement en ligne, mais cela ne garantit pas toujours la tranquillité. N.N. souligne </a:t>
            </a:r>
            <a:r>
              <a:rPr i="1" lang="en-US" sz="1200">
                <a:latin typeface="Times New Roman"/>
                <a:ea typeface="Times New Roman"/>
                <a:cs typeface="Times New Roman"/>
                <a:sym typeface="Times New Roman"/>
              </a:rPr>
              <a:t>: « Je fais tout pour éviter les sujets polémiques, mais parfois, on est attaqué même sans raison.</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i="1" lang="en-US" sz="1200">
                <a:latin typeface="Times New Roman"/>
                <a:ea typeface="Times New Roman"/>
                <a:cs typeface="Times New Roman"/>
                <a:sym typeface="Times New Roman"/>
              </a:rPr>
              <a:t>» </a:t>
            </a:r>
            <a:r>
              <a:rPr lang="en-US" sz="1200">
                <a:latin typeface="Times New Roman"/>
                <a:ea typeface="Times New Roman"/>
                <a:cs typeface="Times New Roman"/>
                <a:sym typeface="Times New Roman"/>
              </a:rPr>
              <a:t>De tels témoignages mettent en lumière l’imprévisibilité des agressions en ligne,  qui  peuvent  survenir  même  sans provocation.  M.A.,  quant à  lui, exprime les répercussions psychologiques à plus long terme : </a:t>
            </a:r>
            <a:r>
              <a:rPr i="1" lang="en-US" sz="1200">
                <a:latin typeface="Times New Roman"/>
                <a:ea typeface="Times New Roman"/>
                <a:cs typeface="Times New Roman"/>
                <a:sym typeface="Times New Roman"/>
              </a:rPr>
              <a:t>« J’ai commencé à douter de moi-même à cause des commentaires négatifs. Ça mine la confiance, même si on essaie de ne pas y penser. ». L</a:t>
            </a:r>
            <a:r>
              <a:rPr lang="en-US" sz="1200">
                <a:latin typeface="Times New Roman"/>
                <a:ea typeface="Times New Roman"/>
                <a:cs typeface="Times New Roman"/>
                <a:sym typeface="Times New Roman"/>
              </a:rPr>
              <a:t>’impact dépasse le cadre virtuel pour toucher l’estime de soi et la perception personnelle.</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En parallèle, les violences verbales ont aussi des effets indirects sur ceux qui en sont témoins. A.M. confie : </a:t>
            </a:r>
            <a:r>
              <a:rPr i="1" lang="en-US" sz="1200">
                <a:latin typeface="Times New Roman"/>
                <a:ea typeface="Times New Roman"/>
                <a:cs typeface="Times New Roman"/>
                <a:sym typeface="Times New Roman"/>
              </a:rPr>
              <a:t>« Voir des gens se faire insulter, même si ce n’est pas moi, me met mal à l’aise. Cela rend les réseaux moins agréables. » </a:t>
            </a:r>
            <a:r>
              <a:rPr lang="en-US" sz="1200">
                <a:latin typeface="Times New Roman"/>
                <a:ea typeface="Times New Roman"/>
                <a:cs typeface="Times New Roman"/>
                <a:sym typeface="Times New Roman"/>
              </a:rPr>
              <a:t>Cette observation souligne que le climat toxique des discussions en ligne affecte l’ensemble de la communauté, pas seulement les victimes directes. L’atmosphère générale des plateformes peut ainsi devenir pesante, réduisant leur attrait pour les utilisateurs.</a:t>
            </a:r>
            <a:endParaRPr sz="1200">
              <a:latin typeface="Times New Roman"/>
              <a:ea typeface="Times New Roman"/>
              <a:cs typeface="Times New Roman"/>
              <a:sym typeface="Times New Roman"/>
            </a:endParaRPr>
          </a:p>
        </p:txBody>
      </p:sp>
      <p:pic>
        <p:nvPicPr>
          <p:cNvPr id="446" name="Google Shape;446;p49"/>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47" name="Google Shape;447;p49"/>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04" name="Shape 104"/>
        <p:cNvGrpSpPr/>
        <p:nvPr/>
      </p:nvGrpSpPr>
      <p:grpSpPr>
        <a:xfrm>
          <a:off x="0" y="0"/>
          <a:ext cx="0" cy="0"/>
          <a:chOff x="0" y="0"/>
          <a:chExt cx="0" cy="0"/>
        </a:xfrm>
      </p:grpSpPr>
      <p:sp>
        <p:nvSpPr>
          <p:cNvPr id="105" name="Google Shape;105;p5"/>
          <p:cNvSpPr txBox="1"/>
          <p:nvPr/>
        </p:nvSpPr>
        <p:spPr>
          <a:xfrm>
            <a:off x="1656333" y="1917904"/>
            <a:ext cx="4250055" cy="3260090"/>
          </a:xfrm>
          <a:prstGeom prst="rect">
            <a:avLst/>
          </a:prstGeom>
          <a:noFill/>
          <a:ln>
            <a:noFill/>
          </a:ln>
        </p:spPr>
        <p:txBody>
          <a:bodyPr anchorCtr="0" anchor="t" bIns="0" lIns="0" spcFirstLastPara="1" rIns="0" wrap="square" tIns="12700">
            <a:spAutoFit/>
          </a:bodyPr>
          <a:lstStyle/>
          <a:p>
            <a:pPr indent="0" lvl="0" marL="12700" marR="5080" rtl="0" algn="just">
              <a:lnSpc>
                <a:spcPct val="107100"/>
              </a:lnSpc>
              <a:spcBef>
                <a:spcPts val="0"/>
              </a:spcBef>
              <a:spcAft>
                <a:spcPts val="0"/>
              </a:spcAft>
              <a:buNone/>
            </a:pPr>
            <a:r>
              <a:rPr lang="en-US" sz="1200">
                <a:latin typeface="Times New Roman"/>
                <a:ea typeface="Times New Roman"/>
                <a:cs typeface="Times New Roman"/>
                <a:sym typeface="Times New Roman"/>
              </a:rPr>
              <a:t>Les réseaux sociaux se heurtent à des enjeux de diversité et d’inclusion. S’ils abolissent les frontières géographiques, ils créent paradoxalement des "bulles de contenu" où les gens interagissent uniquement avec des idées similaires aux leurs. Selon une étude de l’Université de Stanford, 67 % des contenus proposés par les algorithmes renforcent les biais cognitifs des utilisateurs, limitant ainsi leur exposition à la diversité des idées.</a:t>
            </a:r>
            <a:endParaRPr sz="1200">
              <a:latin typeface="Times New Roman"/>
              <a:ea typeface="Times New Roman"/>
              <a:cs typeface="Times New Roman"/>
              <a:sym typeface="Times New Roman"/>
            </a:endParaRPr>
          </a:p>
          <a:p>
            <a:pPr indent="0" lvl="0" marL="12700" marR="5080" rtl="0" algn="just">
              <a:lnSpc>
                <a:spcPct val="107000"/>
              </a:lnSpc>
              <a:spcBef>
                <a:spcPts val="800"/>
              </a:spcBef>
              <a:spcAft>
                <a:spcPts val="0"/>
              </a:spcAft>
              <a:buNone/>
            </a:pPr>
            <a:r>
              <a:rPr lang="en-US" sz="1200">
                <a:latin typeface="Times New Roman"/>
                <a:ea typeface="Times New Roman"/>
                <a:cs typeface="Times New Roman"/>
                <a:sym typeface="Times New Roman"/>
              </a:rPr>
              <a:t>Ce rapport propose une analyse multidimensionnelle de ces enjeux, en s’appuyant sur des témoignages recueillis via des forums et des sondages pour illustrer les opportunités et les limites des réseaux sociaux. À travers une réflexion critique, il examine comment ces outils transforment nos habitudes, nos relations et notre rapport au monde, tout en soulevant des problématiques cruciales : dans quelle mesure les réseaux sociaux façonnent-ils l’identité individuelle et collective ? Peuvent-ils véritablement contribuer à une société plus connectée et inclusive, ou renforcent-ils, au contraire, les fractures existantes ?</a:t>
            </a:r>
            <a:endParaRPr sz="1200">
              <a:latin typeface="Times New Roman"/>
              <a:ea typeface="Times New Roman"/>
              <a:cs typeface="Times New Roman"/>
              <a:sym typeface="Times New Roman"/>
            </a:endParaRPr>
          </a:p>
        </p:txBody>
      </p:sp>
      <p:sp>
        <p:nvSpPr>
          <p:cNvPr id="106" name="Google Shape;106;p5"/>
          <p:cNvSpPr txBox="1"/>
          <p:nvPr/>
        </p:nvSpPr>
        <p:spPr>
          <a:xfrm>
            <a:off x="1577594" y="9587889"/>
            <a:ext cx="3261360" cy="177800"/>
          </a:xfrm>
          <a:prstGeom prst="rect">
            <a:avLst/>
          </a:prstGeom>
          <a:noFill/>
          <a:ln>
            <a:noFill/>
          </a:ln>
        </p:spPr>
        <p:txBody>
          <a:bodyPr anchorCtr="0" anchor="t" bIns="0" lIns="0" spcFirstLastPara="1" rIns="0" wrap="square" tIns="12050">
            <a:spAutoFit/>
          </a:bodyPr>
          <a:lstStyle/>
          <a:p>
            <a:pPr indent="0" lvl="0" marL="38100" rtl="0" algn="l">
              <a:lnSpc>
                <a:spcPct val="100000"/>
              </a:lnSpc>
              <a:spcBef>
                <a:spcPts val="0"/>
              </a:spcBef>
              <a:spcAft>
                <a:spcPts val="0"/>
              </a:spcAft>
              <a:buNone/>
            </a:pPr>
            <a:r>
              <a:rPr baseline="30000" lang="en-US" sz="975">
                <a:latin typeface="Times New Roman"/>
                <a:ea typeface="Times New Roman"/>
                <a:cs typeface="Times New Roman"/>
                <a:sym typeface="Times New Roman"/>
              </a:rPr>
              <a:t>5 </a:t>
            </a:r>
            <a:r>
              <a:rPr lang="en-US" sz="1000">
                <a:latin typeface="Times New Roman"/>
                <a:ea typeface="Times New Roman"/>
                <a:cs typeface="Times New Roman"/>
                <a:sym typeface="Times New Roman"/>
              </a:rPr>
              <a:t>Université de Stanford. (2023). </a:t>
            </a:r>
            <a:r>
              <a:rPr i="1" lang="en-US" sz="1000">
                <a:latin typeface="Times New Roman"/>
                <a:ea typeface="Times New Roman"/>
                <a:cs typeface="Times New Roman"/>
                <a:sym typeface="Times New Roman"/>
              </a:rPr>
              <a:t>Algorithmic Bias and the Echo Chamber Effect.</a:t>
            </a:r>
            <a:endParaRPr sz="1000">
              <a:latin typeface="Times New Roman"/>
              <a:ea typeface="Times New Roman"/>
              <a:cs typeface="Times New Roman"/>
              <a:sym typeface="Times New Roman"/>
            </a:endParaRPr>
          </a:p>
        </p:txBody>
      </p:sp>
      <p:pic>
        <p:nvPicPr>
          <p:cNvPr id="107" name="Google Shape;107;p5"/>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08" name="Google Shape;108;p5"/>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51" name="Shape 451"/>
        <p:cNvGrpSpPr/>
        <p:nvPr/>
      </p:nvGrpSpPr>
      <p:grpSpPr>
        <a:xfrm>
          <a:off x="0" y="0"/>
          <a:ext cx="0" cy="0"/>
          <a:chOff x="0" y="0"/>
          <a:chExt cx="0" cy="0"/>
        </a:xfrm>
      </p:grpSpPr>
      <p:sp>
        <p:nvSpPr>
          <p:cNvPr id="452" name="Google Shape;452;p50"/>
          <p:cNvSpPr txBox="1"/>
          <p:nvPr/>
        </p:nvSpPr>
        <p:spPr>
          <a:xfrm>
            <a:off x="1529588" y="1542668"/>
            <a:ext cx="4503420" cy="6793230"/>
          </a:xfrm>
          <a:prstGeom prst="rect">
            <a:avLst/>
          </a:prstGeom>
          <a:noFill/>
          <a:ln>
            <a:noFill/>
          </a:ln>
        </p:spPr>
        <p:txBody>
          <a:bodyPr anchorCtr="0" anchor="t" bIns="0" lIns="0" spcFirstLastPara="1" rIns="0" wrap="square" tIns="12700">
            <a:spAutoFit/>
          </a:bodyPr>
          <a:lstStyle/>
          <a:p>
            <a:pPr indent="0" lvl="0" marL="0" rtl="0" algn="ctr">
              <a:lnSpc>
                <a:spcPct val="100000"/>
              </a:lnSpc>
              <a:spcBef>
                <a:spcPts val="0"/>
              </a:spcBef>
              <a:spcAft>
                <a:spcPts val="0"/>
              </a:spcAft>
              <a:buNone/>
            </a:pPr>
            <a:r>
              <a:rPr b="1" lang="en-US" sz="1200">
                <a:latin typeface="Times New Roman"/>
                <a:ea typeface="Times New Roman"/>
                <a:cs typeface="Times New Roman"/>
                <a:sym typeface="Times New Roman"/>
              </a:rPr>
              <a:t>Stratégies pour faire face</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Face à ces situations, les utilisateurs développent diverses stratégies pour limiter leur exposition aux violences verbales et préserver leur bien-être. L’une des solutions les plus répandues consiste à ajuster les paramètres de confidentialité ou à bloquer les comptes nuisibles. E.P. explique : </a:t>
            </a:r>
            <a:r>
              <a:rPr i="1" lang="en-US" sz="1200">
                <a:latin typeface="Times New Roman"/>
                <a:ea typeface="Times New Roman"/>
                <a:cs typeface="Times New Roman"/>
                <a:sym typeface="Times New Roman"/>
              </a:rPr>
              <a:t>« J’ai bloqué plusieurs comptes après avoir été insultée. Cela m’aide à me sentir plus en sécurité en ligne. » </a:t>
            </a:r>
            <a:r>
              <a:rPr lang="en-US" sz="1200">
                <a:latin typeface="Times New Roman"/>
                <a:ea typeface="Times New Roman"/>
                <a:cs typeface="Times New Roman"/>
                <a:sym typeface="Times New Roman"/>
              </a:rPr>
              <a:t>Cette approche, bien qu’efficace à court terme, ne résout pas toujours les causes profondes du problème. M.B. décrit une autre stratégie :</a:t>
            </a:r>
            <a:endParaRPr sz="1200">
              <a:latin typeface="Times New Roman"/>
              <a:ea typeface="Times New Roman"/>
              <a:cs typeface="Times New Roman"/>
              <a:sym typeface="Times New Roman"/>
            </a:endParaRPr>
          </a:p>
          <a:p>
            <a:pPr indent="0" lvl="0" marL="12700" marR="6350" rtl="0" algn="just">
              <a:lnSpc>
                <a:spcPct val="100000"/>
              </a:lnSpc>
              <a:spcBef>
                <a:spcPts val="0"/>
              </a:spcBef>
              <a:spcAft>
                <a:spcPts val="0"/>
              </a:spcAft>
              <a:buNone/>
            </a:pPr>
            <a:r>
              <a:rPr i="1" lang="en-US" sz="1200">
                <a:latin typeface="Times New Roman"/>
                <a:ea typeface="Times New Roman"/>
                <a:cs typeface="Times New Roman"/>
                <a:sym typeface="Times New Roman"/>
              </a:rPr>
              <a:t>« J’ai quitté les réseaux pendant plusieurs mois, mais je suis revenu en limitant mes interactions. » </a:t>
            </a:r>
            <a:r>
              <a:rPr lang="en-US" sz="1200">
                <a:latin typeface="Times New Roman"/>
                <a:ea typeface="Times New Roman"/>
                <a:cs typeface="Times New Roman"/>
                <a:sym typeface="Times New Roman"/>
              </a:rPr>
              <a:t>Pour lui, la réduction des contacts est une manière de minimiser les risques tout en restant connecté.</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D’autres privilégient des espaces plus restreints et contrôlés pour s’exprimer. D.A. partage : </a:t>
            </a:r>
            <a:r>
              <a:rPr i="1" lang="en-US" sz="1200">
                <a:latin typeface="Times New Roman"/>
                <a:ea typeface="Times New Roman"/>
                <a:cs typeface="Times New Roman"/>
                <a:sym typeface="Times New Roman"/>
              </a:rPr>
              <a:t>« Je préfère poster uniquement dans des groupes privés, où il y a moins de risques de se faire attaquer. » </a:t>
            </a:r>
            <a:r>
              <a:rPr lang="en-US" sz="1200">
                <a:latin typeface="Times New Roman"/>
                <a:ea typeface="Times New Roman"/>
                <a:cs typeface="Times New Roman"/>
                <a:sym typeface="Times New Roman"/>
              </a:rPr>
              <a:t>Cette stratégie traduit une volonté de préserver un sentiment de sécurité tout en participant aux échanges. Par ailleurs, J.R. met en avant une méthode préventive </a:t>
            </a:r>
            <a:r>
              <a:rPr i="1" lang="en-US" sz="1200">
                <a:latin typeface="Times New Roman"/>
                <a:ea typeface="Times New Roman"/>
                <a:cs typeface="Times New Roman"/>
                <a:sym typeface="Times New Roman"/>
              </a:rPr>
              <a:t>: « La seule solution, c’est de ne pas répondre aux provocations. Ça évite que les choses dégénèrent. »</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Cependant, certains adoptent une posture plus proactive, en dénonçant systématiquement les comportements inappropriés. D.A. explique </a:t>
            </a:r>
            <a:r>
              <a:rPr i="1" lang="en-US" sz="1200">
                <a:latin typeface="Times New Roman"/>
                <a:ea typeface="Times New Roman"/>
                <a:cs typeface="Times New Roman"/>
                <a:sym typeface="Times New Roman"/>
              </a:rPr>
              <a:t>: « Je signale systématiquement les commentaires haineux. C’est ma façon de contribuer à rendre les réseaux un peu plus sûrs. »</a:t>
            </a:r>
            <a:endParaRPr sz="1200">
              <a:latin typeface="Times New Roman"/>
              <a:ea typeface="Times New Roman"/>
              <a:cs typeface="Times New Roman"/>
              <a:sym typeface="Times New Roman"/>
            </a:endParaRPr>
          </a:p>
          <a:p>
            <a:pPr indent="0" lvl="0" marL="0" rtl="0" algn="l">
              <a:lnSpc>
                <a:spcPct val="100000"/>
              </a:lnSpc>
              <a:spcBef>
                <a:spcPts val="65"/>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0000"/>
              </a:lnSpc>
              <a:spcBef>
                <a:spcPts val="0"/>
              </a:spcBef>
              <a:spcAft>
                <a:spcPts val="0"/>
              </a:spcAft>
              <a:buNone/>
            </a:pPr>
            <a:r>
              <a:rPr lang="en-US" sz="1200">
                <a:latin typeface="Times New Roman"/>
                <a:ea typeface="Times New Roman"/>
                <a:cs typeface="Times New Roman"/>
                <a:sym typeface="Times New Roman"/>
              </a:rPr>
              <a:t>Enfin, des appels à une meilleure régulation des plateformes se font entendre. L.Z. souligne un besoin crucial : </a:t>
            </a:r>
            <a:r>
              <a:rPr i="1" lang="en-US" sz="1200">
                <a:latin typeface="Times New Roman"/>
                <a:ea typeface="Times New Roman"/>
                <a:cs typeface="Times New Roman"/>
                <a:sym typeface="Times New Roman"/>
              </a:rPr>
              <a:t>« Il faudrait des modérateurs humains pour analyser les signalements. Les algorithmes seuls ne suffisent pas. » </a:t>
            </a:r>
            <a:r>
              <a:rPr lang="en-US" sz="1200">
                <a:latin typeface="Times New Roman"/>
                <a:ea typeface="Times New Roman"/>
                <a:cs typeface="Times New Roman"/>
                <a:sym typeface="Times New Roman"/>
              </a:rPr>
              <a:t>Cette remarque met en lumière les limites des outils automatisés et l’importance d’un jugement humain pour gérer les contenus sensibles.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Ainsi, qu’il s’agisse de stratégies individuelles ou de propositions pour renforcer les politiques de modération, il apparaît que les utilisateurs cherchent activement des moyens pour rendre les réseaux sociaux plus sûrs et agréables. Mais le chemin vers une solution durable reste semé d’obstacles, entre responsabilités des plateformes et comportements des utilisateurs.</a:t>
            </a:r>
            <a:endParaRPr sz="1200">
              <a:latin typeface="Times New Roman"/>
              <a:ea typeface="Times New Roman"/>
              <a:cs typeface="Times New Roman"/>
              <a:sym typeface="Times New Roman"/>
            </a:endParaRPr>
          </a:p>
        </p:txBody>
      </p:sp>
      <p:pic>
        <p:nvPicPr>
          <p:cNvPr id="453" name="Google Shape;453;p50"/>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54" name="Google Shape;454;p50"/>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8" name="Shape 458"/>
        <p:cNvGrpSpPr/>
        <p:nvPr/>
      </p:nvGrpSpPr>
      <p:grpSpPr>
        <a:xfrm>
          <a:off x="0" y="0"/>
          <a:ext cx="0" cy="0"/>
          <a:chOff x="0" y="0"/>
          <a:chExt cx="0" cy="0"/>
        </a:xfrm>
      </p:grpSpPr>
      <p:sp>
        <p:nvSpPr>
          <p:cNvPr id="459" name="Google Shape;459;p51"/>
          <p:cNvSpPr txBox="1"/>
          <p:nvPr>
            <p:ph type="title"/>
          </p:nvPr>
        </p:nvSpPr>
        <p:spPr>
          <a:xfrm>
            <a:off x="1283969" y="4329529"/>
            <a:ext cx="1824989" cy="47498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Conclusion.</a:t>
            </a:r>
            <a:endParaRPr/>
          </a:p>
        </p:txBody>
      </p:sp>
      <p:sp>
        <p:nvSpPr>
          <p:cNvPr id="460" name="Google Shape;460;p51"/>
          <p:cNvSpPr txBox="1"/>
          <p:nvPr/>
        </p:nvSpPr>
        <p:spPr>
          <a:xfrm>
            <a:off x="1283969" y="4752821"/>
            <a:ext cx="5757545" cy="1163320"/>
          </a:xfrm>
          <a:prstGeom prst="rect">
            <a:avLst/>
          </a:prstGeom>
          <a:noFill/>
          <a:ln>
            <a:noFill/>
          </a:ln>
        </p:spPr>
        <p:txBody>
          <a:bodyPr anchorCtr="0" anchor="t" bIns="0" lIns="0" spcFirstLastPara="1" rIns="0" wrap="square" tIns="146675">
            <a:spAutoFit/>
          </a:bodyPr>
          <a:lstStyle/>
          <a:p>
            <a:pPr indent="0" lvl="0" marL="12700" rtl="0" algn="l">
              <a:lnSpc>
                <a:spcPct val="100000"/>
              </a:lnSpc>
              <a:spcBef>
                <a:spcPts val="0"/>
              </a:spcBef>
              <a:spcAft>
                <a:spcPts val="0"/>
              </a:spcAft>
              <a:buNone/>
            </a:pPr>
            <a:r>
              <a:rPr b="1" i="1" lang="en-US" sz="2950">
                <a:latin typeface="Times New Roman"/>
                <a:ea typeface="Times New Roman"/>
                <a:cs typeface="Times New Roman"/>
                <a:sym typeface="Times New Roman"/>
              </a:rPr>
              <a:t>Quatre trajectoires de désocialisations</a:t>
            </a:r>
            <a:endParaRPr sz="2950">
              <a:latin typeface="Times New Roman"/>
              <a:ea typeface="Times New Roman"/>
              <a:cs typeface="Times New Roman"/>
              <a:sym typeface="Times New Roman"/>
            </a:endParaRPr>
          </a:p>
          <a:p>
            <a:pPr indent="0" lvl="0" marL="12700" rtl="0" algn="l">
              <a:lnSpc>
                <a:spcPct val="100000"/>
              </a:lnSpc>
              <a:spcBef>
                <a:spcPts val="1005"/>
              </a:spcBef>
              <a:spcAft>
                <a:spcPts val="0"/>
              </a:spcAft>
              <a:buNone/>
            </a:pPr>
            <a:r>
              <a:rPr i="1" lang="en-US" sz="2800">
                <a:latin typeface="Times New Roman"/>
                <a:ea typeface="Times New Roman"/>
                <a:cs typeface="Times New Roman"/>
                <a:sym typeface="Times New Roman"/>
              </a:rPr>
              <a:t>(ou les nouvelles sociétés de « Petite Poucette »)</a:t>
            </a:r>
            <a:endParaRPr sz="2800">
              <a:latin typeface="Times New Roman"/>
              <a:ea typeface="Times New Roman"/>
              <a:cs typeface="Times New Roman"/>
              <a:sym typeface="Times New Roman"/>
            </a:endParaRPr>
          </a:p>
        </p:txBody>
      </p:sp>
      <p:grpSp>
        <p:nvGrpSpPr>
          <p:cNvPr id="461" name="Google Shape;461;p51"/>
          <p:cNvGrpSpPr/>
          <p:nvPr/>
        </p:nvGrpSpPr>
        <p:grpSpPr>
          <a:xfrm>
            <a:off x="256527" y="234733"/>
            <a:ext cx="3354590" cy="579716"/>
            <a:chOff x="256527" y="234733"/>
            <a:chExt cx="3354590" cy="579716"/>
          </a:xfrm>
        </p:grpSpPr>
        <p:pic>
          <p:nvPicPr>
            <p:cNvPr id="462" name="Google Shape;462;p51"/>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63" name="Google Shape;463;p51"/>
            <p:cNvPicPr preferRelativeResize="0"/>
            <p:nvPr/>
          </p:nvPicPr>
          <p:blipFill rotWithShape="1">
            <a:blip r:embed="rId4">
              <a:alphaModFix/>
            </a:blip>
            <a:srcRect b="0" l="0" r="0" t="0"/>
            <a:stretch/>
          </p:blipFill>
          <p:spPr>
            <a:xfrm>
              <a:off x="1972690" y="338683"/>
              <a:ext cx="1638427" cy="254152"/>
            </a:xfrm>
            <a:prstGeom prst="rect">
              <a:avLst/>
            </a:prstGeom>
            <a:noFill/>
            <a:ln>
              <a:noFill/>
            </a:ln>
          </p:spPr>
        </p:pic>
      </p:gr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67" name="Shape 467"/>
        <p:cNvGrpSpPr/>
        <p:nvPr/>
      </p:nvGrpSpPr>
      <p:grpSpPr>
        <a:xfrm>
          <a:off x="0" y="0"/>
          <a:ext cx="0" cy="0"/>
          <a:chOff x="0" y="0"/>
          <a:chExt cx="0" cy="0"/>
        </a:xfrm>
      </p:grpSpPr>
      <p:sp>
        <p:nvSpPr>
          <p:cNvPr id="468" name="Google Shape;468;p52"/>
          <p:cNvSpPr txBox="1"/>
          <p:nvPr/>
        </p:nvSpPr>
        <p:spPr>
          <a:xfrm>
            <a:off x="2028189" y="973160"/>
            <a:ext cx="3772535" cy="817880"/>
          </a:xfrm>
          <a:prstGeom prst="rect">
            <a:avLst/>
          </a:prstGeom>
          <a:noFill/>
          <a:ln>
            <a:noFill/>
          </a:ln>
        </p:spPr>
        <p:txBody>
          <a:bodyPr anchorCtr="0" anchor="t" bIns="0" lIns="0" spcFirstLastPara="1" rIns="0" wrap="square" tIns="133975">
            <a:spAutoFit/>
          </a:bodyPr>
          <a:lstStyle/>
          <a:p>
            <a:pPr indent="0" lvl="0" marL="0" rtl="0" algn="ctr">
              <a:lnSpc>
                <a:spcPct val="100000"/>
              </a:lnSpc>
              <a:spcBef>
                <a:spcPts val="0"/>
              </a:spcBef>
              <a:spcAft>
                <a:spcPts val="0"/>
              </a:spcAft>
              <a:buNone/>
            </a:pPr>
            <a:r>
              <a:rPr i="1" lang="en-US" sz="1800">
                <a:latin typeface="Times New Roman"/>
                <a:ea typeface="Times New Roman"/>
                <a:cs typeface="Times New Roman"/>
                <a:sym typeface="Times New Roman"/>
              </a:rPr>
              <a:t>Conclusion. Quatre trajectoires de désocialisations</a:t>
            </a:r>
            <a:endParaRPr sz="1800">
              <a:latin typeface="Times New Roman"/>
              <a:ea typeface="Times New Roman"/>
              <a:cs typeface="Times New Roman"/>
              <a:sym typeface="Times New Roman"/>
            </a:endParaRPr>
          </a:p>
          <a:p>
            <a:pPr indent="0" lvl="0" marL="2540" rtl="0" algn="ctr">
              <a:lnSpc>
                <a:spcPct val="100000"/>
              </a:lnSpc>
              <a:spcBef>
                <a:spcPts val="960"/>
              </a:spcBef>
              <a:spcAft>
                <a:spcPts val="0"/>
              </a:spcAft>
              <a:buNone/>
            </a:pPr>
            <a:r>
              <a:rPr i="1" lang="en-US" sz="1800">
                <a:latin typeface="Times New Roman"/>
                <a:ea typeface="Times New Roman"/>
                <a:cs typeface="Times New Roman"/>
                <a:sym typeface="Times New Roman"/>
              </a:rPr>
              <a:t>(ou les nouvelles sociétés de « Petite Poucette »)</a:t>
            </a:r>
            <a:endParaRPr sz="1800">
              <a:latin typeface="Times New Roman"/>
              <a:ea typeface="Times New Roman"/>
              <a:cs typeface="Times New Roman"/>
              <a:sym typeface="Times New Roman"/>
            </a:endParaRPr>
          </a:p>
        </p:txBody>
      </p:sp>
      <p:pic>
        <p:nvPicPr>
          <p:cNvPr id="469" name="Google Shape;469;p52"/>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sp>
        <p:nvSpPr>
          <p:cNvPr id="470" name="Google Shape;470;p52"/>
          <p:cNvSpPr txBox="1"/>
          <p:nvPr/>
        </p:nvSpPr>
        <p:spPr>
          <a:xfrm>
            <a:off x="1800605" y="2767710"/>
            <a:ext cx="4249420" cy="4598035"/>
          </a:xfrm>
          <a:prstGeom prst="rect">
            <a:avLst/>
          </a:prstGeom>
          <a:noFill/>
          <a:ln>
            <a:noFill/>
          </a:ln>
        </p:spPr>
        <p:txBody>
          <a:bodyPr anchorCtr="0" anchor="t" bIns="0" lIns="0" spcFirstLastPara="1" rIns="0" wrap="square" tIns="12700">
            <a:spAutoFit/>
          </a:bodyPr>
          <a:lstStyle/>
          <a:p>
            <a:pPr indent="0" lvl="0" marL="12700" marR="6985" rtl="0" algn="just">
              <a:lnSpc>
                <a:spcPct val="100000"/>
              </a:lnSpc>
              <a:spcBef>
                <a:spcPts val="0"/>
              </a:spcBef>
              <a:spcAft>
                <a:spcPts val="0"/>
              </a:spcAft>
              <a:buNone/>
            </a:pPr>
            <a:r>
              <a:rPr lang="en-US" sz="1200">
                <a:latin typeface="Times New Roman"/>
                <a:ea typeface="Times New Roman"/>
                <a:cs typeface="Times New Roman"/>
                <a:sym typeface="Times New Roman"/>
              </a:rPr>
              <a:t>Il serait erroné de réduire les réseaux sociaux à des lieux de désocialisations systématiques.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Cette recherche BloomTime – Viavoice montre au contraire à quel point parfois, les réseaux jouent des rôles d’amplification des relations, par extension ou intensification des connaissances (digitales ou réelles) ; ils sont également souvent sans incidence particulière, étant utilisés comme moyens d’informations.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0000"/>
              </a:lnSpc>
              <a:spcBef>
                <a:spcPts val="0"/>
              </a:spcBef>
              <a:spcAft>
                <a:spcPts val="0"/>
              </a:spcAft>
              <a:buNone/>
            </a:pPr>
            <a:r>
              <a:rPr lang="en-US" sz="1200">
                <a:latin typeface="Times New Roman"/>
                <a:ea typeface="Times New Roman"/>
                <a:cs typeface="Times New Roman"/>
                <a:sym typeface="Times New Roman"/>
              </a:rPr>
              <a:t>A cet égard, les incidences sociétales des réseaux sociaux sont très indexées sur la nature du réseau social (Facebook ayant une influence plus neutre, X volontiers plus clivante).</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6985" rtl="0" algn="just">
              <a:lnSpc>
                <a:spcPct val="100000"/>
              </a:lnSpc>
              <a:spcBef>
                <a:spcPts val="0"/>
              </a:spcBef>
              <a:spcAft>
                <a:spcPts val="0"/>
              </a:spcAft>
              <a:buNone/>
            </a:pPr>
            <a:r>
              <a:rPr lang="en-US" sz="1200">
                <a:latin typeface="Times New Roman"/>
                <a:ea typeface="Times New Roman"/>
                <a:cs typeface="Times New Roman"/>
                <a:sym typeface="Times New Roman"/>
              </a:rPr>
              <a:t>Mais souvent à l’opposé, les réseaux sociaux sont des vecteurs de désocialisations. Et notre recherche BloomTime – Viavoice permet de mettre en évidence et de distinguer quatre dynamiques :</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228600" lvl="0" marL="241300" marR="5080" rtl="0" algn="l">
              <a:lnSpc>
                <a:spcPct val="100000"/>
              </a:lnSpc>
              <a:spcBef>
                <a:spcPts val="0"/>
              </a:spcBef>
              <a:spcAft>
                <a:spcPts val="0"/>
              </a:spcAft>
              <a:buSzPts val="1200"/>
              <a:buFont typeface="Times New Roman"/>
              <a:buAutoNum type="arabicPeriod"/>
            </a:pPr>
            <a:r>
              <a:rPr lang="en-US" sz="1200">
                <a:latin typeface="Times New Roman"/>
                <a:ea typeface="Times New Roman"/>
                <a:cs typeface="Times New Roman"/>
                <a:sym typeface="Times New Roman"/>
              </a:rPr>
              <a:t>L’artificialisation des relations, c’est-à-dire le déploiement de relations purement digitales, et souvent anonymes ;</a:t>
            </a:r>
            <a:endParaRPr sz="1200">
              <a:latin typeface="Times New Roman"/>
              <a:ea typeface="Times New Roman"/>
              <a:cs typeface="Times New Roman"/>
              <a:sym typeface="Times New Roman"/>
            </a:endParaRPr>
          </a:p>
          <a:p>
            <a:pPr indent="-228600" lvl="0" marL="241300" marR="5715" rtl="0" algn="l">
              <a:lnSpc>
                <a:spcPct val="100000"/>
              </a:lnSpc>
              <a:spcBef>
                <a:spcPts val="0"/>
              </a:spcBef>
              <a:spcAft>
                <a:spcPts val="0"/>
              </a:spcAft>
              <a:buSzPts val="1200"/>
              <a:buFont typeface="Times New Roman"/>
              <a:buAutoNum type="arabicPeriod"/>
            </a:pPr>
            <a:r>
              <a:rPr lang="en-US" sz="1200">
                <a:latin typeface="Times New Roman"/>
                <a:ea typeface="Times New Roman"/>
                <a:cs typeface="Times New Roman"/>
                <a:sym typeface="Times New Roman"/>
              </a:rPr>
              <a:t>Les ruptures avec le monde des autres, que ce soit par les bulles cognitives, ou par l’entrée dans le « fake » ;</a:t>
            </a:r>
            <a:endParaRPr sz="1200">
              <a:latin typeface="Times New Roman"/>
              <a:ea typeface="Times New Roman"/>
              <a:cs typeface="Times New Roman"/>
              <a:sym typeface="Times New Roman"/>
            </a:endParaRPr>
          </a:p>
          <a:p>
            <a:pPr indent="-228600" lvl="0" marL="241300" marR="5080" rtl="0" algn="l">
              <a:lnSpc>
                <a:spcPct val="100000"/>
              </a:lnSpc>
              <a:spcBef>
                <a:spcPts val="0"/>
              </a:spcBef>
              <a:spcAft>
                <a:spcPts val="0"/>
              </a:spcAft>
              <a:buSzPts val="1200"/>
              <a:buFont typeface="Times New Roman"/>
              <a:buAutoNum type="arabicPeriod"/>
            </a:pPr>
            <a:r>
              <a:rPr lang="en-US" sz="1200">
                <a:latin typeface="Times New Roman"/>
                <a:ea typeface="Times New Roman"/>
                <a:cs typeface="Times New Roman"/>
                <a:sym typeface="Times New Roman"/>
              </a:rPr>
              <a:t>Les territoires des fuites : fuites du temps long par la superficialité des relations, et fuite de l’attention ;</a:t>
            </a:r>
            <a:endParaRPr sz="1200">
              <a:latin typeface="Times New Roman"/>
              <a:ea typeface="Times New Roman"/>
              <a:cs typeface="Times New Roman"/>
              <a:sym typeface="Times New Roman"/>
            </a:endParaRPr>
          </a:p>
          <a:p>
            <a:pPr indent="-227965" lvl="0" marL="240665" rtl="0" algn="l">
              <a:lnSpc>
                <a:spcPct val="100000"/>
              </a:lnSpc>
              <a:spcBef>
                <a:spcPts val="0"/>
              </a:spcBef>
              <a:spcAft>
                <a:spcPts val="0"/>
              </a:spcAft>
              <a:buSzPts val="1200"/>
              <a:buFont typeface="Times New Roman"/>
              <a:buAutoNum type="arabicPeriod"/>
            </a:pPr>
            <a:r>
              <a:rPr lang="en-US" sz="1200">
                <a:latin typeface="Times New Roman"/>
                <a:ea typeface="Times New Roman"/>
                <a:cs typeface="Times New Roman"/>
                <a:sym typeface="Times New Roman"/>
              </a:rPr>
              <a:t>Les dynamiques ouvertement destructrices des relations, soit par</a:t>
            </a:r>
            <a:endParaRPr sz="1200">
              <a:latin typeface="Times New Roman"/>
              <a:ea typeface="Times New Roman"/>
              <a:cs typeface="Times New Roman"/>
              <a:sym typeface="Times New Roman"/>
            </a:endParaRPr>
          </a:p>
          <a:p>
            <a:pPr indent="0" lvl="0" marL="241300" rtl="0" algn="l">
              <a:lnSpc>
                <a:spcPct val="100000"/>
              </a:lnSpc>
              <a:spcBef>
                <a:spcPts val="5"/>
              </a:spcBef>
              <a:spcAft>
                <a:spcPts val="0"/>
              </a:spcAft>
              <a:buNone/>
            </a:pPr>
            <a:r>
              <a:rPr lang="en-US" sz="1200">
                <a:latin typeface="Times New Roman"/>
                <a:ea typeface="Times New Roman"/>
                <a:cs typeface="Times New Roman"/>
                <a:sym typeface="Times New Roman"/>
              </a:rPr>
              <a:t>exclusions, soit par violences.</a:t>
            </a:r>
            <a:endParaRPr sz="1200">
              <a:latin typeface="Times New Roman"/>
              <a:ea typeface="Times New Roman"/>
              <a:cs typeface="Times New Roman"/>
              <a:sym typeface="Times New Roman"/>
            </a:endParaRPr>
          </a:p>
        </p:txBody>
      </p:sp>
      <p:pic>
        <p:nvPicPr>
          <p:cNvPr id="471" name="Google Shape;471;p52"/>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75" name="Shape 475"/>
        <p:cNvGrpSpPr/>
        <p:nvPr/>
      </p:nvGrpSpPr>
      <p:grpSpPr>
        <a:xfrm>
          <a:off x="0" y="0"/>
          <a:ext cx="0" cy="0"/>
          <a:chOff x="0" y="0"/>
          <a:chExt cx="0" cy="0"/>
        </a:xfrm>
      </p:grpSpPr>
      <p:pic>
        <p:nvPicPr>
          <p:cNvPr id="476" name="Google Shape;476;p53"/>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sp>
        <p:nvSpPr>
          <p:cNvPr id="477" name="Google Shape;477;p53"/>
          <p:cNvSpPr txBox="1"/>
          <p:nvPr/>
        </p:nvSpPr>
        <p:spPr>
          <a:xfrm>
            <a:off x="1800605" y="2522981"/>
            <a:ext cx="4249420" cy="3500754"/>
          </a:xfrm>
          <a:prstGeom prst="rect">
            <a:avLst/>
          </a:prstGeom>
          <a:noFill/>
          <a:ln>
            <a:noFill/>
          </a:ln>
        </p:spPr>
        <p:txBody>
          <a:bodyPr anchorCtr="0" anchor="t" bIns="0" lIns="0" spcFirstLastPara="1" rIns="0" wrap="square" tIns="12700">
            <a:spAutoFit/>
          </a:bodyPr>
          <a:lstStyle/>
          <a:p>
            <a:pPr indent="0" lvl="0" marL="12700" marR="6985" rtl="0" algn="just">
              <a:lnSpc>
                <a:spcPct val="100000"/>
              </a:lnSpc>
              <a:spcBef>
                <a:spcPts val="0"/>
              </a:spcBef>
              <a:spcAft>
                <a:spcPts val="0"/>
              </a:spcAft>
              <a:buNone/>
            </a:pPr>
            <a:r>
              <a:rPr lang="en-US" sz="1200">
                <a:latin typeface="Times New Roman"/>
                <a:ea typeface="Times New Roman"/>
                <a:cs typeface="Times New Roman"/>
                <a:sym typeface="Times New Roman"/>
              </a:rPr>
              <a:t>Dans </a:t>
            </a:r>
            <a:r>
              <a:rPr i="1" lang="en-US" sz="1200">
                <a:latin typeface="Times New Roman"/>
                <a:ea typeface="Times New Roman"/>
                <a:cs typeface="Times New Roman"/>
                <a:sym typeface="Times New Roman"/>
              </a:rPr>
              <a:t>Petite Poucette </a:t>
            </a:r>
            <a:r>
              <a:rPr lang="en-US" sz="1200">
                <a:latin typeface="Times New Roman"/>
                <a:ea typeface="Times New Roman"/>
                <a:cs typeface="Times New Roman"/>
                <a:sym typeface="Times New Roman"/>
              </a:rPr>
              <a:t>(2012), Michel Serres écrivait : </a:t>
            </a:r>
            <a:r>
              <a:rPr lang="en-US" sz="1200">
                <a:solidFill>
                  <a:srgbClr val="0D0D0D"/>
                </a:solidFill>
                <a:latin typeface="Times New Roman"/>
                <a:ea typeface="Times New Roman"/>
                <a:cs typeface="Times New Roman"/>
                <a:sym typeface="Times New Roman"/>
              </a:rPr>
              <a:t>« Petite Poucette fabrique elle-même les liens qui la relient aux autres, elle produit son propre réseau, elle compose par elle-même son monde. »</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solidFill>
                  <a:srgbClr val="0D0D0D"/>
                </a:solidFill>
                <a:latin typeface="Times New Roman"/>
                <a:ea typeface="Times New Roman"/>
                <a:cs typeface="Times New Roman"/>
                <a:sym typeface="Times New Roman"/>
              </a:rPr>
              <a:t>Mais dans cet « atelier » Petite Poucette fabrique en réalité des « liens qui la relient aux autres » qui sont d’une nature nouvelle, Petite Poucette crée un monde nouveau qui n’est pas celui des « relations sociales » du monde prédigital. Petite Poucette découvre des contacts nouveaux qui peuvent se transposer à la « vraie vie », elle conforte des contacts déjà existants, ou s’informe tout simplement.</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0000"/>
              </a:lnSpc>
              <a:spcBef>
                <a:spcPts val="0"/>
              </a:spcBef>
              <a:spcAft>
                <a:spcPts val="0"/>
              </a:spcAft>
              <a:buNone/>
            </a:pPr>
            <a:r>
              <a:rPr lang="en-US" sz="1200">
                <a:solidFill>
                  <a:srgbClr val="0D0D0D"/>
                </a:solidFill>
                <a:latin typeface="Times New Roman"/>
                <a:ea typeface="Times New Roman"/>
                <a:cs typeface="Times New Roman"/>
                <a:sym typeface="Times New Roman"/>
              </a:rPr>
              <a:t>Mais comme ses proches, Petite Poucette « désocialise » aussi parfois : elle artificialise les relations, elle rompt avec le monde des autres, elle fuit le temps long et l’attention, et peut aussi détruire les relations.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solidFill>
                  <a:srgbClr val="0D0D0D"/>
                </a:solidFill>
                <a:latin typeface="Times New Roman"/>
                <a:ea typeface="Times New Roman"/>
                <a:cs typeface="Times New Roman"/>
                <a:sym typeface="Times New Roman"/>
              </a:rPr>
              <a:t>Petite Poucette est indéniablement une architecte et une créatrice du social, parmi tant d’autres. Mais ce faisant, elle mène une action sans comparaison possible avec ce que faisaient ses grands parents. Sa société est nouvelle, son monde aussi.</a:t>
            </a:r>
            <a:endParaRPr sz="1200">
              <a:latin typeface="Times New Roman"/>
              <a:ea typeface="Times New Roman"/>
              <a:cs typeface="Times New Roman"/>
              <a:sym typeface="Times New Roman"/>
            </a:endParaRPr>
          </a:p>
        </p:txBody>
      </p:sp>
      <p:pic>
        <p:nvPicPr>
          <p:cNvPr id="478" name="Google Shape;478;p53"/>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2" name="Shape 482"/>
        <p:cNvGrpSpPr/>
        <p:nvPr/>
      </p:nvGrpSpPr>
      <p:grpSpPr>
        <a:xfrm>
          <a:off x="0" y="0"/>
          <a:ext cx="0" cy="0"/>
          <a:chOff x="0" y="0"/>
          <a:chExt cx="0" cy="0"/>
        </a:xfrm>
      </p:grpSpPr>
      <p:sp>
        <p:nvSpPr>
          <p:cNvPr id="483" name="Google Shape;483;p54"/>
          <p:cNvSpPr txBox="1"/>
          <p:nvPr>
            <p:ph type="title"/>
          </p:nvPr>
        </p:nvSpPr>
        <p:spPr>
          <a:xfrm>
            <a:off x="1885314" y="4160365"/>
            <a:ext cx="3716654" cy="47498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Tableau des participants</a:t>
            </a:r>
            <a:endParaRPr/>
          </a:p>
        </p:txBody>
      </p:sp>
      <p:grpSp>
        <p:nvGrpSpPr>
          <p:cNvPr id="484" name="Google Shape;484;p54"/>
          <p:cNvGrpSpPr/>
          <p:nvPr/>
        </p:nvGrpSpPr>
        <p:grpSpPr>
          <a:xfrm>
            <a:off x="256527" y="234733"/>
            <a:ext cx="3354590" cy="579716"/>
            <a:chOff x="256527" y="234733"/>
            <a:chExt cx="3354590" cy="579716"/>
          </a:xfrm>
        </p:grpSpPr>
        <p:pic>
          <p:nvPicPr>
            <p:cNvPr id="485" name="Google Shape;485;p54"/>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86" name="Google Shape;486;p54"/>
            <p:cNvPicPr preferRelativeResize="0"/>
            <p:nvPr/>
          </p:nvPicPr>
          <p:blipFill rotWithShape="1">
            <a:blip r:embed="rId4">
              <a:alphaModFix/>
            </a:blip>
            <a:srcRect b="0" l="0" r="0" t="0"/>
            <a:stretch/>
          </p:blipFill>
          <p:spPr>
            <a:xfrm>
              <a:off x="1972690" y="338683"/>
              <a:ext cx="1638427" cy="254152"/>
            </a:xfrm>
            <a:prstGeom prst="rect">
              <a:avLst/>
            </a:prstGeom>
            <a:noFill/>
            <a:ln>
              <a:noFill/>
            </a:ln>
          </p:spPr>
        </p:pic>
      </p:gr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90" name="Shape 490"/>
        <p:cNvGrpSpPr/>
        <p:nvPr/>
      </p:nvGrpSpPr>
      <p:grpSpPr>
        <a:xfrm>
          <a:off x="0" y="0"/>
          <a:ext cx="0" cy="0"/>
          <a:chOff x="0" y="0"/>
          <a:chExt cx="0" cy="0"/>
        </a:xfrm>
      </p:grpSpPr>
      <p:graphicFrame>
        <p:nvGraphicFramePr>
          <p:cNvPr id="491" name="Google Shape;491;p55"/>
          <p:cNvGraphicFramePr/>
          <p:nvPr/>
        </p:nvGraphicFramePr>
        <p:xfrm>
          <a:off x="1085659" y="2152776"/>
          <a:ext cx="3000000" cy="3000000"/>
        </p:xfrm>
        <a:graphic>
          <a:graphicData uri="http://schemas.openxmlformats.org/drawingml/2006/table">
            <a:tbl>
              <a:tblPr bandRow="1" firstRow="1">
                <a:noFill/>
                <a:tableStyleId>{5CB67DB4-C9FE-46C3-B84F-722B291888AA}</a:tableStyleId>
              </a:tblPr>
              <a:tblGrid>
                <a:gridCol w="563250"/>
                <a:gridCol w="333375"/>
                <a:gridCol w="290200"/>
                <a:gridCol w="4250700"/>
              </a:tblGrid>
              <a:tr h="519425">
                <a:tc>
                  <a:txBody>
                    <a:bodyPr/>
                    <a:lstStyle/>
                    <a:p>
                      <a:pPr indent="0" lvl="0" marL="0" marR="0" rtl="0" algn="l">
                        <a:lnSpc>
                          <a:spcPct val="100000"/>
                        </a:lnSpc>
                        <a:spcBef>
                          <a:spcPts val="0"/>
                        </a:spcBef>
                        <a:spcAft>
                          <a:spcPts val="0"/>
                        </a:spcAft>
                        <a:buNone/>
                      </a:pPr>
                      <a:r>
                        <a:t/>
                      </a:r>
                      <a:endParaRPr sz="1000" u="none" cap="none" strike="noStrike">
                        <a:latin typeface="Times New Roman"/>
                        <a:ea typeface="Times New Roman"/>
                        <a:cs typeface="Times New Roman"/>
                        <a:sym typeface="Times New Roman"/>
                      </a:endParaRPr>
                    </a:p>
                    <a:p>
                      <a:pPr indent="0" lvl="0" marL="0" marR="0" rtl="0" algn="ctr">
                        <a:lnSpc>
                          <a:spcPct val="100000"/>
                        </a:lnSpc>
                        <a:spcBef>
                          <a:spcPts val="5"/>
                        </a:spcBef>
                        <a:spcAft>
                          <a:spcPts val="0"/>
                        </a:spcAft>
                        <a:buNone/>
                      </a:pPr>
                      <a:r>
                        <a:rPr b="1" lang="en-US" sz="1000" u="none" cap="none" strike="noStrike">
                          <a:solidFill>
                            <a:srgbClr val="FFFFFF"/>
                          </a:solidFill>
                          <a:latin typeface="Times New Roman"/>
                          <a:ea typeface="Times New Roman"/>
                          <a:cs typeface="Times New Roman"/>
                          <a:sym typeface="Times New Roman"/>
                        </a:rPr>
                        <a:t>Initiales</a:t>
                      </a:r>
                      <a:endParaRPr sz="1000" u="none" cap="none" strike="noStrike">
                        <a:latin typeface="Times New Roman"/>
                        <a:ea typeface="Times New Roman"/>
                        <a:cs typeface="Times New Roman"/>
                        <a:sym typeface="Times New Roman"/>
                      </a:endParaRPr>
                    </a:p>
                  </a:txBody>
                  <a:tcPr marT="298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0" marR="0" rtl="0" algn="l">
                        <a:lnSpc>
                          <a:spcPct val="100000"/>
                        </a:lnSpc>
                        <a:spcBef>
                          <a:spcPts val="0"/>
                        </a:spcBef>
                        <a:spcAft>
                          <a:spcPts val="0"/>
                        </a:spcAft>
                        <a:buNone/>
                      </a:pPr>
                      <a:r>
                        <a:t/>
                      </a:r>
                      <a:endParaRPr sz="1000" u="none" cap="none" strike="noStrike">
                        <a:latin typeface="Times New Roman"/>
                        <a:ea typeface="Times New Roman"/>
                        <a:cs typeface="Times New Roman"/>
                        <a:sym typeface="Times New Roman"/>
                      </a:endParaRPr>
                    </a:p>
                    <a:p>
                      <a:pPr indent="0" lvl="0" marL="0" marR="0" rtl="0" algn="ctr">
                        <a:lnSpc>
                          <a:spcPct val="100000"/>
                        </a:lnSpc>
                        <a:spcBef>
                          <a:spcPts val="5"/>
                        </a:spcBef>
                        <a:spcAft>
                          <a:spcPts val="0"/>
                        </a:spcAft>
                        <a:buNone/>
                      </a:pPr>
                      <a:r>
                        <a:rPr b="1" lang="en-US" sz="1000" u="none" cap="none" strike="noStrike">
                          <a:solidFill>
                            <a:srgbClr val="FFFFFF"/>
                          </a:solidFill>
                          <a:latin typeface="Times New Roman"/>
                          <a:ea typeface="Times New Roman"/>
                          <a:cs typeface="Times New Roman"/>
                          <a:sym typeface="Times New Roman"/>
                        </a:rPr>
                        <a:t>Sexe</a:t>
                      </a:r>
                      <a:endParaRPr sz="1000" u="none" cap="none" strike="noStrike">
                        <a:latin typeface="Times New Roman"/>
                        <a:ea typeface="Times New Roman"/>
                        <a:cs typeface="Times New Roman"/>
                        <a:sym typeface="Times New Roman"/>
                      </a:endParaRPr>
                    </a:p>
                  </a:txBody>
                  <a:tcPr marT="298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0" marR="0" rtl="0" algn="l">
                        <a:lnSpc>
                          <a:spcPct val="100000"/>
                        </a:lnSpc>
                        <a:spcBef>
                          <a:spcPts val="0"/>
                        </a:spcBef>
                        <a:spcAft>
                          <a:spcPts val="0"/>
                        </a:spcAft>
                        <a:buNone/>
                      </a:pPr>
                      <a:r>
                        <a:t/>
                      </a:r>
                      <a:endParaRPr sz="1000" u="none" cap="none" strike="noStrike">
                        <a:latin typeface="Times New Roman"/>
                        <a:ea typeface="Times New Roman"/>
                        <a:cs typeface="Times New Roman"/>
                        <a:sym typeface="Times New Roman"/>
                      </a:endParaRPr>
                    </a:p>
                    <a:p>
                      <a:pPr indent="0" lvl="0" marL="0" marR="0" rtl="0" algn="ctr">
                        <a:lnSpc>
                          <a:spcPct val="100000"/>
                        </a:lnSpc>
                        <a:spcBef>
                          <a:spcPts val="5"/>
                        </a:spcBef>
                        <a:spcAft>
                          <a:spcPts val="0"/>
                        </a:spcAft>
                        <a:buNone/>
                      </a:pPr>
                      <a:r>
                        <a:rPr b="1" lang="en-US" sz="1000" u="none" cap="none" strike="noStrike">
                          <a:solidFill>
                            <a:srgbClr val="FFFFFF"/>
                          </a:solidFill>
                          <a:latin typeface="Times New Roman"/>
                          <a:ea typeface="Times New Roman"/>
                          <a:cs typeface="Times New Roman"/>
                          <a:sym typeface="Times New Roman"/>
                        </a:rPr>
                        <a:t>Age</a:t>
                      </a:r>
                      <a:endParaRPr sz="1000" u="none" cap="none" strike="noStrike">
                        <a:latin typeface="Times New Roman"/>
                        <a:ea typeface="Times New Roman"/>
                        <a:cs typeface="Times New Roman"/>
                        <a:sym typeface="Times New Roman"/>
                      </a:endParaRPr>
                    </a:p>
                  </a:txBody>
                  <a:tcPr marT="298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c>
                  <a:txBody>
                    <a:bodyPr/>
                    <a:lstStyle/>
                    <a:p>
                      <a:pPr indent="0" lvl="0" marL="9525" marR="0" rtl="0" algn="l">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Réseaux utilisés régulièrement</a:t>
                      </a:r>
                      <a:endParaRPr sz="1200" u="none" cap="none" strike="noStrike">
                        <a:latin typeface="Times New Roman"/>
                        <a:ea typeface="Times New Roman"/>
                        <a:cs typeface="Times New Roman"/>
                        <a:sym typeface="Times New Roman"/>
                      </a:endParaRPr>
                    </a:p>
                  </a:txBody>
                  <a:tcPr marT="1593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155F82"/>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M.A.</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31</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Snapchat, Instagram, TikTok, YouTube, Pinterest</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M.B.</a:t>
                      </a:r>
                      <a:endParaRPr sz="1200" u="none" cap="none" strike="noStrike">
                        <a:latin typeface="Times New Roman"/>
                        <a:ea typeface="Times New Roman"/>
                        <a:cs typeface="Times New Roman"/>
                        <a:sym typeface="Times New Roman"/>
                      </a:endParaRPr>
                    </a:p>
                  </a:txBody>
                  <a:tcPr marT="330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30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31</a:t>
                      </a:r>
                      <a:endParaRPr sz="1200" u="none" cap="none" strike="noStrike">
                        <a:latin typeface="Times New Roman"/>
                        <a:ea typeface="Times New Roman"/>
                        <a:cs typeface="Times New Roman"/>
                        <a:sym typeface="Times New Roman"/>
                      </a:endParaRPr>
                    </a:p>
                  </a:txBody>
                  <a:tcPr marT="330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Instagram, YouTube, Reddit, Pinterest</a:t>
                      </a:r>
                      <a:endParaRPr sz="1200" u="none" cap="none" strike="noStrike">
                        <a:latin typeface="Times New Roman"/>
                        <a:ea typeface="Times New Roman"/>
                        <a:cs typeface="Times New Roman"/>
                        <a:sym typeface="Times New Roman"/>
                      </a:endParaRPr>
                    </a:p>
                  </a:txBody>
                  <a:tcPr marT="330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B.L.</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42</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X (Twitter), Facebook, LinkedIn, YouTube</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51942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S.T.</a:t>
                      </a:r>
                      <a:endParaRPr sz="1200" u="none" cap="none" strike="noStrike">
                        <a:latin typeface="Times New Roman"/>
                        <a:ea typeface="Times New Roman"/>
                        <a:cs typeface="Times New Roman"/>
                        <a:sym typeface="Times New Roman"/>
                      </a:endParaRPr>
                    </a:p>
                  </a:txBody>
                  <a:tcPr marT="1593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1593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19</a:t>
                      </a:r>
                      <a:endParaRPr sz="1200" u="none" cap="none" strike="noStrike">
                        <a:latin typeface="Times New Roman"/>
                        <a:ea typeface="Times New Roman"/>
                        <a:cs typeface="Times New Roman"/>
                        <a:sym typeface="Times New Roman"/>
                      </a:endParaRPr>
                    </a:p>
                  </a:txBody>
                  <a:tcPr marT="1593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X (Twitter), Facebook, Snapchat, Instagram, LinkedIn, TikTok, YouTube, Pinterest</a:t>
                      </a:r>
                      <a:endParaRPr sz="1200" u="none" cap="none" strike="noStrike">
                        <a:latin typeface="Times New Roman"/>
                        <a:ea typeface="Times New Roman"/>
                        <a:cs typeface="Times New Roman"/>
                        <a:sym typeface="Times New Roman"/>
                      </a:endParaRPr>
                    </a:p>
                  </a:txBody>
                  <a:tcPr marT="47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C.D.</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27</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Instagram, LinkedIn, YouTube</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J.R.</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49</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LinkedIn</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51942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N.N.</a:t>
                      </a:r>
                      <a:endParaRPr sz="1200" u="none" cap="none" strike="noStrike">
                        <a:latin typeface="Times New Roman"/>
                        <a:ea typeface="Times New Roman"/>
                        <a:cs typeface="Times New Roman"/>
                        <a:sym typeface="Times New Roman"/>
                      </a:endParaRPr>
                    </a:p>
                  </a:txBody>
                  <a:tcPr marT="1593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1593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25</a:t>
                      </a:r>
                      <a:endParaRPr sz="1200" u="none" cap="none" strike="noStrike">
                        <a:latin typeface="Times New Roman"/>
                        <a:ea typeface="Times New Roman"/>
                        <a:cs typeface="Times New Roman"/>
                        <a:sym typeface="Times New Roman"/>
                      </a:endParaRPr>
                    </a:p>
                  </a:txBody>
                  <a:tcPr marT="15937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7500"/>
                        </a:lnSpc>
                        <a:spcBef>
                          <a:spcPts val="0"/>
                        </a:spcBef>
                        <a:spcAft>
                          <a:spcPts val="0"/>
                        </a:spcAft>
                        <a:buNone/>
                      </a:pPr>
                      <a:r>
                        <a:rPr lang="en-US" sz="1200" u="none" cap="none" strike="noStrike">
                          <a:latin typeface="Times New Roman"/>
                          <a:ea typeface="Times New Roman"/>
                          <a:cs typeface="Times New Roman"/>
                          <a:sym typeface="Times New Roman"/>
                        </a:rPr>
                        <a:t>X (Twitter), Facebook, Snapchat, Instagram, LinkedIn, TikTok, YouTube, Pinterest</a:t>
                      </a:r>
                      <a:endParaRPr sz="1200" u="none" cap="none" strike="noStrike">
                        <a:latin typeface="Times New Roman"/>
                        <a:ea typeface="Times New Roman"/>
                        <a:cs typeface="Times New Roman"/>
                        <a:sym typeface="Times New Roman"/>
                      </a:endParaRPr>
                    </a:p>
                  </a:txBody>
                  <a:tcPr marT="47625"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B.C.</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45</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X (Twitter), Facebook, Instagram, LinkedIn, TikTok</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D.L.</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63</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Snapchat, LinkedIn, TikTok, YouTube</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N.G.</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59</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Snapchat, TikTok, YouTube</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L.C.</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32</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Snapchat, Instagram,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C.B.</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62</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D.C.</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51</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LinkedIn</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D.H.</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34</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X (Twitter), Facebook, LinkedIn, YouTube</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J.H.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29</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X (Twitter), Instagram, YouTube, Pinterest</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A.M.</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35</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LinkedIn,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J.R.</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23</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Snapchat, Instagram, YouTube</a:t>
                      </a:r>
                      <a:endParaRPr sz="1200" u="none" cap="none" strike="noStrike">
                        <a:latin typeface="Times New Roman"/>
                        <a:ea typeface="Times New Roman"/>
                        <a:cs typeface="Times New Roman"/>
                        <a:sym typeface="Times New Roman"/>
                      </a:endParaRPr>
                    </a:p>
                  </a:txBody>
                  <a:tcPr marT="3365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D.W.</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27</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Instagram,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C.Z.</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44</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X (Twitter), Facebook, Instagram, LinkedIn, YouTube, Pinterest</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C.D.</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48</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X (Twitter),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L.Z.</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42</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LinkedIn</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D.A.</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45</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X (Twitter), Facebook, Instagram, LinkedIn,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M.B.</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H</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40</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Instagram, TikTok,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CD2D7"/>
                    </a:solidFill>
                  </a:tcPr>
                </a:tc>
              </a:tr>
              <a:tr h="267975">
                <a:tc>
                  <a:txBody>
                    <a:bodyPr/>
                    <a:lstStyle/>
                    <a:p>
                      <a:pPr indent="0" lvl="0" marL="0" marR="0" rtl="0" algn="ctr">
                        <a:lnSpc>
                          <a:spcPct val="100000"/>
                        </a:lnSpc>
                        <a:spcBef>
                          <a:spcPts val="0"/>
                        </a:spcBef>
                        <a:spcAft>
                          <a:spcPts val="0"/>
                        </a:spcAft>
                        <a:buNone/>
                      </a:pPr>
                      <a:r>
                        <a:rPr b="1" lang="en-US" sz="1200" u="none" cap="none" strike="noStrike">
                          <a:solidFill>
                            <a:srgbClr val="FFFFFF"/>
                          </a:solidFill>
                          <a:latin typeface="Times New Roman"/>
                          <a:ea typeface="Times New Roman"/>
                          <a:cs typeface="Times New Roman"/>
                          <a:sym typeface="Times New Roman"/>
                        </a:rPr>
                        <a:t>E.P.</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155F82"/>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28</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c>
                  <a:txBody>
                    <a:bodyPr/>
                    <a:lstStyle/>
                    <a:p>
                      <a:pPr indent="0" lvl="0" marL="9525"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Facebook, Snapchat, Instagram, LinkedIn, TikTok, YouTube</a:t>
                      </a:r>
                      <a:endParaRPr sz="1200" u="none" cap="none" strike="noStrike">
                        <a:latin typeface="Times New Roman"/>
                        <a:ea typeface="Times New Roman"/>
                        <a:cs typeface="Times New Roman"/>
                        <a:sym typeface="Times New Roman"/>
                      </a:endParaRPr>
                    </a:p>
                  </a:txBody>
                  <a:tcPr marT="34300" marB="0" marR="0" marL="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7EAEC"/>
                    </a:solidFill>
                  </a:tcPr>
                </a:tc>
              </a:tr>
            </a:tbl>
          </a:graphicData>
        </a:graphic>
      </p:graphicFrame>
      <p:pic>
        <p:nvPicPr>
          <p:cNvPr id="492" name="Google Shape;492;p55"/>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493" name="Google Shape;493;p55"/>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
        <p:nvSpPr>
          <p:cNvPr id="494" name="Google Shape;494;p55"/>
          <p:cNvSpPr txBox="1"/>
          <p:nvPr/>
        </p:nvSpPr>
        <p:spPr>
          <a:xfrm>
            <a:off x="2978023" y="1094613"/>
            <a:ext cx="187452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Tableau des participants</a:t>
            </a:r>
            <a:endParaRPr sz="1800">
              <a:latin typeface="Times New Roman"/>
              <a:ea typeface="Times New Roman"/>
              <a:cs typeface="Times New Roman"/>
              <a:sym typeface="Times New Roman"/>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8" name="Shape 498"/>
        <p:cNvGrpSpPr/>
        <p:nvPr/>
      </p:nvGrpSpPr>
      <p:grpSpPr>
        <a:xfrm>
          <a:off x="0" y="0"/>
          <a:ext cx="0" cy="0"/>
          <a:chOff x="0" y="0"/>
          <a:chExt cx="0" cy="0"/>
        </a:xfrm>
      </p:grpSpPr>
      <p:sp>
        <p:nvSpPr>
          <p:cNvPr id="499" name="Google Shape;499;p56"/>
          <p:cNvSpPr txBox="1"/>
          <p:nvPr>
            <p:ph type="ctrTitle"/>
          </p:nvPr>
        </p:nvSpPr>
        <p:spPr>
          <a:xfrm>
            <a:off x="1031544" y="2806419"/>
            <a:ext cx="3366135" cy="474979"/>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Méthode de réalisation</a:t>
            </a:r>
            <a:endParaRPr/>
          </a:p>
        </p:txBody>
      </p:sp>
      <p:sp>
        <p:nvSpPr>
          <p:cNvPr id="500" name="Google Shape;500;p56"/>
          <p:cNvSpPr txBox="1"/>
          <p:nvPr/>
        </p:nvSpPr>
        <p:spPr>
          <a:xfrm>
            <a:off x="1037640" y="3843941"/>
            <a:ext cx="3794760" cy="1165860"/>
          </a:xfrm>
          <a:prstGeom prst="rect">
            <a:avLst/>
          </a:prstGeom>
          <a:noFill/>
          <a:ln>
            <a:noFill/>
          </a:ln>
        </p:spPr>
        <p:txBody>
          <a:bodyPr anchorCtr="0" anchor="t" bIns="0" lIns="0" spcFirstLastPara="1" rIns="0" wrap="square" tIns="116825">
            <a:spAutoFit/>
          </a:bodyPr>
          <a:lstStyle/>
          <a:p>
            <a:pPr indent="0" lvl="0" marL="12700" marR="5080" rtl="0" algn="l">
              <a:lnSpc>
                <a:spcPct val="76800"/>
              </a:lnSpc>
              <a:spcBef>
                <a:spcPts val="0"/>
              </a:spcBef>
              <a:spcAft>
                <a:spcPts val="0"/>
              </a:spcAft>
              <a:buNone/>
            </a:pPr>
            <a:r>
              <a:rPr b="1" i="1" lang="en-US" sz="2950">
                <a:latin typeface="Times New Roman"/>
                <a:ea typeface="Times New Roman"/>
                <a:cs typeface="Times New Roman"/>
                <a:sym typeface="Times New Roman"/>
              </a:rPr>
              <a:t>Un Forum « Récits de vie » et une étude d’opinion quantitative</a:t>
            </a:r>
            <a:endParaRPr sz="2950">
              <a:latin typeface="Times New Roman"/>
              <a:ea typeface="Times New Roman"/>
              <a:cs typeface="Times New Roman"/>
              <a:sym typeface="Times New Roman"/>
            </a:endParaRPr>
          </a:p>
        </p:txBody>
      </p:sp>
      <p:grpSp>
        <p:nvGrpSpPr>
          <p:cNvPr id="501" name="Google Shape;501;p56"/>
          <p:cNvGrpSpPr/>
          <p:nvPr/>
        </p:nvGrpSpPr>
        <p:grpSpPr>
          <a:xfrm>
            <a:off x="256527" y="234733"/>
            <a:ext cx="3354590" cy="579716"/>
            <a:chOff x="256527" y="234733"/>
            <a:chExt cx="3354590" cy="579716"/>
          </a:xfrm>
        </p:grpSpPr>
        <p:pic>
          <p:nvPicPr>
            <p:cNvPr id="502" name="Google Shape;502;p56"/>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503" name="Google Shape;503;p56"/>
            <p:cNvPicPr preferRelativeResize="0"/>
            <p:nvPr/>
          </p:nvPicPr>
          <p:blipFill rotWithShape="1">
            <a:blip r:embed="rId4">
              <a:alphaModFix/>
            </a:blip>
            <a:srcRect b="0" l="0" r="0" t="0"/>
            <a:stretch/>
          </p:blipFill>
          <p:spPr>
            <a:xfrm>
              <a:off x="1972690" y="338683"/>
              <a:ext cx="1638427" cy="254152"/>
            </a:xfrm>
            <a:prstGeom prst="rect">
              <a:avLst/>
            </a:prstGeom>
            <a:noFill/>
            <a:ln>
              <a:noFill/>
            </a:ln>
          </p:spPr>
        </p:pic>
      </p:grpSp>
      <p:sp>
        <p:nvSpPr>
          <p:cNvPr id="504" name="Google Shape;504;p56"/>
          <p:cNvSpPr txBox="1"/>
          <p:nvPr/>
        </p:nvSpPr>
        <p:spPr>
          <a:xfrm>
            <a:off x="177495" y="10062981"/>
            <a:ext cx="196215" cy="222885"/>
          </a:xfrm>
          <a:prstGeom prst="rect">
            <a:avLst/>
          </a:prstGeom>
          <a:noFill/>
          <a:ln>
            <a:noFill/>
          </a:ln>
        </p:spPr>
        <p:txBody>
          <a:bodyPr anchorCtr="0" anchor="t" bIns="0" lIns="0" spcFirstLastPara="1" rIns="0" wrap="square" tIns="0">
            <a:spAutoFit/>
          </a:bodyPr>
          <a:lstStyle/>
          <a:p>
            <a:pPr indent="0" lvl="0" marL="12700" rtl="0" algn="l">
              <a:lnSpc>
                <a:spcPct val="116428"/>
              </a:lnSpc>
              <a:spcBef>
                <a:spcPts val="0"/>
              </a:spcBef>
              <a:spcAft>
                <a:spcPts val="0"/>
              </a:spcAft>
              <a:buNone/>
            </a:pPr>
            <a:r>
              <a:rPr lang="en-US" sz="1400">
                <a:latin typeface="Times New Roman"/>
                <a:ea typeface="Times New Roman"/>
                <a:cs typeface="Times New Roman"/>
                <a:sym typeface="Times New Roman"/>
              </a:rPr>
              <a:t>51</a:t>
            </a:r>
            <a:endParaRPr sz="1400">
              <a:latin typeface="Times New Roman"/>
              <a:ea typeface="Times New Roman"/>
              <a:cs typeface="Times New Roman"/>
              <a:sym typeface="Times New Roman"/>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08" name="Shape 508"/>
        <p:cNvGrpSpPr/>
        <p:nvPr/>
      </p:nvGrpSpPr>
      <p:grpSpPr>
        <a:xfrm>
          <a:off x="0" y="0"/>
          <a:ext cx="0" cy="0"/>
          <a:chOff x="0" y="0"/>
          <a:chExt cx="0" cy="0"/>
        </a:xfrm>
      </p:grpSpPr>
      <p:pic>
        <p:nvPicPr>
          <p:cNvPr id="509" name="Google Shape;509;p57"/>
          <p:cNvPicPr preferRelativeResize="0"/>
          <p:nvPr/>
        </p:nvPicPr>
        <p:blipFill rotWithShape="1">
          <a:blip r:embed="rId3">
            <a:alphaModFix/>
          </a:blip>
          <a:srcRect b="0" l="0" r="0" t="0"/>
          <a:stretch/>
        </p:blipFill>
        <p:spPr>
          <a:xfrm>
            <a:off x="1055522" y="9940978"/>
            <a:ext cx="6490589" cy="736243"/>
          </a:xfrm>
          <a:prstGeom prst="rect">
            <a:avLst/>
          </a:prstGeom>
          <a:noFill/>
          <a:ln>
            <a:noFill/>
          </a:ln>
        </p:spPr>
      </p:pic>
      <p:sp>
        <p:nvSpPr>
          <p:cNvPr id="510" name="Google Shape;510;p57"/>
          <p:cNvSpPr txBox="1"/>
          <p:nvPr/>
        </p:nvSpPr>
        <p:spPr>
          <a:xfrm>
            <a:off x="1748027" y="2492374"/>
            <a:ext cx="3990340" cy="2310130"/>
          </a:xfrm>
          <a:prstGeom prst="rect">
            <a:avLst/>
          </a:prstGeom>
          <a:noFill/>
          <a:ln cap="flat" cmpd="sng" w="9525">
            <a:solidFill>
              <a:srgbClr val="747474"/>
            </a:solidFill>
            <a:prstDash val="solid"/>
            <a:round/>
            <a:headEnd len="sm" w="sm" type="none"/>
            <a:tailEnd len="sm" w="sm" type="none"/>
          </a:ln>
        </p:spPr>
        <p:txBody>
          <a:bodyPr anchorCtr="0" anchor="t" bIns="0" lIns="0" spcFirstLastPara="1" rIns="0" wrap="square" tIns="157475">
            <a:spAutoFit/>
          </a:bodyPr>
          <a:lstStyle/>
          <a:p>
            <a:pPr indent="0" lvl="0" marL="187325" rtl="0" algn="just">
              <a:lnSpc>
                <a:spcPct val="108333"/>
              </a:lnSpc>
              <a:spcBef>
                <a:spcPts val="0"/>
              </a:spcBef>
              <a:spcAft>
                <a:spcPts val="0"/>
              </a:spcAft>
              <a:buNone/>
            </a:pPr>
            <a:r>
              <a:rPr b="1" lang="en-US" sz="1200">
                <a:latin typeface="Times New Roman"/>
                <a:ea typeface="Times New Roman"/>
                <a:cs typeface="Times New Roman"/>
                <a:sym typeface="Times New Roman"/>
              </a:rPr>
              <a:t>Forum BloomTime réalisé pour la Macif, avec la Fondation Jean-Jaurès.</a:t>
            </a:r>
            <a:endParaRPr sz="1200">
              <a:latin typeface="Times New Roman"/>
              <a:ea typeface="Times New Roman"/>
              <a:cs typeface="Times New Roman"/>
              <a:sym typeface="Times New Roman"/>
            </a:endParaRPr>
          </a:p>
          <a:p>
            <a:pPr indent="0" lvl="0" marL="187325" rtl="0" algn="just">
              <a:lnSpc>
                <a:spcPct val="90400"/>
              </a:lnSpc>
              <a:spcBef>
                <a:spcPts val="570"/>
              </a:spcBef>
              <a:spcAft>
                <a:spcPts val="0"/>
              </a:spcAft>
              <a:buNone/>
            </a:pPr>
            <a:r>
              <a:rPr lang="en-US" sz="1200">
                <a:latin typeface="Times New Roman"/>
                <a:ea typeface="Times New Roman"/>
                <a:cs typeface="Times New Roman"/>
                <a:sym typeface="Times New Roman"/>
              </a:rPr>
              <a:t>Recueil de témoignages personnels (posts), sur un espace dédié (accès privé) BloomTime le jeudi 12 novembre 2024, de 18 heures à 21 heures.</a:t>
            </a:r>
            <a:endParaRPr sz="1200">
              <a:latin typeface="Times New Roman"/>
              <a:ea typeface="Times New Roman"/>
              <a:cs typeface="Times New Roman"/>
              <a:sym typeface="Times New Roman"/>
            </a:endParaRPr>
          </a:p>
          <a:p>
            <a:pPr indent="0" lvl="0" marL="187325" rtl="0" algn="just">
              <a:lnSpc>
                <a:spcPct val="90500"/>
              </a:lnSpc>
              <a:spcBef>
                <a:spcPts val="595"/>
              </a:spcBef>
              <a:spcAft>
                <a:spcPts val="0"/>
              </a:spcAft>
              <a:buNone/>
            </a:pPr>
            <a:r>
              <a:rPr lang="en-US" sz="1200">
                <a:latin typeface="Times New Roman"/>
                <a:ea typeface="Times New Roman"/>
                <a:cs typeface="Times New Roman"/>
                <a:sym typeface="Times New Roman"/>
              </a:rPr>
              <a:t>Vingt personnes âgées de dix-huit ans et plus. La sélection des participants  a  respecté  une  diversité  deprofils  socio- démographiques, géographiques et desecteurs d’activité.</a:t>
            </a:r>
            <a:endParaRPr sz="1200">
              <a:latin typeface="Times New Roman"/>
              <a:ea typeface="Times New Roman"/>
              <a:cs typeface="Times New Roman"/>
              <a:sym typeface="Times New Roman"/>
            </a:endParaRPr>
          </a:p>
          <a:p>
            <a:pPr indent="0" lvl="0" marL="187325" rtl="0" algn="just">
              <a:lnSpc>
                <a:spcPct val="109166"/>
              </a:lnSpc>
              <a:spcBef>
                <a:spcPts val="605"/>
              </a:spcBef>
              <a:spcAft>
                <a:spcPts val="0"/>
              </a:spcAft>
              <a:buNone/>
            </a:pPr>
            <a:r>
              <a:rPr lang="en-US" sz="1200">
                <a:latin typeface="Times New Roman"/>
                <a:ea typeface="Times New Roman"/>
                <a:cs typeface="Times New Roman"/>
                <a:sym typeface="Times New Roman"/>
              </a:rPr>
              <a:t>Les témoignages sont recueillis, analysés et mis enperspective par des approches psychologiques.</a:t>
            </a:r>
            <a:endParaRPr sz="1200">
              <a:latin typeface="Times New Roman"/>
              <a:ea typeface="Times New Roman"/>
              <a:cs typeface="Times New Roman"/>
              <a:sym typeface="Times New Roman"/>
            </a:endParaRPr>
          </a:p>
        </p:txBody>
      </p:sp>
      <p:sp>
        <p:nvSpPr>
          <p:cNvPr id="511" name="Google Shape;511;p57"/>
          <p:cNvSpPr txBox="1"/>
          <p:nvPr/>
        </p:nvSpPr>
        <p:spPr>
          <a:xfrm>
            <a:off x="1748027" y="5373369"/>
            <a:ext cx="3990340" cy="2440305"/>
          </a:xfrm>
          <a:prstGeom prst="rect">
            <a:avLst/>
          </a:prstGeom>
          <a:noFill/>
          <a:ln cap="flat" cmpd="sng" w="9525">
            <a:solidFill>
              <a:srgbClr val="747474"/>
            </a:solidFill>
            <a:prstDash val="solid"/>
            <a:round/>
            <a:headEnd len="sm" w="sm" type="none"/>
            <a:tailEnd len="sm" w="sm" type="none"/>
          </a:ln>
        </p:spPr>
        <p:txBody>
          <a:bodyPr anchorCtr="0" anchor="t" bIns="0" lIns="0" spcFirstLastPara="1" rIns="0" wrap="square" tIns="158750">
            <a:spAutoFit/>
          </a:bodyPr>
          <a:lstStyle/>
          <a:p>
            <a:pPr indent="0" lvl="0" marL="187325" rtl="0" algn="l">
              <a:lnSpc>
                <a:spcPct val="108333"/>
              </a:lnSpc>
              <a:spcBef>
                <a:spcPts val="0"/>
              </a:spcBef>
              <a:spcAft>
                <a:spcPts val="0"/>
              </a:spcAft>
              <a:buNone/>
            </a:pPr>
            <a:r>
              <a:rPr b="1" lang="en-US" sz="1200">
                <a:latin typeface="Times New Roman"/>
                <a:ea typeface="Times New Roman"/>
                <a:cs typeface="Times New Roman"/>
                <a:sym typeface="Times New Roman"/>
              </a:rPr>
              <a:t>Sondage Viavoice réalisé par Viavoice pour la Macif, avec la Fondation Jean-Jaurès.</a:t>
            </a:r>
            <a:endParaRPr sz="1200">
              <a:latin typeface="Times New Roman"/>
              <a:ea typeface="Times New Roman"/>
              <a:cs typeface="Times New Roman"/>
              <a:sym typeface="Times New Roman"/>
            </a:endParaRPr>
          </a:p>
          <a:p>
            <a:pPr indent="0" lvl="0" marL="0" marR="3175" rtl="0" algn="l">
              <a:lnSpc>
                <a:spcPct val="100000"/>
              </a:lnSpc>
              <a:spcBef>
                <a:spcPts val="55"/>
              </a:spcBef>
              <a:spcAft>
                <a:spcPts val="0"/>
              </a:spcAft>
              <a:buNone/>
            </a:pPr>
            <a:r>
              <a:t/>
            </a:r>
            <a:endParaRPr sz="1200">
              <a:latin typeface="Times New Roman"/>
              <a:ea typeface="Times New Roman"/>
              <a:cs typeface="Times New Roman"/>
              <a:sym typeface="Times New Roman"/>
            </a:endParaRPr>
          </a:p>
          <a:p>
            <a:pPr indent="0" lvl="0" marL="187325" marR="17145" rtl="0" algn="l">
              <a:lnSpc>
                <a:spcPct val="116666"/>
              </a:lnSpc>
              <a:spcBef>
                <a:spcPts val="0"/>
              </a:spcBef>
              <a:spcAft>
                <a:spcPts val="0"/>
              </a:spcAft>
              <a:buNone/>
            </a:pPr>
            <a:r>
              <a:rPr lang="en-US" sz="1200">
                <a:solidFill>
                  <a:srgbClr val="0D0D0D"/>
                </a:solidFill>
                <a:latin typeface="Times New Roman"/>
                <a:ea typeface="Times New Roman"/>
                <a:cs typeface="Times New Roman"/>
                <a:sym typeface="Times New Roman"/>
              </a:rPr>
              <a:t>Échantillon de 2 000 personnes, représentatif de la population âgée de 18 ans et plus, résidant en France métropolitaine.</a:t>
            </a:r>
            <a:endParaRPr sz="1200">
              <a:latin typeface="Times New Roman"/>
              <a:ea typeface="Times New Roman"/>
              <a:cs typeface="Times New Roman"/>
              <a:sym typeface="Times New Roman"/>
            </a:endParaRPr>
          </a:p>
          <a:p>
            <a:pPr indent="0" lvl="0" marL="0" marR="3175" rtl="0" algn="l">
              <a:lnSpc>
                <a:spcPct val="100000"/>
              </a:lnSpc>
              <a:spcBef>
                <a:spcPts val="160"/>
              </a:spcBef>
              <a:spcAft>
                <a:spcPts val="0"/>
              </a:spcAft>
              <a:buNone/>
            </a:pPr>
            <a:r>
              <a:t/>
            </a:r>
            <a:endParaRPr sz="1200">
              <a:latin typeface="Times New Roman"/>
              <a:ea typeface="Times New Roman"/>
              <a:cs typeface="Times New Roman"/>
              <a:sym typeface="Times New Roman"/>
            </a:endParaRPr>
          </a:p>
          <a:p>
            <a:pPr indent="0" lvl="0" marL="187325" marR="15875" rtl="0" algn="l">
              <a:lnSpc>
                <a:spcPct val="108333"/>
              </a:lnSpc>
              <a:spcBef>
                <a:spcPts val="0"/>
              </a:spcBef>
              <a:spcAft>
                <a:spcPts val="0"/>
              </a:spcAft>
              <a:buNone/>
            </a:pPr>
            <a:r>
              <a:rPr lang="en-US" sz="1200">
                <a:solidFill>
                  <a:srgbClr val="0D0D0D"/>
                </a:solidFill>
                <a:latin typeface="Times New Roman"/>
                <a:ea typeface="Times New Roman"/>
                <a:cs typeface="Times New Roman"/>
                <a:sym typeface="Times New Roman"/>
              </a:rPr>
              <a:t>Interviews effectuées en ligne du vendredi 19 au mercredi 24 avril 2024.</a:t>
            </a:r>
            <a:endParaRPr sz="1200">
              <a:latin typeface="Times New Roman"/>
              <a:ea typeface="Times New Roman"/>
              <a:cs typeface="Times New Roman"/>
              <a:sym typeface="Times New Roman"/>
            </a:endParaRPr>
          </a:p>
          <a:p>
            <a:pPr indent="0" lvl="0" marL="0" marR="3175" rtl="0" algn="l">
              <a:lnSpc>
                <a:spcPct val="100000"/>
              </a:lnSpc>
              <a:spcBef>
                <a:spcPts val="125"/>
              </a:spcBef>
              <a:spcAft>
                <a:spcPts val="0"/>
              </a:spcAft>
              <a:buNone/>
            </a:pPr>
            <a:r>
              <a:t/>
            </a:r>
            <a:endParaRPr sz="1200">
              <a:latin typeface="Times New Roman"/>
              <a:ea typeface="Times New Roman"/>
              <a:cs typeface="Times New Roman"/>
              <a:sym typeface="Times New Roman"/>
            </a:endParaRPr>
          </a:p>
          <a:p>
            <a:pPr indent="0" lvl="0" marL="187325" marR="11430" rtl="0" algn="just">
              <a:lnSpc>
                <a:spcPct val="90500"/>
              </a:lnSpc>
              <a:spcBef>
                <a:spcPts val="0"/>
              </a:spcBef>
              <a:spcAft>
                <a:spcPts val="0"/>
              </a:spcAft>
              <a:buNone/>
            </a:pPr>
            <a:r>
              <a:rPr lang="en-US" sz="1200">
                <a:solidFill>
                  <a:srgbClr val="0D0D0D"/>
                </a:solidFill>
                <a:latin typeface="Times New Roman"/>
                <a:ea typeface="Times New Roman"/>
                <a:cs typeface="Times New Roman"/>
                <a:sym typeface="Times New Roman"/>
              </a:rPr>
              <a:t>Représentativité assurée par la méthode des quotas appliquée aux critères suivants : genre, âge, profession, région et catégorie d’agglomération.</a:t>
            </a:r>
            <a:endParaRPr sz="1200">
              <a:latin typeface="Times New Roman"/>
              <a:ea typeface="Times New Roman"/>
              <a:cs typeface="Times New Roman"/>
              <a:sym typeface="Times New Roman"/>
            </a:endParaRPr>
          </a:p>
        </p:txBody>
      </p:sp>
      <p:pic>
        <p:nvPicPr>
          <p:cNvPr id="512" name="Google Shape;512;p57"/>
          <p:cNvPicPr preferRelativeResize="0"/>
          <p:nvPr/>
        </p:nvPicPr>
        <p:blipFill rotWithShape="1">
          <a:blip r:embed="rId4">
            <a:alphaModFix/>
          </a:blip>
          <a:srcRect b="0" l="0" r="0" t="0"/>
          <a:stretch/>
        </p:blipFill>
        <p:spPr>
          <a:xfrm>
            <a:off x="256527" y="234733"/>
            <a:ext cx="1407160" cy="579716"/>
          </a:xfrm>
          <a:prstGeom prst="rect">
            <a:avLst/>
          </a:prstGeom>
          <a:noFill/>
          <a:ln>
            <a:noFill/>
          </a:ln>
        </p:spPr>
      </p:pic>
      <p:pic>
        <p:nvPicPr>
          <p:cNvPr id="513" name="Google Shape;513;p57"/>
          <p:cNvPicPr preferRelativeResize="0"/>
          <p:nvPr/>
        </p:nvPicPr>
        <p:blipFill rotWithShape="1">
          <a:blip r:embed="rId5">
            <a:alphaModFix/>
          </a:blip>
          <a:srcRect b="0" l="0" r="0" t="0"/>
          <a:stretch/>
        </p:blipFill>
        <p:spPr>
          <a:xfrm>
            <a:off x="1972691" y="338683"/>
            <a:ext cx="1638427" cy="254152"/>
          </a:xfrm>
          <a:prstGeom prst="rect">
            <a:avLst/>
          </a:prstGeom>
          <a:noFill/>
          <a:ln>
            <a:noFill/>
          </a:ln>
        </p:spPr>
      </p:pic>
      <p:sp>
        <p:nvSpPr>
          <p:cNvPr id="514" name="Google Shape;514;p57"/>
          <p:cNvSpPr txBox="1"/>
          <p:nvPr/>
        </p:nvSpPr>
        <p:spPr>
          <a:xfrm>
            <a:off x="2904235" y="1094613"/>
            <a:ext cx="172593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Méthode de réalisation</a:t>
            </a:r>
            <a:endParaRPr sz="1800">
              <a:latin typeface="Times New Roman"/>
              <a:ea typeface="Times New Roman"/>
              <a:cs typeface="Times New Roman"/>
              <a:sym typeface="Times New Roman"/>
            </a:endParaRPr>
          </a:p>
        </p:txBody>
      </p:sp>
      <p:sp>
        <p:nvSpPr>
          <p:cNvPr id="515" name="Google Shape;515;p57"/>
          <p:cNvSpPr txBox="1"/>
          <p:nvPr/>
        </p:nvSpPr>
        <p:spPr>
          <a:xfrm>
            <a:off x="177495" y="10184901"/>
            <a:ext cx="196215" cy="222885"/>
          </a:xfrm>
          <a:prstGeom prst="rect">
            <a:avLst/>
          </a:prstGeom>
          <a:noFill/>
          <a:ln>
            <a:noFill/>
          </a:ln>
        </p:spPr>
        <p:txBody>
          <a:bodyPr anchorCtr="0" anchor="t" bIns="0" lIns="0" spcFirstLastPara="1" rIns="0" wrap="square" tIns="0">
            <a:spAutoFit/>
          </a:bodyPr>
          <a:lstStyle/>
          <a:p>
            <a:pPr indent="0" lvl="0" marL="12700" rtl="0" algn="l">
              <a:lnSpc>
                <a:spcPct val="116428"/>
              </a:lnSpc>
              <a:spcBef>
                <a:spcPts val="0"/>
              </a:spcBef>
              <a:spcAft>
                <a:spcPts val="0"/>
              </a:spcAft>
              <a:buNone/>
            </a:pPr>
            <a:r>
              <a:rPr lang="en-US" sz="1400">
                <a:latin typeface="Times New Roman"/>
                <a:ea typeface="Times New Roman"/>
                <a:cs typeface="Times New Roman"/>
                <a:sym typeface="Times New Roman"/>
              </a:rPr>
              <a:t>52</a:t>
            </a:r>
            <a:endParaRPr sz="1400">
              <a:latin typeface="Times New Roman"/>
              <a:ea typeface="Times New Roman"/>
              <a:cs typeface="Times New Roman"/>
              <a:sym typeface="Times New Roman"/>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9" name="Shape 519"/>
        <p:cNvGrpSpPr/>
        <p:nvPr/>
      </p:nvGrpSpPr>
      <p:grpSpPr>
        <a:xfrm>
          <a:off x="0" y="0"/>
          <a:ext cx="0" cy="0"/>
          <a:chOff x="0" y="0"/>
          <a:chExt cx="0" cy="0"/>
        </a:xfrm>
      </p:grpSpPr>
      <p:sp>
        <p:nvSpPr>
          <p:cNvPr id="520" name="Google Shape;520;p58"/>
          <p:cNvSpPr txBox="1"/>
          <p:nvPr>
            <p:ph type="title"/>
          </p:nvPr>
        </p:nvSpPr>
        <p:spPr>
          <a:xfrm>
            <a:off x="1335405" y="4169763"/>
            <a:ext cx="4507865" cy="47498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solidFill>
                  <a:srgbClr val="252525"/>
                </a:solidFill>
              </a:rPr>
              <a:t>Résultats de l’étude d’opinion</a:t>
            </a:r>
            <a:endParaRPr/>
          </a:p>
        </p:txBody>
      </p:sp>
      <p:grpSp>
        <p:nvGrpSpPr>
          <p:cNvPr id="521" name="Google Shape;521;p58"/>
          <p:cNvGrpSpPr/>
          <p:nvPr/>
        </p:nvGrpSpPr>
        <p:grpSpPr>
          <a:xfrm>
            <a:off x="256527" y="234733"/>
            <a:ext cx="3354590" cy="579716"/>
            <a:chOff x="256527" y="234733"/>
            <a:chExt cx="3354590" cy="579716"/>
          </a:xfrm>
        </p:grpSpPr>
        <p:pic>
          <p:nvPicPr>
            <p:cNvPr id="522" name="Google Shape;522;p58"/>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523" name="Google Shape;523;p58"/>
            <p:cNvPicPr preferRelativeResize="0"/>
            <p:nvPr/>
          </p:nvPicPr>
          <p:blipFill rotWithShape="1">
            <a:blip r:embed="rId4">
              <a:alphaModFix/>
            </a:blip>
            <a:srcRect b="0" l="0" r="0" t="0"/>
            <a:stretch/>
          </p:blipFill>
          <p:spPr>
            <a:xfrm>
              <a:off x="1972690" y="338683"/>
              <a:ext cx="1638427" cy="254152"/>
            </a:xfrm>
            <a:prstGeom prst="rect">
              <a:avLst/>
            </a:prstGeom>
            <a:noFill/>
            <a:ln>
              <a:noFill/>
            </a:ln>
          </p:spPr>
        </p:pic>
      </p:gr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27" name="Shape 527"/>
        <p:cNvGrpSpPr/>
        <p:nvPr/>
      </p:nvGrpSpPr>
      <p:grpSpPr>
        <a:xfrm>
          <a:off x="0" y="0"/>
          <a:ext cx="0" cy="0"/>
          <a:chOff x="0" y="0"/>
          <a:chExt cx="0" cy="0"/>
        </a:xfrm>
      </p:grpSpPr>
      <p:pic>
        <p:nvPicPr>
          <p:cNvPr id="528" name="Google Shape;528;p59"/>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pic>
        <p:nvPicPr>
          <p:cNvPr id="529" name="Google Shape;529;p59"/>
          <p:cNvPicPr preferRelativeResize="0"/>
          <p:nvPr/>
        </p:nvPicPr>
        <p:blipFill rotWithShape="1">
          <a:blip r:embed="rId4">
            <a:alphaModFix/>
          </a:blip>
          <a:srcRect b="0" l="0" r="0" t="0"/>
          <a:stretch/>
        </p:blipFill>
        <p:spPr>
          <a:xfrm>
            <a:off x="256527" y="234733"/>
            <a:ext cx="1407160" cy="579716"/>
          </a:xfrm>
          <a:prstGeom prst="rect">
            <a:avLst/>
          </a:prstGeom>
          <a:noFill/>
          <a:ln>
            <a:noFill/>
          </a:ln>
        </p:spPr>
      </p:pic>
      <p:pic>
        <p:nvPicPr>
          <p:cNvPr id="530" name="Google Shape;530;p59"/>
          <p:cNvPicPr preferRelativeResize="0"/>
          <p:nvPr/>
        </p:nvPicPr>
        <p:blipFill rotWithShape="1">
          <a:blip r:embed="rId5">
            <a:alphaModFix/>
          </a:blip>
          <a:srcRect b="0" l="0" r="0" t="0"/>
          <a:stretch/>
        </p:blipFill>
        <p:spPr>
          <a:xfrm>
            <a:off x="1972691" y="338683"/>
            <a:ext cx="1638427" cy="254152"/>
          </a:xfrm>
          <a:prstGeom prst="rect">
            <a:avLst/>
          </a:prstGeom>
          <a:noFill/>
          <a:ln>
            <a:noFill/>
          </a:ln>
        </p:spPr>
      </p:pic>
      <p:sp>
        <p:nvSpPr>
          <p:cNvPr id="531" name="Google Shape;531;p59"/>
          <p:cNvSpPr txBox="1"/>
          <p:nvPr/>
        </p:nvSpPr>
        <p:spPr>
          <a:xfrm>
            <a:off x="2613151" y="1094613"/>
            <a:ext cx="230568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Sommaire de l’étude d’opinion</a:t>
            </a:r>
            <a:endParaRPr sz="1800">
              <a:latin typeface="Times New Roman"/>
              <a:ea typeface="Times New Roman"/>
              <a:cs typeface="Times New Roman"/>
              <a:sym typeface="Times New Roman"/>
            </a:endParaRPr>
          </a:p>
        </p:txBody>
      </p:sp>
      <p:sp>
        <p:nvSpPr>
          <p:cNvPr id="532" name="Google Shape;532;p59"/>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
        <p:nvSpPr>
          <p:cNvPr id="533" name="Google Shape;533;p59"/>
          <p:cNvSpPr txBox="1"/>
          <p:nvPr/>
        </p:nvSpPr>
        <p:spPr>
          <a:xfrm>
            <a:off x="1382013" y="2610103"/>
            <a:ext cx="3398520" cy="40741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Qualité des relations sur les réseaux sociaux</a:t>
            </a:r>
            <a:endParaRPr sz="1200">
              <a:latin typeface="Times New Roman"/>
              <a:ea typeface="Times New Roman"/>
              <a:cs typeface="Times New Roman"/>
              <a:sym typeface="Times New Roman"/>
            </a:endParaRPr>
          </a:p>
          <a:p>
            <a:pPr indent="0" lvl="0" marL="12700" marR="340360" rtl="0" algn="l">
              <a:lnSpc>
                <a:spcPct val="162500"/>
              </a:lnSpc>
              <a:spcBef>
                <a:spcPts val="0"/>
              </a:spcBef>
              <a:spcAft>
                <a:spcPts val="0"/>
              </a:spcAft>
              <a:buNone/>
            </a:pPr>
            <a:r>
              <a:rPr b="1" lang="en-US" sz="1200">
                <a:latin typeface="Times New Roman"/>
                <a:ea typeface="Times New Roman"/>
                <a:cs typeface="Times New Roman"/>
                <a:sym typeface="Times New Roman"/>
              </a:rPr>
              <a:t>Les contacts des réseaux sociaux, et dans la vie Les rencontres sur les réseaux sociaux</a:t>
            </a:r>
            <a:endParaRPr sz="1200">
              <a:latin typeface="Times New Roman"/>
              <a:ea typeface="Times New Roman"/>
              <a:cs typeface="Times New Roman"/>
              <a:sym typeface="Times New Roman"/>
            </a:endParaRPr>
          </a:p>
          <a:p>
            <a:pPr indent="0" lvl="0" marL="12700" marR="5080" rtl="0" algn="l">
              <a:lnSpc>
                <a:spcPct val="195000"/>
              </a:lnSpc>
              <a:spcBef>
                <a:spcPts val="225"/>
              </a:spcBef>
              <a:spcAft>
                <a:spcPts val="0"/>
              </a:spcAft>
              <a:buNone/>
            </a:pPr>
            <a:r>
              <a:rPr b="1" lang="en-US" sz="1200">
                <a:latin typeface="Times New Roman"/>
                <a:ea typeface="Times New Roman"/>
                <a:cs typeface="Times New Roman"/>
                <a:sym typeface="Times New Roman"/>
              </a:rPr>
              <a:t>Les rencontres sur les réseaux sociaux, et dans la vie Qualités comparées des relations</a:t>
            </a:r>
            <a:endParaRPr sz="1200">
              <a:latin typeface="Times New Roman"/>
              <a:ea typeface="Times New Roman"/>
              <a:cs typeface="Times New Roman"/>
              <a:sym typeface="Times New Roman"/>
            </a:endParaRPr>
          </a:p>
          <a:p>
            <a:pPr indent="0" lvl="0" marL="12700" marR="1035050" rtl="0" algn="l">
              <a:lnSpc>
                <a:spcPct val="195000"/>
              </a:lnSpc>
              <a:spcBef>
                <a:spcPts val="5"/>
              </a:spcBef>
              <a:spcAft>
                <a:spcPts val="0"/>
              </a:spcAft>
              <a:buNone/>
            </a:pPr>
            <a:r>
              <a:rPr b="1" lang="en-US" sz="1200">
                <a:latin typeface="Times New Roman"/>
                <a:ea typeface="Times New Roman"/>
                <a:cs typeface="Times New Roman"/>
                <a:sym typeface="Times New Roman"/>
              </a:rPr>
              <a:t>Polarisations sur les réseaux sociaux Les réseaux et la science</a:t>
            </a:r>
            <a:endParaRPr sz="1200">
              <a:latin typeface="Times New Roman"/>
              <a:ea typeface="Times New Roman"/>
              <a:cs typeface="Times New Roman"/>
              <a:sym typeface="Times New Roman"/>
            </a:endParaRPr>
          </a:p>
          <a:p>
            <a:pPr indent="0" lvl="0" marL="12700" marR="1618615" rtl="0" algn="l">
              <a:lnSpc>
                <a:spcPct val="195000"/>
              </a:lnSpc>
              <a:spcBef>
                <a:spcPts val="0"/>
              </a:spcBef>
              <a:spcAft>
                <a:spcPts val="0"/>
              </a:spcAft>
              <a:buNone/>
            </a:pPr>
            <a:r>
              <a:rPr b="1" lang="en-US" sz="1200">
                <a:latin typeface="Times New Roman"/>
                <a:ea typeface="Times New Roman"/>
                <a:cs typeface="Times New Roman"/>
                <a:sym typeface="Times New Roman"/>
              </a:rPr>
              <a:t>Les raisons des réseaux Les moments des réseaux Jugements sur les contenus</a:t>
            </a:r>
            <a:endParaRPr sz="1200">
              <a:latin typeface="Times New Roman"/>
              <a:ea typeface="Times New Roman"/>
              <a:cs typeface="Times New Roman"/>
              <a:sym typeface="Times New Roman"/>
            </a:endParaRPr>
          </a:p>
          <a:p>
            <a:pPr indent="0" lvl="0" marL="12700" rtl="0" algn="l">
              <a:lnSpc>
                <a:spcPct val="100000"/>
              </a:lnSpc>
              <a:spcBef>
                <a:spcPts val="680"/>
              </a:spcBef>
              <a:spcAft>
                <a:spcPts val="0"/>
              </a:spcAft>
              <a:buNone/>
            </a:pPr>
            <a:r>
              <a:rPr b="1" lang="en-US" sz="1200">
                <a:latin typeface="Times New Roman"/>
                <a:ea typeface="Times New Roman"/>
                <a:cs typeface="Times New Roman"/>
                <a:sym typeface="Times New Roman"/>
              </a:rPr>
              <a:t>Le risque d’addiction pour soi</a:t>
            </a:r>
            <a:endParaRPr sz="1200">
              <a:latin typeface="Times New Roman"/>
              <a:ea typeface="Times New Roman"/>
              <a:cs typeface="Times New Roman"/>
              <a:sym typeface="Times New Roman"/>
            </a:endParaRPr>
          </a:p>
          <a:p>
            <a:pPr indent="0" lvl="0" marL="12700" rtl="0" algn="l">
              <a:lnSpc>
                <a:spcPct val="100000"/>
              </a:lnSpc>
              <a:spcBef>
                <a:spcPts val="905"/>
              </a:spcBef>
              <a:spcAft>
                <a:spcPts val="0"/>
              </a:spcAft>
              <a:buNone/>
            </a:pPr>
            <a:r>
              <a:rPr b="1" lang="en-US" sz="1200">
                <a:latin typeface="Times New Roman"/>
                <a:ea typeface="Times New Roman"/>
                <a:cs typeface="Times New Roman"/>
                <a:sym typeface="Times New Roman"/>
              </a:rPr>
              <a:t>Le risque d’addiction pour les autres</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Sortir des réseaux</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La capacité d’attention</a:t>
            </a:r>
            <a:endParaRPr sz="1200">
              <a:latin typeface="Times New Roman"/>
              <a:ea typeface="Times New Roman"/>
              <a:cs typeface="Times New Roman"/>
              <a:sym typeface="Times New Roman"/>
            </a:endParaRPr>
          </a:p>
        </p:txBody>
      </p:sp>
      <p:sp>
        <p:nvSpPr>
          <p:cNvPr id="534" name="Google Shape;534;p59"/>
          <p:cNvSpPr txBox="1"/>
          <p:nvPr/>
        </p:nvSpPr>
        <p:spPr>
          <a:xfrm>
            <a:off x="5865114" y="2622930"/>
            <a:ext cx="328930" cy="407352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latin typeface="Times New Roman"/>
                <a:ea typeface="Times New Roman"/>
                <a:cs typeface="Times New Roman"/>
                <a:sym typeface="Times New Roman"/>
              </a:rPr>
              <a:t>p. 60</a:t>
            </a:r>
            <a:endParaRPr sz="1200">
              <a:latin typeface="Times New Roman"/>
              <a:ea typeface="Times New Roman"/>
              <a:cs typeface="Times New Roman"/>
              <a:sym typeface="Times New Roman"/>
            </a:endParaRPr>
          </a:p>
          <a:p>
            <a:pPr indent="0" lvl="0" marL="18415" rtl="0" algn="l">
              <a:lnSpc>
                <a:spcPct val="100000"/>
              </a:lnSpc>
              <a:spcBef>
                <a:spcPts val="900"/>
              </a:spcBef>
              <a:spcAft>
                <a:spcPts val="0"/>
              </a:spcAft>
              <a:buNone/>
            </a:pPr>
            <a:r>
              <a:rPr b="1" lang="en-US" sz="1200">
                <a:latin typeface="Times New Roman"/>
                <a:ea typeface="Times New Roman"/>
                <a:cs typeface="Times New Roman"/>
                <a:sym typeface="Times New Roman"/>
              </a:rPr>
              <a:t>p. 61</a:t>
            </a:r>
            <a:endParaRPr sz="1200">
              <a:latin typeface="Times New Roman"/>
              <a:ea typeface="Times New Roman"/>
              <a:cs typeface="Times New Roman"/>
              <a:sym typeface="Times New Roman"/>
            </a:endParaRPr>
          </a:p>
          <a:p>
            <a:pPr indent="0" lvl="0" marL="12700" rtl="0" algn="l">
              <a:lnSpc>
                <a:spcPct val="100000"/>
              </a:lnSpc>
              <a:spcBef>
                <a:spcPts val="910"/>
              </a:spcBef>
              <a:spcAft>
                <a:spcPts val="0"/>
              </a:spcAft>
              <a:buNone/>
            </a:pPr>
            <a:r>
              <a:rPr b="1" lang="en-US" sz="1200">
                <a:latin typeface="Times New Roman"/>
                <a:ea typeface="Times New Roman"/>
                <a:cs typeface="Times New Roman"/>
                <a:sym typeface="Times New Roman"/>
              </a:rPr>
              <a:t>p. 62</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63</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64</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65</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66</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67</a:t>
            </a:r>
            <a:endParaRPr sz="1200">
              <a:latin typeface="Times New Roman"/>
              <a:ea typeface="Times New Roman"/>
              <a:cs typeface="Times New Roman"/>
              <a:sym typeface="Times New Roman"/>
            </a:endParaRPr>
          </a:p>
          <a:p>
            <a:pPr indent="0" lvl="0" marL="12700" rtl="0" algn="l">
              <a:lnSpc>
                <a:spcPct val="100000"/>
              </a:lnSpc>
              <a:spcBef>
                <a:spcPts val="905"/>
              </a:spcBef>
              <a:spcAft>
                <a:spcPts val="0"/>
              </a:spcAft>
              <a:buNone/>
            </a:pPr>
            <a:r>
              <a:rPr b="1" lang="en-US" sz="1200">
                <a:latin typeface="Times New Roman"/>
                <a:ea typeface="Times New Roman"/>
                <a:cs typeface="Times New Roman"/>
                <a:sym typeface="Times New Roman"/>
              </a:rPr>
              <a:t>p. 68</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69</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70</a:t>
            </a:r>
            <a:endParaRPr sz="1200">
              <a:latin typeface="Times New Roman"/>
              <a:ea typeface="Times New Roman"/>
              <a:cs typeface="Times New Roman"/>
              <a:sym typeface="Times New Roman"/>
            </a:endParaRPr>
          </a:p>
          <a:p>
            <a:pPr indent="0" lvl="0" marL="18415" rtl="0" algn="l">
              <a:lnSpc>
                <a:spcPct val="100000"/>
              </a:lnSpc>
              <a:spcBef>
                <a:spcPts val="900"/>
              </a:spcBef>
              <a:spcAft>
                <a:spcPts val="0"/>
              </a:spcAft>
              <a:buNone/>
            </a:pPr>
            <a:r>
              <a:rPr b="1" lang="en-US" sz="1200">
                <a:latin typeface="Times New Roman"/>
                <a:ea typeface="Times New Roman"/>
                <a:cs typeface="Times New Roman"/>
                <a:sym typeface="Times New Roman"/>
              </a:rPr>
              <a:t>p. 71</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72</a:t>
            </a:r>
            <a:endParaRPr sz="1200">
              <a:latin typeface="Times New Roman"/>
              <a:ea typeface="Times New Roman"/>
              <a:cs typeface="Times New Roman"/>
              <a:sym typeface="Times New Roman"/>
            </a:endParaRPr>
          </a:p>
          <a:p>
            <a:pPr indent="0" lvl="0" marL="12700" rtl="0" algn="l">
              <a:lnSpc>
                <a:spcPct val="100000"/>
              </a:lnSpc>
              <a:spcBef>
                <a:spcPts val="900"/>
              </a:spcBef>
              <a:spcAft>
                <a:spcPts val="0"/>
              </a:spcAft>
              <a:buNone/>
            </a:pPr>
            <a:r>
              <a:rPr b="1" lang="en-US" sz="1200">
                <a:latin typeface="Times New Roman"/>
                <a:ea typeface="Times New Roman"/>
                <a:cs typeface="Times New Roman"/>
                <a:sym typeface="Times New Roman"/>
              </a:rPr>
              <a:t>p. 73</a:t>
            </a:r>
            <a:endParaRPr sz="12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12" name="Shape 112"/>
        <p:cNvGrpSpPr/>
        <p:nvPr/>
      </p:nvGrpSpPr>
      <p:grpSpPr>
        <a:xfrm>
          <a:off x="0" y="0"/>
          <a:ext cx="0" cy="0"/>
          <a:chOff x="0" y="0"/>
          <a:chExt cx="0" cy="0"/>
        </a:xfrm>
      </p:grpSpPr>
      <p:grpSp>
        <p:nvGrpSpPr>
          <p:cNvPr id="113" name="Google Shape;113;p6"/>
          <p:cNvGrpSpPr/>
          <p:nvPr/>
        </p:nvGrpSpPr>
        <p:grpSpPr>
          <a:xfrm>
            <a:off x="0" y="56"/>
            <a:ext cx="7559085" cy="10691368"/>
            <a:chOff x="0" y="56"/>
            <a:chExt cx="7559085" cy="10691368"/>
          </a:xfrm>
        </p:grpSpPr>
        <p:pic>
          <p:nvPicPr>
            <p:cNvPr id="114" name="Google Shape;114;p6"/>
            <p:cNvPicPr preferRelativeResize="0"/>
            <p:nvPr/>
          </p:nvPicPr>
          <p:blipFill rotWithShape="1">
            <a:blip r:embed="rId3">
              <a:alphaModFix/>
            </a:blip>
            <a:srcRect b="0" l="0" r="0" t="0"/>
            <a:stretch/>
          </p:blipFill>
          <p:spPr>
            <a:xfrm>
              <a:off x="2487031" y="10139577"/>
              <a:ext cx="5072054" cy="551847"/>
            </a:xfrm>
            <a:prstGeom prst="rect">
              <a:avLst/>
            </a:prstGeom>
            <a:noFill/>
            <a:ln>
              <a:noFill/>
            </a:ln>
          </p:spPr>
        </p:pic>
        <p:pic>
          <p:nvPicPr>
            <p:cNvPr id="115" name="Google Shape;115;p6"/>
            <p:cNvPicPr preferRelativeResize="0"/>
            <p:nvPr/>
          </p:nvPicPr>
          <p:blipFill rotWithShape="1">
            <a:blip r:embed="rId4">
              <a:alphaModFix/>
            </a:blip>
            <a:srcRect b="0" l="0" r="0" t="0"/>
            <a:stretch/>
          </p:blipFill>
          <p:spPr>
            <a:xfrm>
              <a:off x="0" y="56"/>
              <a:ext cx="7559040" cy="10691368"/>
            </a:xfrm>
            <a:prstGeom prst="rect">
              <a:avLst/>
            </a:prstGeom>
            <a:noFill/>
            <a:ln>
              <a:noFill/>
            </a:ln>
          </p:spPr>
        </p:pic>
      </p:grpSp>
      <p:sp>
        <p:nvSpPr>
          <p:cNvPr id="116" name="Google Shape;116;p6"/>
          <p:cNvSpPr txBox="1"/>
          <p:nvPr/>
        </p:nvSpPr>
        <p:spPr>
          <a:xfrm>
            <a:off x="1656333" y="3691795"/>
            <a:ext cx="3534410" cy="27082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i="1" lang="en-US" sz="2950">
                <a:latin typeface="Times New Roman"/>
                <a:ea typeface="Times New Roman"/>
                <a:cs typeface="Times New Roman"/>
                <a:sym typeface="Times New Roman"/>
              </a:rPr>
              <a:t>Démutualisation 1</a:t>
            </a:r>
            <a:endParaRPr sz="2950">
              <a:latin typeface="Times New Roman"/>
              <a:ea typeface="Times New Roman"/>
              <a:cs typeface="Times New Roman"/>
              <a:sym typeface="Times New Roman"/>
            </a:endParaRPr>
          </a:p>
          <a:p>
            <a:pPr indent="0" lvl="0" marL="0" rtl="0" algn="l">
              <a:lnSpc>
                <a:spcPct val="100000"/>
              </a:lnSpc>
              <a:spcBef>
                <a:spcPts val="1850"/>
              </a:spcBef>
              <a:spcAft>
                <a:spcPts val="0"/>
              </a:spcAft>
              <a:buNone/>
            </a:pPr>
            <a:r>
              <a:t/>
            </a:r>
            <a:endParaRPr sz="2950">
              <a:latin typeface="Times New Roman"/>
              <a:ea typeface="Times New Roman"/>
              <a:cs typeface="Times New Roman"/>
              <a:sym typeface="Times New Roman"/>
            </a:endParaRPr>
          </a:p>
          <a:p>
            <a:pPr indent="0" lvl="0" marL="12700" rtl="0" algn="l">
              <a:lnSpc>
                <a:spcPct val="100000"/>
              </a:lnSpc>
              <a:spcBef>
                <a:spcPts val="5"/>
              </a:spcBef>
              <a:spcAft>
                <a:spcPts val="0"/>
              </a:spcAft>
              <a:buNone/>
            </a:pPr>
            <a:r>
              <a:rPr b="1" i="1" lang="en-US" sz="2950">
                <a:latin typeface="Times New Roman"/>
                <a:ea typeface="Times New Roman"/>
                <a:cs typeface="Times New Roman"/>
                <a:sym typeface="Times New Roman"/>
              </a:rPr>
              <a:t>L’artificialisation</a:t>
            </a:r>
            <a:endParaRPr sz="2950">
              <a:latin typeface="Times New Roman"/>
              <a:ea typeface="Times New Roman"/>
              <a:cs typeface="Times New Roman"/>
              <a:sym typeface="Times New Roman"/>
            </a:endParaRPr>
          </a:p>
          <a:p>
            <a:pPr indent="0" lvl="0" marL="12700" rtl="0" algn="l">
              <a:lnSpc>
                <a:spcPct val="100000"/>
              </a:lnSpc>
              <a:spcBef>
                <a:spcPts val="860"/>
              </a:spcBef>
              <a:spcAft>
                <a:spcPts val="0"/>
              </a:spcAft>
              <a:buNone/>
            </a:pPr>
            <a:r>
              <a:rPr b="1" i="1" lang="en-US" sz="2950">
                <a:latin typeface="Times New Roman"/>
                <a:ea typeface="Times New Roman"/>
                <a:cs typeface="Times New Roman"/>
                <a:sym typeface="Times New Roman"/>
              </a:rPr>
              <a:t>des relations</a:t>
            </a:r>
            <a:endParaRPr sz="2950">
              <a:latin typeface="Times New Roman"/>
              <a:ea typeface="Times New Roman"/>
              <a:cs typeface="Times New Roman"/>
              <a:sym typeface="Times New Roman"/>
            </a:endParaRPr>
          </a:p>
          <a:p>
            <a:pPr indent="0" lvl="0" marL="12700" rtl="0" algn="l">
              <a:lnSpc>
                <a:spcPct val="100000"/>
              </a:lnSpc>
              <a:spcBef>
                <a:spcPts val="855"/>
              </a:spcBef>
              <a:spcAft>
                <a:spcPts val="0"/>
              </a:spcAft>
              <a:buNone/>
            </a:pPr>
            <a:r>
              <a:rPr b="1" i="1" lang="en-US" sz="2950">
                <a:latin typeface="Times New Roman"/>
                <a:ea typeface="Times New Roman"/>
                <a:cs typeface="Times New Roman"/>
                <a:sym typeface="Times New Roman"/>
              </a:rPr>
              <a:t>(digitales et anonymes)</a:t>
            </a:r>
            <a:endParaRPr sz="2950">
              <a:latin typeface="Times New Roman"/>
              <a:ea typeface="Times New Roman"/>
              <a:cs typeface="Times New Roman"/>
              <a:sym typeface="Times New Roman"/>
            </a:endParaRPr>
          </a:p>
        </p:txBody>
      </p:sp>
      <p:pic>
        <p:nvPicPr>
          <p:cNvPr id="117" name="Google Shape;117;p6"/>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38" name="Shape 538"/>
        <p:cNvGrpSpPr/>
        <p:nvPr/>
      </p:nvGrpSpPr>
      <p:grpSpPr>
        <a:xfrm>
          <a:off x="0" y="0"/>
          <a:ext cx="0" cy="0"/>
          <a:chOff x="0" y="0"/>
          <a:chExt cx="0" cy="0"/>
        </a:xfrm>
      </p:grpSpPr>
      <p:pic>
        <p:nvPicPr>
          <p:cNvPr id="539" name="Google Shape;539;p60"/>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540" name="Google Shape;540;p60"/>
          <p:cNvSpPr/>
          <p:nvPr/>
        </p:nvSpPr>
        <p:spPr>
          <a:xfrm>
            <a:off x="2429255" y="3440658"/>
            <a:ext cx="1135380" cy="370840"/>
          </a:xfrm>
          <a:custGeom>
            <a:rect b="b" l="l" r="r" t="t"/>
            <a:pathLst>
              <a:path extrusionOk="0" h="370839" w="1135379">
                <a:moveTo>
                  <a:pt x="1134922" y="0"/>
                </a:moveTo>
                <a:lnTo>
                  <a:pt x="0" y="0"/>
                </a:lnTo>
                <a:lnTo>
                  <a:pt x="0" y="370738"/>
                </a:lnTo>
                <a:lnTo>
                  <a:pt x="1134922" y="370738"/>
                </a:lnTo>
                <a:lnTo>
                  <a:pt x="1134922"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41" name="Google Shape;541;p60"/>
          <p:cNvSpPr/>
          <p:nvPr/>
        </p:nvSpPr>
        <p:spPr>
          <a:xfrm>
            <a:off x="2429255" y="4486122"/>
            <a:ext cx="2188845" cy="370840"/>
          </a:xfrm>
          <a:custGeom>
            <a:rect b="b" l="l" r="r" t="t"/>
            <a:pathLst>
              <a:path extrusionOk="0" h="370839" w="2188845">
                <a:moveTo>
                  <a:pt x="2188845" y="0"/>
                </a:moveTo>
                <a:lnTo>
                  <a:pt x="0" y="0"/>
                </a:lnTo>
                <a:lnTo>
                  <a:pt x="0" y="370738"/>
                </a:lnTo>
                <a:lnTo>
                  <a:pt x="2188845" y="370738"/>
                </a:lnTo>
                <a:lnTo>
                  <a:pt x="2188845"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42" name="Google Shape;542;p60"/>
          <p:cNvSpPr/>
          <p:nvPr/>
        </p:nvSpPr>
        <p:spPr>
          <a:xfrm>
            <a:off x="2429255" y="5531586"/>
            <a:ext cx="81280" cy="370840"/>
          </a:xfrm>
          <a:custGeom>
            <a:rect b="b" l="l" r="r" t="t"/>
            <a:pathLst>
              <a:path extrusionOk="0" h="370839" w="81280">
                <a:moveTo>
                  <a:pt x="81065" y="0"/>
                </a:moveTo>
                <a:lnTo>
                  <a:pt x="0" y="0"/>
                </a:lnTo>
                <a:lnTo>
                  <a:pt x="0" y="370738"/>
                </a:lnTo>
                <a:lnTo>
                  <a:pt x="81065" y="370738"/>
                </a:lnTo>
                <a:lnTo>
                  <a:pt x="81065" y="0"/>
                </a:lnTo>
                <a:close/>
              </a:path>
            </a:pathLst>
          </a:custGeom>
          <a:solidFill>
            <a:srgbClr val="F1AA8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43" name="Google Shape;543;p60"/>
          <p:cNvSpPr/>
          <p:nvPr/>
        </p:nvSpPr>
        <p:spPr>
          <a:xfrm>
            <a:off x="2429255" y="6577050"/>
            <a:ext cx="40640" cy="370840"/>
          </a:xfrm>
          <a:custGeom>
            <a:rect b="b" l="l" r="r" t="t"/>
            <a:pathLst>
              <a:path extrusionOk="0" h="370840" w="40639">
                <a:moveTo>
                  <a:pt x="40533" y="0"/>
                </a:moveTo>
                <a:lnTo>
                  <a:pt x="0" y="0"/>
                </a:lnTo>
                <a:lnTo>
                  <a:pt x="0" y="370738"/>
                </a:lnTo>
                <a:lnTo>
                  <a:pt x="40533" y="370738"/>
                </a:lnTo>
                <a:lnTo>
                  <a:pt x="40533"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544" name="Google Shape;544;p60"/>
          <p:cNvPicPr preferRelativeResize="0"/>
          <p:nvPr/>
        </p:nvPicPr>
        <p:blipFill rotWithShape="1">
          <a:blip r:embed="rId4">
            <a:alphaModFix/>
          </a:blip>
          <a:srcRect b="0" l="0" r="0" t="0"/>
          <a:stretch/>
        </p:blipFill>
        <p:spPr>
          <a:xfrm>
            <a:off x="2429255" y="7622641"/>
            <a:ext cx="607999" cy="370738"/>
          </a:xfrm>
          <a:prstGeom prst="rect">
            <a:avLst/>
          </a:prstGeom>
          <a:noFill/>
          <a:ln>
            <a:noFill/>
          </a:ln>
        </p:spPr>
      </p:pic>
      <p:sp>
        <p:nvSpPr>
          <p:cNvPr id="545" name="Google Shape;545;p60"/>
          <p:cNvSpPr txBox="1"/>
          <p:nvPr/>
        </p:nvSpPr>
        <p:spPr>
          <a:xfrm>
            <a:off x="3626611" y="3489451"/>
            <a:ext cx="34163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28%</a:t>
            </a:r>
            <a:endParaRPr sz="1400">
              <a:latin typeface="Times New Roman"/>
              <a:ea typeface="Times New Roman"/>
              <a:cs typeface="Times New Roman"/>
              <a:sym typeface="Times New Roman"/>
            </a:endParaRPr>
          </a:p>
        </p:txBody>
      </p:sp>
      <p:sp>
        <p:nvSpPr>
          <p:cNvPr id="546" name="Google Shape;546;p60"/>
          <p:cNvSpPr txBox="1"/>
          <p:nvPr/>
        </p:nvSpPr>
        <p:spPr>
          <a:xfrm>
            <a:off x="4680584" y="4534915"/>
            <a:ext cx="34163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54%</a:t>
            </a:r>
            <a:endParaRPr sz="1400">
              <a:latin typeface="Times New Roman"/>
              <a:ea typeface="Times New Roman"/>
              <a:cs typeface="Times New Roman"/>
              <a:sym typeface="Times New Roman"/>
            </a:endParaRPr>
          </a:p>
        </p:txBody>
      </p:sp>
      <p:sp>
        <p:nvSpPr>
          <p:cNvPr id="547" name="Google Shape;547;p60"/>
          <p:cNvSpPr txBox="1"/>
          <p:nvPr/>
        </p:nvSpPr>
        <p:spPr>
          <a:xfrm>
            <a:off x="1124813" y="5580633"/>
            <a:ext cx="170688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aseline="30000" lang="en-US" sz="2100">
                <a:latin typeface="Times New Roman"/>
                <a:ea typeface="Times New Roman"/>
                <a:cs typeface="Times New Roman"/>
                <a:sym typeface="Times New Roman"/>
              </a:rPr>
              <a:t>Assez mauvaises	</a:t>
            </a:r>
            <a:r>
              <a:rPr b="1" lang="en-US" sz="1400">
                <a:solidFill>
                  <a:srgbClr val="404040"/>
                </a:solidFill>
                <a:latin typeface="Times New Roman"/>
                <a:ea typeface="Times New Roman"/>
                <a:cs typeface="Times New Roman"/>
                <a:sym typeface="Times New Roman"/>
              </a:rPr>
              <a:t>2%</a:t>
            </a:r>
            <a:endParaRPr sz="1400">
              <a:latin typeface="Times New Roman"/>
              <a:ea typeface="Times New Roman"/>
              <a:cs typeface="Times New Roman"/>
              <a:sym typeface="Times New Roman"/>
            </a:endParaRPr>
          </a:p>
        </p:txBody>
      </p:sp>
      <p:sp>
        <p:nvSpPr>
          <p:cNvPr id="548" name="Google Shape;548;p60"/>
          <p:cNvSpPr txBox="1"/>
          <p:nvPr/>
        </p:nvSpPr>
        <p:spPr>
          <a:xfrm>
            <a:off x="1172667" y="6625792"/>
            <a:ext cx="1604010" cy="240029"/>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aseline="30000" lang="en-US" sz="2100">
                <a:latin typeface="Times New Roman"/>
                <a:ea typeface="Times New Roman"/>
                <a:cs typeface="Times New Roman"/>
                <a:sym typeface="Times New Roman"/>
              </a:rPr>
              <a:t>Très mauvaises	</a:t>
            </a:r>
            <a:r>
              <a:rPr b="1" lang="en-US" sz="1400">
                <a:solidFill>
                  <a:srgbClr val="404040"/>
                </a:solidFill>
                <a:latin typeface="Times New Roman"/>
                <a:ea typeface="Times New Roman"/>
                <a:cs typeface="Times New Roman"/>
                <a:sym typeface="Times New Roman"/>
              </a:rPr>
              <a:t>1%</a:t>
            </a:r>
            <a:endParaRPr sz="1400">
              <a:latin typeface="Times New Roman"/>
              <a:ea typeface="Times New Roman"/>
              <a:cs typeface="Times New Roman"/>
              <a:sym typeface="Times New Roman"/>
            </a:endParaRPr>
          </a:p>
        </p:txBody>
      </p:sp>
      <p:sp>
        <p:nvSpPr>
          <p:cNvPr id="549" name="Google Shape;549;p60"/>
          <p:cNvSpPr txBox="1"/>
          <p:nvPr/>
        </p:nvSpPr>
        <p:spPr>
          <a:xfrm>
            <a:off x="3100577" y="7671942"/>
            <a:ext cx="32829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15%</a:t>
            </a:r>
            <a:endParaRPr sz="1400">
              <a:latin typeface="Times New Roman"/>
              <a:ea typeface="Times New Roman"/>
              <a:cs typeface="Times New Roman"/>
              <a:sym typeface="Times New Roman"/>
            </a:endParaRPr>
          </a:p>
        </p:txBody>
      </p:sp>
      <p:sp>
        <p:nvSpPr>
          <p:cNvPr id="550" name="Google Shape;550;p60"/>
          <p:cNvSpPr txBox="1"/>
          <p:nvPr/>
        </p:nvSpPr>
        <p:spPr>
          <a:xfrm>
            <a:off x="1411986" y="3483990"/>
            <a:ext cx="88011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Très bonnes</a:t>
            </a:r>
            <a:endParaRPr sz="1400">
              <a:latin typeface="Times New Roman"/>
              <a:ea typeface="Times New Roman"/>
              <a:cs typeface="Times New Roman"/>
              <a:sym typeface="Times New Roman"/>
            </a:endParaRPr>
          </a:p>
        </p:txBody>
      </p:sp>
      <p:sp>
        <p:nvSpPr>
          <p:cNvPr id="551" name="Google Shape;551;p60"/>
          <p:cNvSpPr txBox="1"/>
          <p:nvPr/>
        </p:nvSpPr>
        <p:spPr>
          <a:xfrm>
            <a:off x="1319275" y="4529454"/>
            <a:ext cx="97218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Assez bonnes</a:t>
            </a:r>
            <a:endParaRPr sz="1400">
              <a:latin typeface="Times New Roman"/>
              <a:ea typeface="Times New Roman"/>
              <a:cs typeface="Times New Roman"/>
              <a:sym typeface="Times New Roman"/>
            </a:endParaRPr>
          </a:p>
        </p:txBody>
      </p:sp>
      <p:sp>
        <p:nvSpPr>
          <p:cNvPr id="552" name="Google Shape;552;p60"/>
          <p:cNvSpPr txBox="1"/>
          <p:nvPr/>
        </p:nvSpPr>
        <p:spPr>
          <a:xfrm>
            <a:off x="1358264" y="7666481"/>
            <a:ext cx="93408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553" name="Google Shape;553;p60"/>
          <p:cNvSpPr txBox="1"/>
          <p:nvPr/>
        </p:nvSpPr>
        <p:spPr>
          <a:xfrm>
            <a:off x="487172" y="1707565"/>
            <a:ext cx="6585584" cy="5880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De manière générale, sur les réseaux sociaux,</a:t>
            </a:r>
            <a:endParaRPr sz="1550">
              <a:latin typeface="Times New Roman"/>
              <a:ea typeface="Times New Roman"/>
              <a:cs typeface="Times New Roman"/>
              <a:sym typeface="Times New Roman"/>
            </a:endParaRPr>
          </a:p>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les relations que vous avez avec les gens sont-elles….</a:t>
            </a:r>
            <a:endParaRPr sz="1550">
              <a:latin typeface="Times New Roman"/>
              <a:ea typeface="Times New Roman"/>
              <a:cs typeface="Times New Roman"/>
              <a:sym typeface="Times New Roman"/>
            </a:endParaRPr>
          </a:p>
        </p:txBody>
      </p:sp>
      <p:sp>
        <p:nvSpPr>
          <p:cNvPr id="554" name="Google Shape;554;p60"/>
          <p:cNvSpPr txBox="1"/>
          <p:nvPr/>
        </p:nvSpPr>
        <p:spPr>
          <a:xfrm>
            <a:off x="5620639" y="3596182"/>
            <a:ext cx="1742439" cy="737235"/>
          </a:xfrm>
          <a:prstGeom prst="rect">
            <a:avLst/>
          </a:prstGeom>
          <a:noFill/>
          <a:ln cap="flat" cmpd="sng" w="9525">
            <a:solidFill>
              <a:srgbClr val="29377D"/>
            </a:solidFill>
            <a:prstDash val="solid"/>
            <a:round/>
            <a:headEnd len="sm" w="sm" type="none"/>
            <a:tailEnd len="sm" w="sm" type="none"/>
          </a:ln>
        </p:spPr>
        <p:txBody>
          <a:bodyPr anchorCtr="0" anchor="t" bIns="0" lIns="0" spcFirstLastPara="1" rIns="0" wrap="square" tIns="29200">
            <a:spAutoFit/>
          </a:bodyPr>
          <a:lstStyle/>
          <a:p>
            <a:pPr indent="0" lvl="0" marL="1270" rtl="0" algn="ctr">
              <a:lnSpc>
                <a:spcPct val="117032"/>
              </a:lnSpc>
              <a:spcBef>
                <a:spcPts val="0"/>
              </a:spcBef>
              <a:spcAft>
                <a:spcPts val="0"/>
              </a:spcAft>
              <a:buNone/>
            </a:pPr>
            <a:r>
              <a:rPr i="1" lang="en-US" sz="1550">
                <a:solidFill>
                  <a:srgbClr val="29377D"/>
                </a:solidFill>
                <a:latin typeface="Times New Roman"/>
                <a:ea typeface="Times New Roman"/>
                <a:cs typeface="Times New Roman"/>
                <a:sym typeface="Times New Roman"/>
              </a:rPr>
              <a:t>Bonnes</a:t>
            </a:r>
            <a:endParaRPr sz="1550">
              <a:latin typeface="Times New Roman"/>
              <a:ea typeface="Times New Roman"/>
              <a:cs typeface="Times New Roman"/>
              <a:sym typeface="Times New Roman"/>
            </a:endParaRPr>
          </a:p>
          <a:p>
            <a:pPr indent="0" lvl="0" marL="1905" rtl="0" algn="ctr">
              <a:lnSpc>
                <a:spcPct val="118301"/>
              </a:lnSpc>
              <a:spcBef>
                <a:spcPts val="0"/>
              </a:spcBef>
              <a:spcAft>
                <a:spcPts val="0"/>
              </a:spcAft>
              <a:buNone/>
            </a:pPr>
            <a:r>
              <a:rPr b="1" lang="en-US" sz="2650">
                <a:solidFill>
                  <a:srgbClr val="29377D"/>
                </a:solidFill>
                <a:latin typeface="Times New Roman"/>
                <a:ea typeface="Times New Roman"/>
                <a:cs typeface="Times New Roman"/>
                <a:sym typeface="Times New Roman"/>
              </a:rPr>
              <a:t>82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555" name="Google Shape;555;p60"/>
          <p:cNvSpPr txBox="1"/>
          <p:nvPr/>
        </p:nvSpPr>
        <p:spPr>
          <a:xfrm>
            <a:off x="5620639" y="5898832"/>
            <a:ext cx="1742439" cy="669290"/>
          </a:xfrm>
          <a:prstGeom prst="rect">
            <a:avLst/>
          </a:prstGeom>
          <a:noFill/>
          <a:ln cap="flat" cmpd="sng" w="9525">
            <a:solidFill>
              <a:srgbClr val="C00000"/>
            </a:solidFill>
            <a:prstDash val="solid"/>
            <a:round/>
            <a:headEnd len="sm" w="sm" type="none"/>
            <a:tailEnd len="sm" w="sm" type="none"/>
          </a:ln>
        </p:spPr>
        <p:txBody>
          <a:bodyPr anchorCtr="0" anchor="t" bIns="0" lIns="0" spcFirstLastPara="1" rIns="0" wrap="square" tIns="29200">
            <a:spAutoFit/>
          </a:bodyPr>
          <a:lstStyle/>
          <a:p>
            <a:pPr indent="0" lvl="0" marL="635" rtl="0" algn="ctr">
              <a:lnSpc>
                <a:spcPct val="118387"/>
              </a:lnSpc>
              <a:spcBef>
                <a:spcPts val="0"/>
              </a:spcBef>
              <a:spcAft>
                <a:spcPts val="0"/>
              </a:spcAft>
              <a:buNone/>
            </a:pPr>
            <a:r>
              <a:rPr i="1" lang="en-US" sz="1550">
                <a:solidFill>
                  <a:srgbClr val="C00000"/>
                </a:solidFill>
                <a:latin typeface="Times New Roman"/>
                <a:ea typeface="Times New Roman"/>
                <a:cs typeface="Times New Roman"/>
                <a:sym typeface="Times New Roman"/>
              </a:rPr>
              <a:t>Mauvaises</a:t>
            </a:r>
            <a:endParaRPr sz="1550">
              <a:latin typeface="Times New Roman"/>
              <a:ea typeface="Times New Roman"/>
              <a:cs typeface="Times New Roman"/>
              <a:sym typeface="Times New Roman"/>
            </a:endParaRPr>
          </a:p>
          <a:p>
            <a:pPr indent="0" lvl="0" marL="0" rtl="0" algn="ctr">
              <a:lnSpc>
                <a:spcPct val="118863"/>
              </a:lnSpc>
              <a:spcBef>
                <a:spcPts val="0"/>
              </a:spcBef>
              <a:spcAft>
                <a:spcPts val="0"/>
              </a:spcAft>
              <a:buNone/>
            </a:pPr>
            <a:r>
              <a:rPr b="1" lang="en-US" sz="2200">
                <a:solidFill>
                  <a:srgbClr val="C00000"/>
                </a:solidFill>
                <a:latin typeface="Times New Roman"/>
                <a:ea typeface="Times New Roman"/>
                <a:cs typeface="Times New Roman"/>
                <a:sym typeface="Times New Roman"/>
              </a:rPr>
              <a:t>3 </a:t>
            </a:r>
            <a:r>
              <a:rPr b="1" lang="en-US" sz="1300">
                <a:solidFill>
                  <a:srgbClr val="C00000"/>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556" name="Google Shape;556;p60"/>
          <p:cNvSpPr txBox="1"/>
          <p:nvPr/>
        </p:nvSpPr>
        <p:spPr>
          <a:xfrm>
            <a:off x="227787" y="9869830"/>
            <a:ext cx="163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Ensemble (1000 personnes)</a:t>
            </a:r>
            <a:endParaRPr sz="1100">
              <a:latin typeface="Times New Roman"/>
              <a:ea typeface="Times New Roman"/>
              <a:cs typeface="Times New Roman"/>
              <a:sym typeface="Times New Roman"/>
            </a:endParaRPr>
          </a:p>
        </p:txBody>
      </p:sp>
      <p:grpSp>
        <p:nvGrpSpPr>
          <p:cNvPr id="557" name="Google Shape;557;p60"/>
          <p:cNvGrpSpPr/>
          <p:nvPr/>
        </p:nvGrpSpPr>
        <p:grpSpPr>
          <a:xfrm>
            <a:off x="3313176" y="9194927"/>
            <a:ext cx="3667125" cy="108331"/>
            <a:chOff x="3313176" y="9194927"/>
            <a:chExt cx="3667125" cy="108331"/>
          </a:xfrm>
        </p:grpSpPr>
        <p:sp>
          <p:nvSpPr>
            <p:cNvPr id="558" name="Google Shape;558;p60"/>
            <p:cNvSpPr/>
            <p:nvPr/>
          </p:nvSpPr>
          <p:spPr>
            <a:xfrm>
              <a:off x="3313176" y="9276588"/>
              <a:ext cx="3667125" cy="0"/>
            </a:xfrm>
            <a:custGeom>
              <a:rect b="b" l="l" r="r" t="t"/>
              <a:pathLst>
                <a:path extrusionOk="0" h="120000" w="3667125">
                  <a:moveTo>
                    <a:pt x="0" y="0"/>
                  </a:moveTo>
                  <a:lnTo>
                    <a:pt x="335914" y="0"/>
                  </a:lnTo>
                </a:path>
                <a:path extrusionOk="0" h="120000" w="3667125">
                  <a:moveTo>
                    <a:pt x="399923" y="0"/>
                  </a:moveTo>
                  <a:lnTo>
                    <a:pt x="1802002" y="0"/>
                  </a:lnTo>
                </a:path>
                <a:path extrusionOk="0" h="120000" w="3667125">
                  <a:moveTo>
                    <a:pt x="1866011" y="0"/>
                  </a:moveTo>
                  <a:lnTo>
                    <a:pt x="2535047" y="0"/>
                  </a:lnTo>
                </a:path>
                <a:path extrusionOk="0" h="120000" w="3667125">
                  <a:moveTo>
                    <a:pt x="2599055" y="0"/>
                  </a:moveTo>
                  <a:lnTo>
                    <a:pt x="3268091" y="0"/>
                  </a:lnTo>
                </a:path>
                <a:path extrusionOk="0" h="120000" w="3667125">
                  <a:moveTo>
                    <a:pt x="3332099" y="0"/>
                  </a:moveTo>
                  <a:lnTo>
                    <a:pt x="3666744"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59" name="Google Shape;559;p60"/>
            <p:cNvSpPr/>
            <p:nvPr/>
          </p:nvSpPr>
          <p:spPr>
            <a:xfrm>
              <a:off x="3679825" y="9226423"/>
              <a:ext cx="2933700" cy="44450"/>
            </a:xfrm>
            <a:custGeom>
              <a:rect b="b" l="l" r="r" t="t"/>
              <a:pathLst>
                <a:path extrusionOk="0" h="44450" w="2933700">
                  <a:moveTo>
                    <a:pt x="0" y="25781"/>
                  </a:moveTo>
                  <a:lnTo>
                    <a:pt x="733678" y="0"/>
                  </a:lnTo>
                  <a:lnTo>
                    <a:pt x="1466723" y="31877"/>
                  </a:lnTo>
                  <a:lnTo>
                    <a:pt x="2199766" y="31877"/>
                  </a:lnTo>
                  <a:lnTo>
                    <a:pt x="2933446" y="43942"/>
                  </a:lnTo>
                </a:path>
              </a:pathLst>
            </a:custGeom>
            <a:noFill/>
            <a:ln cap="flat" cmpd="sng" w="38100">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0" name="Google Shape;560;p60"/>
            <p:cNvSpPr/>
            <p:nvPr/>
          </p:nvSpPr>
          <p:spPr>
            <a:xfrm>
              <a:off x="3649091" y="9220835"/>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1" name="Google Shape;561;p60"/>
            <p:cNvSpPr/>
            <p:nvPr/>
          </p:nvSpPr>
          <p:spPr>
            <a:xfrm>
              <a:off x="3649091" y="9220835"/>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2" name="Google Shape;562;p60"/>
            <p:cNvSpPr/>
            <p:nvPr/>
          </p:nvSpPr>
          <p:spPr>
            <a:xfrm>
              <a:off x="4382135" y="9194927"/>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3" name="Google Shape;563;p60"/>
            <p:cNvSpPr/>
            <p:nvPr/>
          </p:nvSpPr>
          <p:spPr>
            <a:xfrm>
              <a:off x="4382135" y="9194927"/>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4" name="Google Shape;564;p60"/>
            <p:cNvSpPr/>
            <p:nvPr/>
          </p:nvSpPr>
          <p:spPr>
            <a:xfrm>
              <a:off x="5115179" y="9226931"/>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5" name="Google Shape;565;p60"/>
            <p:cNvSpPr/>
            <p:nvPr/>
          </p:nvSpPr>
          <p:spPr>
            <a:xfrm>
              <a:off x="5115179" y="9226931"/>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6" name="Google Shape;566;p60"/>
            <p:cNvSpPr/>
            <p:nvPr/>
          </p:nvSpPr>
          <p:spPr>
            <a:xfrm>
              <a:off x="5848223" y="9226931"/>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7" name="Google Shape;567;p60"/>
            <p:cNvSpPr/>
            <p:nvPr/>
          </p:nvSpPr>
          <p:spPr>
            <a:xfrm>
              <a:off x="5848223" y="9226931"/>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8" name="Google Shape;568;p60"/>
            <p:cNvSpPr/>
            <p:nvPr/>
          </p:nvSpPr>
          <p:spPr>
            <a:xfrm>
              <a:off x="6581266" y="9239123"/>
              <a:ext cx="64135" cy="64135"/>
            </a:xfrm>
            <a:custGeom>
              <a:rect b="b" l="l" r="r" t="t"/>
              <a:pathLst>
                <a:path extrusionOk="0" h="64134" w="64134">
                  <a:moveTo>
                    <a:pt x="64007" y="0"/>
                  </a:moveTo>
                  <a:lnTo>
                    <a:pt x="0" y="0"/>
                  </a:lnTo>
                  <a:lnTo>
                    <a:pt x="0" y="64008"/>
                  </a:lnTo>
                  <a:lnTo>
                    <a:pt x="64007" y="64008"/>
                  </a:lnTo>
                  <a:lnTo>
                    <a:pt x="64007"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69" name="Google Shape;569;p60"/>
            <p:cNvSpPr/>
            <p:nvPr/>
          </p:nvSpPr>
          <p:spPr>
            <a:xfrm>
              <a:off x="6581266" y="9239123"/>
              <a:ext cx="64135" cy="64135"/>
            </a:xfrm>
            <a:custGeom>
              <a:rect b="b" l="l" r="r" t="t"/>
              <a:pathLst>
                <a:path extrusionOk="0" h="64134" w="64134">
                  <a:moveTo>
                    <a:pt x="0" y="64008"/>
                  </a:moveTo>
                  <a:lnTo>
                    <a:pt x="64007" y="64008"/>
                  </a:lnTo>
                  <a:lnTo>
                    <a:pt x="64007" y="0"/>
                  </a:lnTo>
                  <a:lnTo>
                    <a:pt x="0" y="0"/>
                  </a:lnTo>
                  <a:lnTo>
                    <a:pt x="0" y="64008"/>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570" name="Google Shape;570;p60"/>
          <p:cNvGrpSpPr/>
          <p:nvPr/>
        </p:nvGrpSpPr>
        <p:grpSpPr>
          <a:xfrm>
            <a:off x="3649090" y="8673718"/>
            <a:ext cx="2964434" cy="163495"/>
            <a:chOff x="3649090" y="8673718"/>
            <a:chExt cx="2964434" cy="163495"/>
          </a:xfrm>
        </p:grpSpPr>
        <p:sp>
          <p:nvSpPr>
            <p:cNvPr id="571" name="Google Shape;571;p60"/>
            <p:cNvSpPr/>
            <p:nvPr/>
          </p:nvSpPr>
          <p:spPr>
            <a:xfrm>
              <a:off x="3679824" y="8704498"/>
              <a:ext cx="2933700" cy="132715"/>
            </a:xfrm>
            <a:custGeom>
              <a:rect b="b" l="l" r="r" t="t"/>
              <a:pathLst>
                <a:path extrusionOk="0" h="132715" w="2933700">
                  <a:moveTo>
                    <a:pt x="0" y="715"/>
                  </a:moveTo>
                  <a:lnTo>
                    <a:pt x="52387" y="3097"/>
                  </a:lnTo>
                  <a:lnTo>
                    <a:pt x="104775" y="5732"/>
                  </a:lnTo>
                  <a:lnTo>
                    <a:pt x="157162" y="8552"/>
                  </a:lnTo>
                  <a:lnTo>
                    <a:pt x="209550" y="11489"/>
                  </a:lnTo>
                  <a:lnTo>
                    <a:pt x="261937" y="14472"/>
                  </a:lnTo>
                  <a:lnTo>
                    <a:pt x="314325" y="17434"/>
                  </a:lnTo>
                  <a:lnTo>
                    <a:pt x="366712" y="20305"/>
                  </a:lnTo>
                  <a:lnTo>
                    <a:pt x="419100" y="23017"/>
                  </a:lnTo>
                  <a:lnTo>
                    <a:pt x="471487" y="25501"/>
                  </a:lnTo>
                  <a:lnTo>
                    <a:pt x="523875" y="27687"/>
                  </a:lnTo>
                  <a:lnTo>
                    <a:pt x="576262" y="29508"/>
                  </a:lnTo>
                  <a:lnTo>
                    <a:pt x="628650" y="30893"/>
                  </a:lnTo>
                  <a:lnTo>
                    <a:pt x="681037" y="31775"/>
                  </a:lnTo>
                  <a:lnTo>
                    <a:pt x="733425" y="32084"/>
                  </a:lnTo>
                  <a:lnTo>
                    <a:pt x="785810" y="31537"/>
                  </a:lnTo>
                  <a:lnTo>
                    <a:pt x="838192" y="30014"/>
                  </a:lnTo>
                  <a:lnTo>
                    <a:pt x="890572" y="27693"/>
                  </a:lnTo>
                  <a:lnTo>
                    <a:pt x="942949" y="24755"/>
                  </a:lnTo>
                  <a:lnTo>
                    <a:pt x="995325" y="21377"/>
                  </a:lnTo>
                  <a:lnTo>
                    <a:pt x="1047700" y="17739"/>
                  </a:lnTo>
                  <a:lnTo>
                    <a:pt x="1100074" y="14019"/>
                  </a:lnTo>
                  <a:lnTo>
                    <a:pt x="1152447" y="10396"/>
                  </a:lnTo>
                  <a:lnTo>
                    <a:pt x="1204822" y="7049"/>
                  </a:lnTo>
                  <a:lnTo>
                    <a:pt x="1257198" y="4157"/>
                  </a:lnTo>
                  <a:lnTo>
                    <a:pt x="1309575" y="1899"/>
                  </a:lnTo>
                  <a:lnTo>
                    <a:pt x="1361955" y="454"/>
                  </a:lnTo>
                  <a:lnTo>
                    <a:pt x="1414337" y="0"/>
                  </a:lnTo>
                  <a:lnTo>
                    <a:pt x="1466723" y="715"/>
                  </a:lnTo>
                  <a:lnTo>
                    <a:pt x="1515618" y="2406"/>
                  </a:lnTo>
                  <a:lnTo>
                    <a:pt x="1564513" y="4927"/>
                  </a:lnTo>
                  <a:lnTo>
                    <a:pt x="1613408" y="8181"/>
                  </a:lnTo>
                  <a:lnTo>
                    <a:pt x="1662303" y="12074"/>
                  </a:lnTo>
                  <a:lnTo>
                    <a:pt x="1711198" y="16511"/>
                  </a:lnTo>
                  <a:lnTo>
                    <a:pt x="1760093" y="21395"/>
                  </a:lnTo>
                  <a:lnTo>
                    <a:pt x="1808988" y="26633"/>
                  </a:lnTo>
                  <a:lnTo>
                    <a:pt x="1857883" y="32128"/>
                  </a:lnTo>
                  <a:lnTo>
                    <a:pt x="1906778" y="37785"/>
                  </a:lnTo>
                  <a:lnTo>
                    <a:pt x="1955673" y="43510"/>
                  </a:lnTo>
                  <a:lnTo>
                    <a:pt x="2004568" y="49206"/>
                  </a:lnTo>
                  <a:lnTo>
                    <a:pt x="2053463" y="54779"/>
                  </a:lnTo>
                  <a:lnTo>
                    <a:pt x="2102358" y="60133"/>
                  </a:lnTo>
                  <a:lnTo>
                    <a:pt x="2151253" y="65173"/>
                  </a:lnTo>
                  <a:lnTo>
                    <a:pt x="2200148" y="69803"/>
                  </a:lnTo>
                  <a:lnTo>
                    <a:pt x="2252510" y="74480"/>
                  </a:lnTo>
                  <a:lnTo>
                    <a:pt x="2304875" y="79097"/>
                  </a:lnTo>
                  <a:lnTo>
                    <a:pt x="2357245" y="83663"/>
                  </a:lnTo>
                  <a:lnTo>
                    <a:pt x="2409617" y="88184"/>
                  </a:lnTo>
                  <a:lnTo>
                    <a:pt x="2461992" y="92668"/>
                  </a:lnTo>
                  <a:lnTo>
                    <a:pt x="2514369" y="97122"/>
                  </a:lnTo>
                  <a:lnTo>
                    <a:pt x="2566749" y="101553"/>
                  </a:lnTo>
                  <a:lnTo>
                    <a:pt x="2619130" y="105969"/>
                  </a:lnTo>
                  <a:lnTo>
                    <a:pt x="2671514" y="110377"/>
                  </a:lnTo>
                  <a:lnTo>
                    <a:pt x="2723898" y="114783"/>
                  </a:lnTo>
                  <a:lnTo>
                    <a:pt x="2776284" y="119195"/>
                  </a:lnTo>
                  <a:lnTo>
                    <a:pt x="2828671" y="123621"/>
                  </a:lnTo>
                  <a:lnTo>
                    <a:pt x="2881058" y="128067"/>
                  </a:lnTo>
                  <a:lnTo>
                    <a:pt x="2933446" y="132541"/>
                  </a:lnTo>
                </a:path>
              </a:pathLst>
            </a:custGeom>
            <a:noFill/>
            <a:ln cap="flat" cmpd="sng" w="2857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2" name="Google Shape;572;p60"/>
            <p:cNvSpPr/>
            <p:nvPr/>
          </p:nvSpPr>
          <p:spPr>
            <a:xfrm>
              <a:off x="3649090" y="8673718"/>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3" name="Google Shape;573;p60"/>
            <p:cNvSpPr/>
            <p:nvPr/>
          </p:nvSpPr>
          <p:spPr>
            <a:xfrm>
              <a:off x="3649090" y="8673718"/>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4" name="Google Shape;574;p60"/>
            <p:cNvSpPr/>
            <p:nvPr/>
          </p:nvSpPr>
          <p:spPr>
            <a:xfrm>
              <a:off x="4382134" y="8705722"/>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5" name="Google Shape;575;p60"/>
            <p:cNvSpPr/>
            <p:nvPr/>
          </p:nvSpPr>
          <p:spPr>
            <a:xfrm>
              <a:off x="4382134" y="8705722"/>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6" name="Google Shape;576;p60"/>
            <p:cNvSpPr/>
            <p:nvPr/>
          </p:nvSpPr>
          <p:spPr>
            <a:xfrm>
              <a:off x="5115178" y="8673718"/>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7" name="Google Shape;577;p60"/>
            <p:cNvSpPr/>
            <p:nvPr/>
          </p:nvSpPr>
          <p:spPr>
            <a:xfrm>
              <a:off x="5115178" y="8673718"/>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8" name="Google Shape;578;p60"/>
            <p:cNvSpPr/>
            <p:nvPr/>
          </p:nvSpPr>
          <p:spPr>
            <a:xfrm>
              <a:off x="5848222" y="8742298"/>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79" name="Google Shape;579;p60"/>
            <p:cNvSpPr/>
            <p:nvPr/>
          </p:nvSpPr>
          <p:spPr>
            <a:xfrm>
              <a:off x="5848222" y="8742298"/>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580" name="Google Shape;580;p60"/>
          <p:cNvGrpSpPr/>
          <p:nvPr/>
        </p:nvGrpSpPr>
        <p:grpSpPr>
          <a:xfrm>
            <a:off x="6581267" y="8806306"/>
            <a:ext cx="64135" cy="64135"/>
            <a:chOff x="6581267" y="8806306"/>
            <a:chExt cx="64135" cy="64135"/>
          </a:xfrm>
        </p:grpSpPr>
        <p:sp>
          <p:nvSpPr>
            <p:cNvPr id="581" name="Google Shape;581;p60"/>
            <p:cNvSpPr/>
            <p:nvPr/>
          </p:nvSpPr>
          <p:spPr>
            <a:xfrm>
              <a:off x="6581267" y="8806306"/>
              <a:ext cx="64135" cy="64135"/>
            </a:xfrm>
            <a:custGeom>
              <a:rect b="b" l="l" r="r" t="t"/>
              <a:pathLst>
                <a:path extrusionOk="0" h="64134" w="64134">
                  <a:moveTo>
                    <a:pt x="64007" y="0"/>
                  </a:moveTo>
                  <a:lnTo>
                    <a:pt x="0" y="0"/>
                  </a:lnTo>
                  <a:lnTo>
                    <a:pt x="0" y="64007"/>
                  </a:lnTo>
                  <a:lnTo>
                    <a:pt x="64007" y="64007"/>
                  </a:lnTo>
                  <a:lnTo>
                    <a:pt x="64007"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82" name="Google Shape;582;p60"/>
            <p:cNvSpPr/>
            <p:nvPr/>
          </p:nvSpPr>
          <p:spPr>
            <a:xfrm>
              <a:off x="6581267" y="8806306"/>
              <a:ext cx="64135" cy="64135"/>
            </a:xfrm>
            <a:custGeom>
              <a:rect b="b" l="l" r="r" t="t"/>
              <a:pathLst>
                <a:path extrusionOk="0" h="64134" w="64134">
                  <a:moveTo>
                    <a:pt x="0" y="64007"/>
                  </a:moveTo>
                  <a:lnTo>
                    <a:pt x="64007" y="64007"/>
                  </a:lnTo>
                  <a:lnTo>
                    <a:pt x="64007"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583" name="Google Shape;583;p60"/>
          <p:cNvSpPr txBox="1"/>
          <p:nvPr/>
        </p:nvSpPr>
        <p:spPr>
          <a:xfrm>
            <a:off x="3525773" y="8713063"/>
            <a:ext cx="309245" cy="458470"/>
          </a:xfrm>
          <a:prstGeom prst="rect">
            <a:avLst/>
          </a:prstGeom>
          <a:noFill/>
          <a:ln>
            <a:noFill/>
          </a:ln>
        </p:spPr>
        <p:txBody>
          <a:bodyPr anchorCtr="0" anchor="t" bIns="0" lIns="0" spcFirstLastPara="1" rIns="0" wrap="square" tIns="6095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91%</a:t>
            </a:r>
            <a:endParaRPr sz="1100">
              <a:latin typeface="Arial"/>
              <a:ea typeface="Arial"/>
              <a:cs typeface="Arial"/>
              <a:sym typeface="Arial"/>
            </a:endParaRPr>
          </a:p>
          <a:p>
            <a:pPr indent="0" lvl="0" marL="50800" rtl="0" algn="l">
              <a:lnSpc>
                <a:spcPct val="100000"/>
              </a:lnSpc>
              <a:spcBef>
                <a:spcPts val="385"/>
              </a:spcBef>
              <a:spcAft>
                <a:spcPts val="0"/>
              </a:spcAft>
              <a:buNone/>
            </a:pPr>
            <a:r>
              <a:rPr b="1" lang="en-US" sz="1100">
                <a:solidFill>
                  <a:srgbClr val="C00000"/>
                </a:solidFill>
                <a:latin typeface="Arial"/>
                <a:ea typeface="Arial"/>
                <a:cs typeface="Arial"/>
                <a:sym typeface="Arial"/>
              </a:rPr>
              <a:t>4%</a:t>
            </a:r>
            <a:endParaRPr sz="1100">
              <a:latin typeface="Arial"/>
              <a:ea typeface="Arial"/>
              <a:cs typeface="Arial"/>
              <a:sym typeface="Arial"/>
            </a:endParaRPr>
          </a:p>
        </p:txBody>
      </p:sp>
      <p:sp>
        <p:nvSpPr>
          <p:cNvPr id="584" name="Google Shape;584;p60"/>
          <p:cNvSpPr txBox="1"/>
          <p:nvPr/>
        </p:nvSpPr>
        <p:spPr>
          <a:xfrm>
            <a:off x="4259071" y="8792717"/>
            <a:ext cx="309245" cy="353695"/>
          </a:xfrm>
          <a:prstGeom prst="rect">
            <a:avLst/>
          </a:prstGeom>
          <a:noFill/>
          <a:ln>
            <a:noFill/>
          </a:ln>
        </p:spPr>
        <p:txBody>
          <a:bodyPr anchorCtr="0" anchor="t" bIns="0" lIns="0" spcFirstLastPara="1" rIns="0" wrap="square" tIns="12700">
            <a:spAutoFit/>
          </a:bodyPr>
          <a:lstStyle/>
          <a:p>
            <a:pPr indent="0" lvl="0" marL="12700" rtl="0" algn="l">
              <a:lnSpc>
                <a:spcPct val="117272"/>
              </a:lnSpc>
              <a:spcBef>
                <a:spcPts val="0"/>
              </a:spcBef>
              <a:spcAft>
                <a:spcPts val="0"/>
              </a:spcAft>
              <a:buNone/>
            </a:pPr>
            <a:r>
              <a:rPr b="1" lang="en-US" sz="1100">
                <a:solidFill>
                  <a:srgbClr val="001F5F"/>
                </a:solidFill>
                <a:latin typeface="Arial"/>
                <a:ea typeface="Arial"/>
                <a:cs typeface="Arial"/>
                <a:sym typeface="Arial"/>
              </a:rPr>
              <a:t>86%</a:t>
            </a:r>
            <a:endParaRPr sz="1100">
              <a:latin typeface="Arial"/>
              <a:ea typeface="Arial"/>
              <a:cs typeface="Arial"/>
              <a:sym typeface="Arial"/>
            </a:endParaRPr>
          </a:p>
          <a:p>
            <a:pPr indent="0" lvl="0" marL="50800" rtl="0" algn="l">
              <a:lnSpc>
                <a:spcPct val="117272"/>
              </a:lnSpc>
              <a:spcBef>
                <a:spcPts val="0"/>
              </a:spcBef>
              <a:spcAft>
                <a:spcPts val="0"/>
              </a:spcAft>
              <a:buNone/>
            </a:pPr>
            <a:r>
              <a:rPr b="1" lang="en-US" sz="1100">
                <a:solidFill>
                  <a:srgbClr val="C00000"/>
                </a:solidFill>
                <a:latin typeface="Arial"/>
                <a:ea typeface="Arial"/>
                <a:cs typeface="Arial"/>
                <a:sym typeface="Arial"/>
              </a:rPr>
              <a:t>8%</a:t>
            </a:r>
            <a:endParaRPr sz="1100">
              <a:latin typeface="Arial"/>
              <a:ea typeface="Arial"/>
              <a:cs typeface="Arial"/>
              <a:sym typeface="Arial"/>
            </a:endParaRPr>
          </a:p>
        </p:txBody>
      </p:sp>
      <p:sp>
        <p:nvSpPr>
          <p:cNvPr id="585" name="Google Shape;585;p60"/>
          <p:cNvSpPr txBox="1"/>
          <p:nvPr/>
        </p:nvSpPr>
        <p:spPr>
          <a:xfrm>
            <a:off x="4992370" y="8706586"/>
            <a:ext cx="309245" cy="471170"/>
          </a:xfrm>
          <a:prstGeom prst="rect">
            <a:avLst/>
          </a:prstGeom>
          <a:noFill/>
          <a:ln>
            <a:noFill/>
          </a:ln>
        </p:spPr>
        <p:txBody>
          <a:bodyPr anchorCtr="0" anchor="t" bIns="0" lIns="0" spcFirstLastPara="1" rIns="0" wrap="square" tIns="67925">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91%</a:t>
            </a:r>
            <a:endParaRPr sz="1100">
              <a:latin typeface="Arial"/>
              <a:ea typeface="Arial"/>
              <a:cs typeface="Arial"/>
              <a:sym typeface="Arial"/>
            </a:endParaRPr>
          </a:p>
          <a:p>
            <a:pPr indent="0" lvl="0" marL="50800" rtl="0" algn="l">
              <a:lnSpc>
                <a:spcPct val="100000"/>
              </a:lnSpc>
              <a:spcBef>
                <a:spcPts val="434"/>
              </a:spcBef>
              <a:spcAft>
                <a:spcPts val="0"/>
              </a:spcAft>
              <a:buNone/>
            </a:pPr>
            <a:r>
              <a:rPr b="1" lang="en-US" sz="1100">
                <a:solidFill>
                  <a:srgbClr val="C00000"/>
                </a:solidFill>
                <a:latin typeface="Arial"/>
                <a:ea typeface="Arial"/>
                <a:cs typeface="Arial"/>
                <a:sym typeface="Arial"/>
              </a:rPr>
              <a:t>3%</a:t>
            </a:r>
            <a:endParaRPr sz="1100">
              <a:latin typeface="Arial"/>
              <a:ea typeface="Arial"/>
              <a:cs typeface="Arial"/>
              <a:sym typeface="Arial"/>
            </a:endParaRPr>
          </a:p>
        </p:txBody>
      </p:sp>
      <p:sp>
        <p:nvSpPr>
          <p:cNvPr id="586" name="Google Shape;586;p60"/>
          <p:cNvSpPr txBox="1"/>
          <p:nvPr/>
        </p:nvSpPr>
        <p:spPr>
          <a:xfrm>
            <a:off x="5726048" y="8830436"/>
            <a:ext cx="309245" cy="347345"/>
          </a:xfrm>
          <a:prstGeom prst="rect">
            <a:avLst/>
          </a:prstGeom>
          <a:noFill/>
          <a:ln>
            <a:noFill/>
          </a:ln>
        </p:spPr>
        <p:txBody>
          <a:bodyPr anchorCtr="0" anchor="t" bIns="0" lIns="0" spcFirstLastPara="1" rIns="0" wrap="square" tIns="12700">
            <a:spAutoFit/>
          </a:bodyPr>
          <a:lstStyle/>
          <a:p>
            <a:pPr indent="0" lvl="0" marL="12700" rtl="0" algn="l">
              <a:lnSpc>
                <a:spcPct val="115000"/>
              </a:lnSpc>
              <a:spcBef>
                <a:spcPts val="0"/>
              </a:spcBef>
              <a:spcAft>
                <a:spcPts val="0"/>
              </a:spcAft>
              <a:buNone/>
            </a:pPr>
            <a:r>
              <a:rPr b="1" lang="en-US" sz="1100">
                <a:solidFill>
                  <a:srgbClr val="001F5F"/>
                </a:solidFill>
                <a:latin typeface="Arial"/>
                <a:ea typeface="Arial"/>
                <a:cs typeface="Arial"/>
                <a:sym typeface="Arial"/>
              </a:rPr>
              <a:t>80%</a:t>
            </a:r>
            <a:endParaRPr sz="1100">
              <a:latin typeface="Arial"/>
              <a:ea typeface="Arial"/>
              <a:cs typeface="Arial"/>
              <a:sym typeface="Arial"/>
            </a:endParaRPr>
          </a:p>
          <a:p>
            <a:pPr indent="0" lvl="0" marL="50800" rtl="0" algn="l">
              <a:lnSpc>
                <a:spcPct val="115000"/>
              </a:lnSpc>
              <a:spcBef>
                <a:spcPts val="0"/>
              </a:spcBef>
              <a:spcAft>
                <a:spcPts val="0"/>
              </a:spcAft>
              <a:buNone/>
            </a:pPr>
            <a:r>
              <a:rPr b="1" lang="en-US" sz="1100">
                <a:solidFill>
                  <a:srgbClr val="C00000"/>
                </a:solidFill>
                <a:latin typeface="Arial"/>
                <a:ea typeface="Arial"/>
                <a:cs typeface="Arial"/>
                <a:sym typeface="Arial"/>
              </a:rPr>
              <a:t>3%</a:t>
            </a:r>
            <a:endParaRPr sz="1100">
              <a:latin typeface="Arial"/>
              <a:ea typeface="Arial"/>
              <a:cs typeface="Arial"/>
              <a:sym typeface="Arial"/>
            </a:endParaRPr>
          </a:p>
        </p:txBody>
      </p:sp>
      <p:sp>
        <p:nvSpPr>
          <p:cNvPr id="587" name="Google Shape;587;p60"/>
          <p:cNvSpPr txBox="1"/>
          <p:nvPr/>
        </p:nvSpPr>
        <p:spPr>
          <a:xfrm>
            <a:off x="6459473" y="8893302"/>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70%</a:t>
            </a:r>
            <a:endParaRPr sz="1100">
              <a:latin typeface="Arial"/>
              <a:ea typeface="Arial"/>
              <a:cs typeface="Arial"/>
              <a:sym typeface="Arial"/>
            </a:endParaRPr>
          </a:p>
        </p:txBody>
      </p:sp>
      <p:sp>
        <p:nvSpPr>
          <p:cNvPr id="588" name="Google Shape;588;p60"/>
          <p:cNvSpPr txBox="1"/>
          <p:nvPr/>
        </p:nvSpPr>
        <p:spPr>
          <a:xfrm>
            <a:off x="6497573" y="8996553"/>
            <a:ext cx="23495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1%</a:t>
            </a:r>
            <a:endParaRPr sz="1100">
              <a:latin typeface="Arial"/>
              <a:ea typeface="Arial"/>
              <a:cs typeface="Arial"/>
              <a:sym typeface="Arial"/>
            </a:endParaRPr>
          </a:p>
        </p:txBody>
      </p:sp>
      <p:sp>
        <p:nvSpPr>
          <p:cNvPr id="589" name="Google Shape;589;p60"/>
          <p:cNvSpPr txBox="1"/>
          <p:nvPr/>
        </p:nvSpPr>
        <p:spPr>
          <a:xfrm>
            <a:off x="3415665"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18-24 ans</a:t>
            </a:r>
            <a:endParaRPr sz="900">
              <a:latin typeface="Arial"/>
              <a:ea typeface="Arial"/>
              <a:cs typeface="Arial"/>
              <a:sym typeface="Arial"/>
            </a:endParaRPr>
          </a:p>
        </p:txBody>
      </p:sp>
      <p:sp>
        <p:nvSpPr>
          <p:cNvPr id="590" name="Google Shape;590;p60"/>
          <p:cNvSpPr txBox="1"/>
          <p:nvPr/>
        </p:nvSpPr>
        <p:spPr>
          <a:xfrm>
            <a:off x="4149090"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25-34 ans</a:t>
            </a:r>
            <a:endParaRPr sz="900">
              <a:latin typeface="Arial"/>
              <a:ea typeface="Arial"/>
              <a:cs typeface="Arial"/>
              <a:sym typeface="Arial"/>
            </a:endParaRPr>
          </a:p>
        </p:txBody>
      </p:sp>
      <p:sp>
        <p:nvSpPr>
          <p:cNvPr id="591" name="Google Shape;591;p60"/>
          <p:cNvSpPr txBox="1"/>
          <p:nvPr/>
        </p:nvSpPr>
        <p:spPr>
          <a:xfrm>
            <a:off x="4882388"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35-49 ans</a:t>
            </a:r>
            <a:endParaRPr sz="900">
              <a:latin typeface="Arial"/>
              <a:ea typeface="Arial"/>
              <a:cs typeface="Arial"/>
              <a:sym typeface="Arial"/>
            </a:endParaRPr>
          </a:p>
        </p:txBody>
      </p:sp>
      <p:sp>
        <p:nvSpPr>
          <p:cNvPr id="592" name="Google Shape;592;p60"/>
          <p:cNvSpPr txBox="1"/>
          <p:nvPr/>
        </p:nvSpPr>
        <p:spPr>
          <a:xfrm>
            <a:off x="5616066"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50-64 ans</a:t>
            </a:r>
            <a:endParaRPr sz="900">
              <a:latin typeface="Arial"/>
              <a:ea typeface="Arial"/>
              <a:cs typeface="Arial"/>
              <a:sym typeface="Arial"/>
            </a:endParaRPr>
          </a:p>
        </p:txBody>
      </p:sp>
      <p:sp>
        <p:nvSpPr>
          <p:cNvPr id="593" name="Google Shape;593;p60"/>
          <p:cNvSpPr txBox="1"/>
          <p:nvPr/>
        </p:nvSpPr>
        <p:spPr>
          <a:xfrm>
            <a:off x="6267703" y="9313570"/>
            <a:ext cx="66230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65 ans et plus</a:t>
            </a:r>
            <a:endParaRPr sz="900">
              <a:latin typeface="Arial"/>
              <a:ea typeface="Arial"/>
              <a:cs typeface="Arial"/>
              <a:sym typeface="Arial"/>
            </a:endParaRPr>
          </a:p>
        </p:txBody>
      </p:sp>
      <p:sp>
        <p:nvSpPr>
          <p:cNvPr id="594" name="Google Shape;594;p60"/>
          <p:cNvSpPr txBox="1"/>
          <p:nvPr/>
        </p:nvSpPr>
        <p:spPr>
          <a:xfrm>
            <a:off x="5722746" y="4533175"/>
            <a:ext cx="1551305" cy="372110"/>
          </a:xfrm>
          <a:prstGeom prst="rect">
            <a:avLst/>
          </a:prstGeom>
          <a:noFill/>
          <a:ln>
            <a:noFill/>
          </a:ln>
        </p:spPr>
        <p:txBody>
          <a:bodyPr anchorCtr="0" anchor="t" bIns="0" lIns="0" spcFirstLastPara="1" rIns="0" wrap="square" tIns="13950">
            <a:spAutoFit/>
          </a:bodyPr>
          <a:lstStyle/>
          <a:p>
            <a:pPr indent="0" lvl="0" marL="12700" rtl="0" algn="l">
              <a:lnSpc>
                <a:spcPct val="117826"/>
              </a:lnSpc>
              <a:spcBef>
                <a:spcPts val="0"/>
              </a:spcBef>
              <a:spcAft>
                <a:spcPts val="0"/>
              </a:spcAft>
              <a:buNone/>
            </a:pPr>
            <a:r>
              <a:rPr b="1" i="1" lang="en-US" sz="1150">
                <a:solidFill>
                  <a:srgbClr val="29377D"/>
                </a:solidFill>
                <a:latin typeface="Times New Roman"/>
                <a:ea typeface="Times New Roman"/>
                <a:cs typeface="Times New Roman"/>
                <a:sym typeface="Times New Roman"/>
              </a:rPr>
              <a:t>Utilisateurs réguliers d’au</a:t>
            </a:r>
            <a:endParaRPr sz="1150">
              <a:latin typeface="Times New Roman"/>
              <a:ea typeface="Times New Roman"/>
              <a:cs typeface="Times New Roman"/>
              <a:sym typeface="Times New Roman"/>
            </a:endParaRPr>
          </a:p>
          <a:p>
            <a:pPr indent="0" lvl="0" marL="12700" rtl="0" algn="l">
              <a:lnSpc>
                <a:spcPct val="117826"/>
              </a:lnSpc>
              <a:spcBef>
                <a:spcPts val="0"/>
              </a:spcBef>
              <a:spcAft>
                <a:spcPts val="0"/>
              </a:spcAft>
              <a:buNone/>
            </a:pPr>
            <a:r>
              <a:rPr b="1" i="1" lang="en-US" sz="1150">
                <a:solidFill>
                  <a:srgbClr val="29377D"/>
                </a:solidFill>
                <a:latin typeface="Times New Roman"/>
                <a:ea typeface="Times New Roman"/>
                <a:cs typeface="Times New Roman"/>
                <a:sym typeface="Times New Roman"/>
              </a:rPr>
              <a:t>moins 1 RS : 90 %</a:t>
            </a:r>
            <a:endParaRPr sz="1150">
              <a:latin typeface="Times New Roman"/>
              <a:ea typeface="Times New Roman"/>
              <a:cs typeface="Times New Roman"/>
              <a:sym typeface="Times New Roman"/>
            </a:endParaRPr>
          </a:p>
        </p:txBody>
      </p:sp>
      <p:pic>
        <p:nvPicPr>
          <p:cNvPr id="595" name="Google Shape;595;p60"/>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596" name="Google Shape;596;p60"/>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597" name="Google Shape;597;p60"/>
          <p:cNvSpPr txBox="1"/>
          <p:nvPr/>
        </p:nvSpPr>
        <p:spPr>
          <a:xfrm>
            <a:off x="2078227" y="1094613"/>
            <a:ext cx="337502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Qualité des relations sur les réseaux sociaux</a:t>
            </a:r>
            <a:endParaRPr sz="1800">
              <a:latin typeface="Times New Roman"/>
              <a:ea typeface="Times New Roman"/>
              <a:cs typeface="Times New Roman"/>
              <a:sym typeface="Times New Roman"/>
            </a:endParaRPr>
          </a:p>
        </p:txBody>
      </p:sp>
      <p:sp>
        <p:nvSpPr>
          <p:cNvPr id="598" name="Google Shape;598;p60"/>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02" name="Shape 602"/>
        <p:cNvGrpSpPr/>
        <p:nvPr/>
      </p:nvGrpSpPr>
      <p:grpSpPr>
        <a:xfrm>
          <a:off x="0" y="0"/>
          <a:ext cx="0" cy="0"/>
          <a:chOff x="0" y="0"/>
          <a:chExt cx="0" cy="0"/>
        </a:xfrm>
      </p:grpSpPr>
      <p:pic>
        <p:nvPicPr>
          <p:cNvPr id="603" name="Google Shape;603;p61"/>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604" name="Google Shape;604;p61"/>
          <p:cNvSpPr/>
          <p:nvPr/>
        </p:nvSpPr>
        <p:spPr>
          <a:xfrm>
            <a:off x="2587625" y="4592383"/>
            <a:ext cx="2543810" cy="497205"/>
          </a:xfrm>
          <a:custGeom>
            <a:rect b="b" l="l" r="r" t="t"/>
            <a:pathLst>
              <a:path extrusionOk="0" h="497204" w="2543810">
                <a:moveTo>
                  <a:pt x="2543682" y="0"/>
                </a:moveTo>
                <a:lnTo>
                  <a:pt x="0" y="0"/>
                </a:lnTo>
                <a:lnTo>
                  <a:pt x="0" y="496760"/>
                </a:lnTo>
                <a:lnTo>
                  <a:pt x="2543682" y="496760"/>
                </a:lnTo>
                <a:lnTo>
                  <a:pt x="2543682"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05" name="Google Shape;605;p61"/>
          <p:cNvSpPr/>
          <p:nvPr/>
        </p:nvSpPr>
        <p:spPr>
          <a:xfrm>
            <a:off x="2587625" y="5585904"/>
            <a:ext cx="624205" cy="497205"/>
          </a:xfrm>
          <a:custGeom>
            <a:rect b="b" l="l" r="r" t="t"/>
            <a:pathLst>
              <a:path extrusionOk="0" h="497204" w="624205">
                <a:moveTo>
                  <a:pt x="623925" y="0"/>
                </a:moveTo>
                <a:lnTo>
                  <a:pt x="0" y="0"/>
                </a:lnTo>
                <a:lnTo>
                  <a:pt x="0" y="496760"/>
                </a:lnTo>
                <a:lnTo>
                  <a:pt x="623925" y="496760"/>
                </a:lnTo>
                <a:lnTo>
                  <a:pt x="623925" y="0"/>
                </a:lnTo>
                <a:close/>
              </a:path>
            </a:pathLst>
          </a:custGeom>
          <a:solidFill>
            <a:srgbClr val="F1AA8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06" name="Google Shape;606;p61"/>
          <p:cNvSpPr/>
          <p:nvPr/>
        </p:nvSpPr>
        <p:spPr>
          <a:xfrm>
            <a:off x="2587625" y="6579425"/>
            <a:ext cx="144145" cy="497205"/>
          </a:xfrm>
          <a:custGeom>
            <a:rect b="b" l="l" r="r" t="t"/>
            <a:pathLst>
              <a:path extrusionOk="0" h="497204" w="144144">
                <a:moveTo>
                  <a:pt x="143979" y="0"/>
                </a:moveTo>
                <a:lnTo>
                  <a:pt x="0" y="0"/>
                </a:lnTo>
                <a:lnTo>
                  <a:pt x="0" y="496760"/>
                </a:lnTo>
                <a:lnTo>
                  <a:pt x="143979" y="496760"/>
                </a:lnTo>
                <a:lnTo>
                  <a:pt x="143979"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607" name="Google Shape;607;p61"/>
          <p:cNvPicPr preferRelativeResize="0"/>
          <p:nvPr/>
        </p:nvPicPr>
        <p:blipFill rotWithShape="1">
          <a:blip r:embed="rId4">
            <a:alphaModFix/>
          </a:blip>
          <a:srcRect b="0" l="0" r="0" t="0"/>
          <a:stretch/>
        </p:blipFill>
        <p:spPr>
          <a:xfrm>
            <a:off x="2587625" y="7572946"/>
            <a:ext cx="575932" cy="496760"/>
          </a:xfrm>
          <a:prstGeom prst="rect">
            <a:avLst/>
          </a:prstGeom>
          <a:noFill/>
          <a:ln>
            <a:noFill/>
          </a:ln>
        </p:spPr>
      </p:pic>
      <p:sp>
        <p:nvSpPr>
          <p:cNvPr id="608" name="Google Shape;608;p61"/>
          <p:cNvSpPr/>
          <p:nvPr/>
        </p:nvSpPr>
        <p:spPr>
          <a:xfrm>
            <a:off x="2587625" y="3598163"/>
            <a:ext cx="911860" cy="497205"/>
          </a:xfrm>
          <a:custGeom>
            <a:rect b="b" l="l" r="r" t="t"/>
            <a:pathLst>
              <a:path extrusionOk="0" h="497204" w="911860">
                <a:moveTo>
                  <a:pt x="911428" y="0"/>
                </a:moveTo>
                <a:lnTo>
                  <a:pt x="0" y="0"/>
                </a:lnTo>
                <a:lnTo>
                  <a:pt x="0" y="496824"/>
                </a:lnTo>
                <a:lnTo>
                  <a:pt x="911428" y="496824"/>
                </a:lnTo>
                <a:lnTo>
                  <a:pt x="911428"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09" name="Google Shape;609;p61"/>
          <p:cNvSpPr txBox="1"/>
          <p:nvPr/>
        </p:nvSpPr>
        <p:spPr>
          <a:xfrm>
            <a:off x="3563239" y="3693413"/>
            <a:ext cx="36957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19%</a:t>
            </a:r>
            <a:endParaRPr sz="1600">
              <a:latin typeface="Times New Roman"/>
              <a:ea typeface="Times New Roman"/>
              <a:cs typeface="Times New Roman"/>
              <a:sym typeface="Times New Roman"/>
            </a:endParaRPr>
          </a:p>
        </p:txBody>
      </p:sp>
      <p:sp>
        <p:nvSpPr>
          <p:cNvPr id="610" name="Google Shape;610;p61"/>
          <p:cNvSpPr txBox="1"/>
          <p:nvPr/>
        </p:nvSpPr>
        <p:spPr>
          <a:xfrm>
            <a:off x="5188965" y="4687061"/>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53%</a:t>
            </a:r>
            <a:endParaRPr sz="1600">
              <a:latin typeface="Times New Roman"/>
              <a:ea typeface="Times New Roman"/>
              <a:cs typeface="Times New Roman"/>
              <a:sym typeface="Times New Roman"/>
            </a:endParaRPr>
          </a:p>
        </p:txBody>
      </p:sp>
      <p:sp>
        <p:nvSpPr>
          <p:cNvPr id="611" name="Google Shape;611;p61"/>
          <p:cNvSpPr txBox="1"/>
          <p:nvPr/>
        </p:nvSpPr>
        <p:spPr>
          <a:xfrm>
            <a:off x="3275203" y="5680709"/>
            <a:ext cx="36957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13%</a:t>
            </a:r>
            <a:endParaRPr sz="1600">
              <a:latin typeface="Times New Roman"/>
              <a:ea typeface="Times New Roman"/>
              <a:cs typeface="Times New Roman"/>
              <a:sym typeface="Times New Roman"/>
            </a:endParaRPr>
          </a:p>
        </p:txBody>
      </p:sp>
      <p:sp>
        <p:nvSpPr>
          <p:cNvPr id="612" name="Google Shape;612;p61"/>
          <p:cNvSpPr txBox="1"/>
          <p:nvPr/>
        </p:nvSpPr>
        <p:spPr>
          <a:xfrm>
            <a:off x="2796032" y="6674357"/>
            <a:ext cx="28829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3%</a:t>
            </a:r>
            <a:endParaRPr sz="1600">
              <a:latin typeface="Times New Roman"/>
              <a:ea typeface="Times New Roman"/>
              <a:cs typeface="Times New Roman"/>
              <a:sym typeface="Times New Roman"/>
            </a:endParaRPr>
          </a:p>
        </p:txBody>
      </p:sp>
      <p:sp>
        <p:nvSpPr>
          <p:cNvPr id="613" name="Google Shape;613;p61"/>
          <p:cNvSpPr txBox="1"/>
          <p:nvPr/>
        </p:nvSpPr>
        <p:spPr>
          <a:xfrm>
            <a:off x="3227323" y="7668005"/>
            <a:ext cx="36957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12%</a:t>
            </a:r>
            <a:endParaRPr sz="1600">
              <a:latin typeface="Times New Roman"/>
              <a:ea typeface="Times New Roman"/>
              <a:cs typeface="Times New Roman"/>
              <a:sym typeface="Times New Roman"/>
            </a:endParaRPr>
          </a:p>
        </p:txBody>
      </p:sp>
      <p:graphicFrame>
        <p:nvGraphicFramePr>
          <p:cNvPr id="614" name="Google Shape;614;p61"/>
          <p:cNvGraphicFramePr/>
          <p:nvPr/>
        </p:nvGraphicFramePr>
        <p:xfrm>
          <a:off x="443128" y="3632099"/>
          <a:ext cx="3000000" cy="3000000"/>
        </p:xfrm>
        <a:graphic>
          <a:graphicData uri="http://schemas.openxmlformats.org/drawingml/2006/table">
            <a:tbl>
              <a:tblPr bandRow="1" firstRow="1">
                <a:noFill/>
                <a:tableStyleId>{5CB67DB4-C9FE-46C3-B84F-722B291888AA}</a:tableStyleId>
              </a:tblPr>
              <a:tblGrid>
                <a:gridCol w="1759575"/>
              </a:tblGrid>
              <a:tr h="603250">
                <a:tc>
                  <a:txBody>
                    <a:bodyPr/>
                    <a:lstStyle/>
                    <a:p>
                      <a:pPr indent="0" lvl="0" marL="0" marR="24130" rtl="0" algn="r">
                        <a:lnSpc>
                          <a:spcPct val="106333"/>
                        </a:lnSpc>
                        <a:spcBef>
                          <a:spcPts val="0"/>
                        </a:spcBef>
                        <a:spcAft>
                          <a:spcPts val="0"/>
                        </a:spcAft>
                        <a:buNone/>
                      </a:pPr>
                      <a:r>
                        <a:rPr lang="en-US" sz="1500" u="none" cap="none" strike="noStrike">
                          <a:latin typeface="Times New Roman"/>
                          <a:ea typeface="Times New Roman"/>
                          <a:cs typeface="Times New Roman"/>
                          <a:sym typeface="Times New Roman"/>
                        </a:rPr>
                        <a:t>Oui, systématiquement</a:t>
                      </a:r>
                      <a:endParaRPr sz="1500" u="none" cap="none" strike="noStrike">
                        <a:latin typeface="Times New Roman"/>
                        <a:ea typeface="Times New Roman"/>
                        <a:cs typeface="Times New Roman"/>
                        <a:sym typeface="Times New Roman"/>
                      </a:endParaRPr>
                    </a:p>
                  </a:txBody>
                  <a:tcPr marT="0" marB="0" marR="0" marL="0"/>
                </a:tc>
              </a:tr>
              <a:tr h="991875">
                <a:tc>
                  <a:txBody>
                    <a:bodyPr/>
                    <a:lstStyle/>
                    <a:p>
                      <a:pPr indent="0" lvl="0" marL="0" marR="0" rtl="0" algn="l">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p>
                      <a:pPr indent="0" lvl="0" marL="0" marR="24765"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Oui, souvent</a:t>
                      </a:r>
                      <a:endParaRPr sz="1500" u="none" cap="none" strike="noStrike">
                        <a:latin typeface="Times New Roman"/>
                        <a:ea typeface="Times New Roman"/>
                        <a:cs typeface="Times New Roman"/>
                        <a:sym typeface="Times New Roman"/>
                      </a:endParaRPr>
                    </a:p>
                  </a:txBody>
                  <a:tcPr marT="143500" marB="0" marR="0" marL="0"/>
                </a:tc>
              </a:tr>
              <a:tr h="991875">
                <a:tc>
                  <a:txBody>
                    <a:bodyPr/>
                    <a:lstStyle/>
                    <a:p>
                      <a:pPr indent="0" lvl="0" marL="0" marR="0" rtl="0" algn="l">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p>
                      <a:pPr indent="0" lvl="0" marL="0" marR="26034"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Non, souvent pas</a:t>
                      </a:r>
                      <a:endParaRPr sz="1500" u="none" cap="none" strike="noStrike">
                        <a:latin typeface="Times New Roman"/>
                        <a:ea typeface="Times New Roman"/>
                        <a:cs typeface="Times New Roman"/>
                        <a:sym typeface="Times New Roman"/>
                      </a:endParaRPr>
                    </a:p>
                  </a:txBody>
                  <a:tcPr marT="143500" marB="0" marR="0" marL="0"/>
                </a:tc>
              </a:tr>
              <a:tr h="991875">
                <a:tc>
                  <a:txBody>
                    <a:bodyPr/>
                    <a:lstStyle/>
                    <a:p>
                      <a:pPr indent="0" lvl="0" marL="0" marR="0" rtl="0" algn="l">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p>
                      <a:pPr indent="0" lvl="0" marL="0" marR="26034"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Non jamais</a:t>
                      </a:r>
                      <a:endParaRPr sz="1500" u="none" cap="none" strike="noStrike">
                        <a:latin typeface="Times New Roman"/>
                        <a:ea typeface="Times New Roman"/>
                        <a:cs typeface="Times New Roman"/>
                        <a:sym typeface="Times New Roman"/>
                      </a:endParaRPr>
                    </a:p>
                  </a:txBody>
                  <a:tcPr marT="143500" marB="0" marR="0" marL="0"/>
                </a:tc>
              </a:tr>
              <a:tr h="602625">
                <a:tc>
                  <a:txBody>
                    <a:bodyPr/>
                    <a:lstStyle/>
                    <a:p>
                      <a:pPr indent="0" lvl="0" marL="0" marR="0" rtl="0" algn="l">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p>
                      <a:pPr indent="0" lvl="0" marL="0" marR="25400" rtl="0" algn="r">
                        <a:lnSpc>
                          <a:spcPct val="119666"/>
                        </a:lnSpc>
                        <a:spcBef>
                          <a:spcPts val="0"/>
                        </a:spcBef>
                        <a:spcAft>
                          <a:spcPts val="0"/>
                        </a:spcAft>
                        <a:buNone/>
                      </a:pPr>
                      <a:r>
                        <a:rPr lang="en-US" sz="1500" u="none" cap="none" strike="noStrike">
                          <a:latin typeface="Times New Roman"/>
                          <a:ea typeface="Times New Roman"/>
                          <a:cs typeface="Times New Roman"/>
                          <a:sym typeface="Times New Roman"/>
                        </a:rPr>
                        <a:t>Non réponse</a:t>
                      </a:r>
                      <a:endParaRPr sz="1500" u="none" cap="none" strike="noStrike">
                        <a:latin typeface="Times New Roman"/>
                        <a:ea typeface="Times New Roman"/>
                        <a:cs typeface="Times New Roman"/>
                        <a:sym typeface="Times New Roman"/>
                      </a:endParaRPr>
                    </a:p>
                  </a:txBody>
                  <a:tcPr marT="143500" marB="0" marR="0" marL="0"/>
                </a:tc>
              </a:tr>
            </a:tbl>
          </a:graphicData>
        </a:graphic>
      </p:graphicFrame>
      <p:sp>
        <p:nvSpPr>
          <p:cNvPr id="615" name="Google Shape;615;p61"/>
          <p:cNvSpPr txBox="1"/>
          <p:nvPr/>
        </p:nvSpPr>
        <p:spPr>
          <a:xfrm>
            <a:off x="315010" y="2146350"/>
            <a:ext cx="7047865" cy="5880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Et de manière générale, sur les réseaux sociaux,</a:t>
            </a:r>
            <a:endParaRPr sz="1550">
              <a:latin typeface="Times New Roman"/>
              <a:ea typeface="Times New Roman"/>
              <a:cs typeface="Times New Roman"/>
              <a:sym typeface="Times New Roman"/>
            </a:endParaRPr>
          </a:p>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les personnes avec qui vous interagissez sont-elles les mêmes que dans la vie réelle ?</a:t>
            </a:r>
            <a:endParaRPr sz="1550">
              <a:latin typeface="Times New Roman"/>
              <a:ea typeface="Times New Roman"/>
              <a:cs typeface="Times New Roman"/>
              <a:sym typeface="Times New Roman"/>
            </a:endParaRPr>
          </a:p>
        </p:txBody>
      </p:sp>
      <p:sp>
        <p:nvSpPr>
          <p:cNvPr id="616" name="Google Shape;616;p61"/>
          <p:cNvSpPr txBox="1"/>
          <p:nvPr/>
        </p:nvSpPr>
        <p:spPr>
          <a:xfrm>
            <a:off x="100076" y="9753701"/>
            <a:ext cx="112585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(XX personnes).</a:t>
            </a:r>
            <a:endParaRPr sz="1100">
              <a:latin typeface="Times New Roman"/>
              <a:ea typeface="Times New Roman"/>
              <a:cs typeface="Times New Roman"/>
              <a:sym typeface="Times New Roman"/>
            </a:endParaRPr>
          </a:p>
        </p:txBody>
      </p:sp>
      <p:sp>
        <p:nvSpPr>
          <p:cNvPr id="617" name="Google Shape;617;p61"/>
          <p:cNvSpPr txBox="1"/>
          <p:nvPr/>
        </p:nvSpPr>
        <p:spPr>
          <a:xfrm>
            <a:off x="5945759" y="5988100"/>
            <a:ext cx="1394460" cy="737235"/>
          </a:xfrm>
          <a:prstGeom prst="rect">
            <a:avLst/>
          </a:prstGeom>
          <a:noFill/>
          <a:ln cap="flat" cmpd="sng" w="9525">
            <a:solidFill>
              <a:srgbClr val="C00000"/>
            </a:solidFill>
            <a:prstDash val="solid"/>
            <a:round/>
            <a:headEnd len="sm" w="sm" type="none"/>
            <a:tailEnd len="sm" w="sm" type="none"/>
          </a:ln>
        </p:spPr>
        <p:txBody>
          <a:bodyPr anchorCtr="0" anchor="t" bIns="0" lIns="0" spcFirstLastPara="1" rIns="0" wrap="square" tIns="29200">
            <a:spAutoFit/>
          </a:bodyPr>
          <a:lstStyle/>
          <a:p>
            <a:pPr indent="0" lvl="0" marL="635" rtl="0" algn="ctr">
              <a:lnSpc>
                <a:spcPct val="117032"/>
              </a:lnSpc>
              <a:spcBef>
                <a:spcPts val="0"/>
              </a:spcBef>
              <a:spcAft>
                <a:spcPts val="0"/>
              </a:spcAft>
              <a:buNone/>
            </a:pPr>
            <a:r>
              <a:rPr i="1" lang="en-US" sz="1550">
                <a:solidFill>
                  <a:srgbClr val="C00000"/>
                </a:solidFill>
                <a:latin typeface="Times New Roman"/>
                <a:ea typeface="Times New Roman"/>
                <a:cs typeface="Times New Roman"/>
                <a:sym typeface="Times New Roman"/>
              </a:rPr>
              <a:t>Non</a:t>
            </a:r>
            <a:endParaRPr sz="1550">
              <a:latin typeface="Times New Roman"/>
              <a:ea typeface="Times New Roman"/>
              <a:cs typeface="Times New Roman"/>
              <a:sym typeface="Times New Roman"/>
            </a:endParaRPr>
          </a:p>
          <a:p>
            <a:pPr indent="0" lvl="0" marL="0" rtl="0" algn="ctr">
              <a:lnSpc>
                <a:spcPct val="118301"/>
              </a:lnSpc>
              <a:spcBef>
                <a:spcPts val="0"/>
              </a:spcBef>
              <a:spcAft>
                <a:spcPts val="0"/>
              </a:spcAft>
              <a:buNone/>
            </a:pPr>
            <a:r>
              <a:rPr b="1" lang="en-US" sz="2650">
                <a:solidFill>
                  <a:srgbClr val="C00000"/>
                </a:solidFill>
                <a:latin typeface="Times New Roman"/>
                <a:ea typeface="Times New Roman"/>
                <a:cs typeface="Times New Roman"/>
                <a:sym typeface="Times New Roman"/>
              </a:rPr>
              <a:t>16 </a:t>
            </a:r>
            <a:r>
              <a:rPr b="1" lang="en-US" sz="1300">
                <a:solidFill>
                  <a:srgbClr val="C00000"/>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618" name="Google Shape;618;p61"/>
          <p:cNvSpPr txBox="1"/>
          <p:nvPr/>
        </p:nvSpPr>
        <p:spPr>
          <a:xfrm>
            <a:off x="5945759" y="3956735"/>
            <a:ext cx="1394460" cy="737235"/>
          </a:xfrm>
          <a:prstGeom prst="rect">
            <a:avLst/>
          </a:prstGeom>
          <a:noFill/>
          <a:ln cap="flat" cmpd="sng" w="9525">
            <a:solidFill>
              <a:srgbClr val="29377D"/>
            </a:solidFill>
            <a:prstDash val="solid"/>
            <a:round/>
            <a:headEnd len="sm" w="sm" type="none"/>
            <a:tailEnd len="sm" w="sm" type="none"/>
          </a:ln>
        </p:spPr>
        <p:txBody>
          <a:bodyPr anchorCtr="0" anchor="t" bIns="0" lIns="0" spcFirstLastPara="1" rIns="0" wrap="square" tIns="29200">
            <a:spAutoFit/>
          </a:bodyPr>
          <a:lstStyle/>
          <a:p>
            <a:pPr indent="0" lvl="0" marL="0" rtl="0" algn="ctr">
              <a:lnSpc>
                <a:spcPct val="117032"/>
              </a:lnSpc>
              <a:spcBef>
                <a:spcPts val="0"/>
              </a:spcBef>
              <a:spcAft>
                <a:spcPts val="0"/>
              </a:spcAft>
              <a:buNone/>
            </a:pPr>
            <a:r>
              <a:rPr i="1" lang="en-US" sz="1550">
                <a:solidFill>
                  <a:srgbClr val="29377D"/>
                </a:solidFill>
                <a:latin typeface="Times New Roman"/>
                <a:ea typeface="Times New Roman"/>
                <a:cs typeface="Times New Roman"/>
                <a:sym typeface="Times New Roman"/>
              </a:rPr>
              <a:t>Oui</a:t>
            </a:r>
            <a:endParaRPr sz="1550">
              <a:latin typeface="Times New Roman"/>
              <a:ea typeface="Times New Roman"/>
              <a:cs typeface="Times New Roman"/>
              <a:sym typeface="Times New Roman"/>
            </a:endParaRPr>
          </a:p>
          <a:p>
            <a:pPr indent="0" lvl="0" marL="1905" rtl="0" algn="ctr">
              <a:lnSpc>
                <a:spcPct val="118301"/>
              </a:lnSpc>
              <a:spcBef>
                <a:spcPts val="0"/>
              </a:spcBef>
              <a:spcAft>
                <a:spcPts val="0"/>
              </a:spcAft>
              <a:buNone/>
            </a:pPr>
            <a:r>
              <a:rPr b="1" lang="en-US" sz="2650">
                <a:solidFill>
                  <a:srgbClr val="29377D"/>
                </a:solidFill>
                <a:latin typeface="Times New Roman"/>
                <a:ea typeface="Times New Roman"/>
                <a:cs typeface="Times New Roman"/>
                <a:sym typeface="Times New Roman"/>
              </a:rPr>
              <a:t>72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grpSp>
        <p:nvGrpSpPr>
          <p:cNvPr id="619" name="Google Shape;619;p61"/>
          <p:cNvGrpSpPr/>
          <p:nvPr/>
        </p:nvGrpSpPr>
        <p:grpSpPr>
          <a:xfrm>
            <a:off x="3313176" y="9112630"/>
            <a:ext cx="3667125" cy="163957"/>
            <a:chOff x="3313176" y="9112630"/>
            <a:chExt cx="3667125" cy="163957"/>
          </a:xfrm>
        </p:grpSpPr>
        <p:sp>
          <p:nvSpPr>
            <p:cNvPr id="620" name="Google Shape;620;p61"/>
            <p:cNvSpPr/>
            <p:nvPr/>
          </p:nvSpPr>
          <p:spPr>
            <a:xfrm>
              <a:off x="3313176" y="9276587"/>
              <a:ext cx="3667125" cy="0"/>
            </a:xfrm>
            <a:custGeom>
              <a:rect b="b" l="l" r="r" t="t"/>
              <a:pathLst>
                <a:path extrusionOk="0" h="120000" w="3667125">
                  <a:moveTo>
                    <a:pt x="0" y="0"/>
                  </a:moveTo>
                  <a:lnTo>
                    <a:pt x="3666744"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1" name="Google Shape;621;p61"/>
            <p:cNvSpPr/>
            <p:nvPr/>
          </p:nvSpPr>
          <p:spPr>
            <a:xfrm>
              <a:off x="3679825" y="9144761"/>
              <a:ext cx="2933700" cy="50800"/>
            </a:xfrm>
            <a:custGeom>
              <a:rect b="b" l="l" r="r" t="t"/>
              <a:pathLst>
                <a:path extrusionOk="0" h="50800" w="2933700">
                  <a:moveTo>
                    <a:pt x="0" y="19050"/>
                  </a:moveTo>
                  <a:lnTo>
                    <a:pt x="733678" y="12954"/>
                  </a:lnTo>
                  <a:lnTo>
                    <a:pt x="1466723" y="37338"/>
                  </a:lnTo>
                  <a:lnTo>
                    <a:pt x="2199766" y="0"/>
                  </a:lnTo>
                  <a:lnTo>
                    <a:pt x="2933446" y="50292"/>
                  </a:lnTo>
                </a:path>
              </a:pathLst>
            </a:custGeom>
            <a:noFill/>
            <a:ln cap="flat" cmpd="sng" w="38075">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2" name="Google Shape;622;p61"/>
            <p:cNvSpPr/>
            <p:nvPr/>
          </p:nvSpPr>
          <p:spPr>
            <a:xfrm>
              <a:off x="3649091" y="9132442"/>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3" name="Google Shape;623;p61"/>
            <p:cNvSpPr/>
            <p:nvPr/>
          </p:nvSpPr>
          <p:spPr>
            <a:xfrm>
              <a:off x="3649091" y="9132442"/>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4" name="Google Shape;624;p61"/>
            <p:cNvSpPr/>
            <p:nvPr/>
          </p:nvSpPr>
          <p:spPr>
            <a:xfrm>
              <a:off x="4382135" y="9126346"/>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5" name="Google Shape;625;p61"/>
            <p:cNvSpPr/>
            <p:nvPr/>
          </p:nvSpPr>
          <p:spPr>
            <a:xfrm>
              <a:off x="4382135" y="9126346"/>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6" name="Google Shape;626;p61"/>
            <p:cNvSpPr/>
            <p:nvPr/>
          </p:nvSpPr>
          <p:spPr>
            <a:xfrm>
              <a:off x="5115179" y="9150730"/>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7" name="Google Shape;627;p61"/>
            <p:cNvSpPr/>
            <p:nvPr/>
          </p:nvSpPr>
          <p:spPr>
            <a:xfrm>
              <a:off x="5115179" y="9150730"/>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8" name="Google Shape;628;p61"/>
            <p:cNvSpPr/>
            <p:nvPr/>
          </p:nvSpPr>
          <p:spPr>
            <a:xfrm>
              <a:off x="5848223" y="9112630"/>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29" name="Google Shape;629;p61"/>
            <p:cNvSpPr/>
            <p:nvPr/>
          </p:nvSpPr>
          <p:spPr>
            <a:xfrm>
              <a:off x="5848223" y="9112630"/>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0" name="Google Shape;630;p61"/>
            <p:cNvSpPr/>
            <p:nvPr/>
          </p:nvSpPr>
          <p:spPr>
            <a:xfrm>
              <a:off x="6581266" y="9162922"/>
              <a:ext cx="64135" cy="64135"/>
            </a:xfrm>
            <a:custGeom>
              <a:rect b="b" l="l" r="r" t="t"/>
              <a:pathLst>
                <a:path extrusionOk="0" h="64134" w="64134">
                  <a:moveTo>
                    <a:pt x="64007" y="0"/>
                  </a:moveTo>
                  <a:lnTo>
                    <a:pt x="0" y="0"/>
                  </a:lnTo>
                  <a:lnTo>
                    <a:pt x="0" y="64008"/>
                  </a:lnTo>
                  <a:lnTo>
                    <a:pt x="64007" y="64008"/>
                  </a:lnTo>
                  <a:lnTo>
                    <a:pt x="64007"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1" name="Google Shape;631;p61"/>
            <p:cNvSpPr/>
            <p:nvPr/>
          </p:nvSpPr>
          <p:spPr>
            <a:xfrm>
              <a:off x="6581266" y="9162922"/>
              <a:ext cx="64135" cy="64135"/>
            </a:xfrm>
            <a:custGeom>
              <a:rect b="b" l="l" r="r" t="t"/>
              <a:pathLst>
                <a:path extrusionOk="0" h="64134" w="64134">
                  <a:moveTo>
                    <a:pt x="0" y="64008"/>
                  </a:moveTo>
                  <a:lnTo>
                    <a:pt x="64007" y="64008"/>
                  </a:lnTo>
                  <a:lnTo>
                    <a:pt x="64007" y="0"/>
                  </a:lnTo>
                  <a:lnTo>
                    <a:pt x="0" y="0"/>
                  </a:lnTo>
                  <a:lnTo>
                    <a:pt x="0" y="64008"/>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632" name="Google Shape;632;p61"/>
          <p:cNvGrpSpPr/>
          <p:nvPr/>
        </p:nvGrpSpPr>
        <p:grpSpPr>
          <a:xfrm>
            <a:off x="3649090" y="8736202"/>
            <a:ext cx="2996311" cy="184531"/>
            <a:chOff x="3649090" y="8736202"/>
            <a:chExt cx="2996311" cy="184531"/>
          </a:xfrm>
        </p:grpSpPr>
        <p:sp>
          <p:nvSpPr>
            <p:cNvPr id="633" name="Google Shape;633;p61"/>
            <p:cNvSpPr/>
            <p:nvPr/>
          </p:nvSpPr>
          <p:spPr>
            <a:xfrm>
              <a:off x="3679824" y="8764661"/>
              <a:ext cx="2933700" cy="123189"/>
            </a:xfrm>
            <a:custGeom>
              <a:rect b="b" l="l" r="r" t="t"/>
              <a:pathLst>
                <a:path extrusionOk="0" h="123190" w="2933700">
                  <a:moveTo>
                    <a:pt x="0" y="9640"/>
                  </a:moveTo>
                  <a:lnTo>
                    <a:pt x="52387" y="10612"/>
                  </a:lnTo>
                  <a:lnTo>
                    <a:pt x="104775" y="11709"/>
                  </a:lnTo>
                  <a:lnTo>
                    <a:pt x="157162" y="12898"/>
                  </a:lnTo>
                  <a:lnTo>
                    <a:pt x="209550" y="14143"/>
                  </a:lnTo>
                  <a:lnTo>
                    <a:pt x="261937" y="15411"/>
                  </a:lnTo>
                  <a:lnTo>
                    <a:pt x="314325" y="16668"/>
                  </a:lnTo>
                  <a:lnTo>
                    <a:pt x="366712" y="17879"/>
                  </a:lnTo>
                  <a:lnTo>
                    <a:pt x="419100" y="19011"/>
                  </a:lnTo>
                  <a:lnTo>
                    <a:pt x="471487" y="20028"/>
                  </a:lnTo>
                  <a:lnTo>
                    <a:pt x="523875" y="20898"/>
                  </a:lnTo>
                  <a:lnTo>
                    <a:pt x="576262" y="21585"/>
                  </a:lnTo>
                  <a:lnTo>
                    <a:pt x="628650" y="22056"/>
                  </a:lnTo>
                  <a:lnTo>
                    <a:pt x="681037" y="22277"/>
                  </a:lnTo>
                  <a:lnTo>
                    <a:pt x="733425" y="22213"/>
                  </a:lnTo>
                  <a:lnTo>
                    <a:pt x="785810" y="21533"/>
                  </a:lnTo>
                  <a:lnTo>
                    <a:pt x="838192" y="20092"/>
                  </a:lnTo>
                  <a:lnTo>
                    <a:pt x="890572" y="18054"/>
                  </a:lnTo>
                  <a:lnTo>
                    <a:pt x="942949" y="15585"/>
                  </a:lnTo>
                  <a:lnTo>
                    <a:pt x="995325" y="12847"/>
                  </a:lnTo>
                  <a:lnTo>
                    <a:pt x="1047700" y="10007"/>
                  </a:lnTo>
                  <a:lnTo>
                    <a:pt x="1100074" y="7227"/>
                  </a:lnTo>
                  <a:lnTo>
                    <a:pt x="1152447" y="4673"/>
                  </a:lnTo>
                  <a:lnTo>
                    <a:pt x="1204822" y="2509"/>
                  </a:lnTo>
                  <a:lnTo>
                    <a:pt x="1257198" y="899"/>
                  </a:lnTo>
                  <a:lnTo>
                    <a:pt x="1309575" y="8"/>
                  </a:lnTo>
                  <a:lnTo>
                    <a:pt x="1361955" y="0"/>
                  </a:lnTo>
                  <a:lnTo>
                    <a:pt x="1414337" y="1039"/>
                  </a:lnTo>
                  <a:lnTo>
                    <a:pt x="1466723" y="3290"/>
                  </a:lnTo>
                  <a:lnTo>
                    <a:pt x="1515618" y="6691"/>
                  </a:lnTo>
                  <a:lnTo>
                    <a:pt x="1564513" y="11338"/>
                  </a:lnTo>
                  <a:lnTo>
                    <a:pt x="1613408" y="17054"/>
                  </a:lnTo>
                  <a:lnTo>
                    <a:pt x="1662303" y="23658"/>
                  </a:lnTo>
                  <a:lnTo>
                    <a:pt x="1711198" y="30971"/>
                  </a:lnTo>
                  <a:lnTo>
                    <a:pt x="1760093" y="38815"/>
                  </a:lnTo>
                  <a:lnTo>
                    <a:pt x="1808988" y="47011"/>
                  </a:lnTo>
                  <a:lnTo>
                    <a:pt x="1857883" y="55379"/>
                  </a:lnTo>
                  <a:lnTo>
                    <a:pt x="1906778" y="63741"/>
                  </a:lnTo>
                  <a:lnTo>
                    <a:pt x="1955673" y="71917"/>
                  </a:lnTo>
                  <a:lnTo>
                    <a:pt x="2004568" y="79728"/>
                  </a:lnTo>
                  <a:lnTo>
                    <a:pt x="2053463" y="86996"/>
                  </a:lnTo>
                  <a:lnTo>
                    <a:pt x="2102358" y="93541"/>
                  </a:lnTo>
                  <a:lnTo>
                    <a:pt x="2151253" y="99185"/>
                  </a:lnTo>
                  <a:lnTo>
                    <a:pt x="2200148" y="103747"/>
                  </a:lnTo>
                  <a:lnTo>
                    <a:pt x="2252510" y="107617"/>
                  </a:lnTo>
                  <a:lnTo>
                    <a:pt x="2304875" y="110740"/>
                  </a:lnTo>
                  <a:lnTo>
                    <a:pt x="2357245" y="113207"/>
                  </a:lnTo>
                  <a:lnTo>
                    <a:pt x="2409617" y="115107"/>
                  </a:lnTo>
                  <a:lnTo>
                    <a:pt x="2461992" y="116531"/>
                  </a:lnTo>
                  <a:lnTo>
                    <a:pt x="2514369" y="117566"/>
                  </a:lnTo>
                  <a:lnTo>
                    <a:pt x="2566749" y="118304"/>
                  </a:lnTo>
                  <a:lnTo>
                    <a:pt x="2619130" y="118834"/>
                  </a:lnTo>
                  <a:lnTo>
                    <a:pt x="2671514" y="119246"/>
                  </a:lnTo>
                  <a:lnTo>
                    <a:pt x="2723898" y="119629"/>
                  </a:lnTo>
                  <a:lnTo>
                    <a:pt x="2776284" y="120074"/>
                  </a:lnTo>
                  <a:lnTo>
                    <a:pt x="2828671" y="120669"/>
                  </a:lnTo>
                  <a:lnTo>
                    <a:pt x="2881058" y="121504"/>
                  </a:lnTo>
                  <a:lnTo>
                    <a:pt x="2933446" y="122670"/>
                  </a:lnTo>
                </a:path>
              </a:pathLst>
            </a:custGeom>
            <a:noFill/>
            <a:ln cap="flat" cmpd="sng" w="28550">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4" name="Google Shape;634;p61"/>
            <p:cNvSpPr/>
            <p:nvPr/>
          </p:nvSpPr>
          <p:spPr>
            <a:xfrm>
              <a:off x="3649090" y="8742298"/>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5" name="Google Shape;635;p61"/>
            <p:cNvSpPr/>
            <p:nvPr/>
          </p:nvSpPr>
          <p:spPr>
            <a:xfrm>
              <a:off x="3649090" y="8742298"/>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6" name="Google Shape;636;p61"/>
            <p:cNvSpPr/>
            <p:nvPr/>
          </p:nvSpPr>
          <p:spPr>
            <a:xfrm>
              <a:off x="4382134" y="8756014"/>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7" name="Google Shape;637;p61"/>
            <p:cNvSpPr/>
            <p:nvPr/>
          </p:nvSpPr>
          <p:spPr>
            <a:xfrm>
              <a:off x="4382134" y="8756014"/>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8" name="Google Shape;638;p61"/>
            <p:cNvSpPr/>
            <p:nvPr/>
          </p:nvSpPr>
          <p:spPr>
            <a:xfrm>
              <a:off x="5115178" y="8736202"/>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39" name="Google Shape;639;p61"/>
            <p:cNvSpPr/>
            <p:nvPr/>
          </p:nvSpPr>
          <p:spPr>
            <a:xfrm>
              <a:off x="5115178" y="8736202"/>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40" name="Google Shape;640;p61"/>
            <p:cNvSpPr/>
            <p:nvPr/>
          </p:nvSpPr>
          <p:spPr>
            <a:xfrm>
              <a:off x="5848222" y="8836786"/>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41" name="Google Shape;641;p61"/>
            <p:cNvSpPr/>
            <p:nvPr/>
          </p:nvSpPr>
          <p:spPr>
            <a:xfrm>
              <a:off x="5848222" y="8836786"/>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42" name="Google Shape;642;p61"/>
            <p:cNvSpPr/>
            <p:nvPr/>
          </p:nvSpPr>
          <p:spPr>
            <a:xfrm>
              <a:off x="6581266" y="8856598"/>
              <a:ext cx="64135" cy="64135"/>
            </a:xfrm>
            <a:custGeom>
              <a:rect b="b" l="l" r="r" t="t"/>
              <a:pathLst>
                <a:path extrusionOk="0" h="64134" w="64134">
                  <a:moveTo>
                    <a:pt x="64007" y="0"/>
                  </a:moveTo>
                  <a:lnTo>
                    <a:pt x="0" y="0"/>
                  </a:lnTo>
                  <a:lnTo>
                    <a:pt x="0" y="64007"/>
                  </a:lnTo>
                  <a:lnTo>
                    <a:pt x="64007" y="64007"/>
                  </a:lnTo>
                  <a:lnTo>
                    <a:pt x="64007"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43" name="Google Shape;643;p61"/>
            <p:cNvSpPr/>
            <p:nvPr/>
          </p:nvSpPr>
          <p:spPr>
            <a:xfrm>
              <a:off x="6581266" y="8856598"/>
              <a:ext cx="64135" cy="64135"/>
            </a:xfrm>
            <a:custGeom>
              <a:rect b="b" l="l" r="r" t="t"/>
              <a:pathLst>
                <a:path extrusionOk="0" h="64134" w="64134">
                  <a:moveTo>
                    <a:pt x="0" y="64007"/>
                  </a:moveTo>
                  <a:lnTo>
                    <a:pt x="64007" y="64007"/>
                  </a:lnTo>
                  <a:lnTo>
                    <a:pt x="64007"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644" name="Google Shape;644;p61"/>
          <p:cNvSpPr txBox="1"/>
          <p:nvPr/>
        </p:nvSpPr>
        <p:spPr>
          <a:xfrm>
            <a:off x="3525773" y="8551240"/>
            <a:ext cx="309880" cy="194310"/>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80%</a:t>
            </a:r>
            <a:endParaRPr sz="1100">
              <a:latin typeface="Arial"/>
              <a:ea typeface="Arial"/>
              <a:cs typeface="Arial"/>
              <a:sym typeface="Arial"/>
            </a:endParaRPr>
          </a:p>
        </p:txBody>
      </p:sp>
      <p:sp>
        <p:nvSpPr>
          <p:cNvPr id="645" name="Google Shape;645;p61"/>
          <p:cNvSpPr txBox="1"/>
          <p:nvPr/>
        </p:nvSpPr>
        <p:spPr>
          <a:xfrm>
            <a:off x="4259071" y="8551240"/>
            <a:ext cx="309880" cy="194310"/>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78%</a:t>
            </a:r>
            <a:endParaRPr sz="1100">
              <a:latin typeface="Arial"/>
              <a:ea typeface="Arial"/>
              <a:cs typeface="Arial"/>
              <a:sym typeface="Arial"/>
            </a:endParaRPr>
          </a:p>
        </p:txBody>
      </p:sp>
      <p:sp>
        <p:nvSpPr>
          <p:cNvPr id="646" name="Google Shape;646;p61"/>
          <p:cNvSpPr txBox="1"/>
          <p:nvPr/>
        </p:nvSpPr>
        <p:spPr>
          <a:xfrm>
            <a:off x="4992370" y="8551240"/>
            <a:ext cx="309880" cy="194310"/>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81%</a:t>
            </a:r>
            <a:endParaRPr sz="1100">
              <a:latin typeface="Arial"/>
              <a:ea typeface="Arial"/>
              <a:cs typeface="Arial"/>
              <a:sym typeface="Arial"/>
            </a:endParaRPr>
          </a:p>
        </p:txBody>
      </p:sp>
      <p:sp>
        <p:nvSpPr>
          <p:cNvPr id="647" name="Google Shape;647;p61"/>
          <p:cNvSpPr txBox="1"/>
          <p:nvPr/>
        </p:nvSpPr>
        <p:spPr>
          <a:xfrm>
            <a:off x="5726048" y="8594597"/>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65%</a:t>
            </a:r>
            <a:endParaRPr sz="1100">
              <a:latin typeface="Arial"/>
              <a:ea typeface="Arial"/>
              <a:cs typeface="Arial"/>
              <a:sym typeface="Arial"/>
            </a:endParaRPr>
          </a:p>
        </p:txBody>
      </p:sp>
      <p:sp>
        <p:nvSpPr>
          <p:cNvPr id="648" name="Google Shape;648;p61"/>
          <p:cNvSpPr txBox="1"/>
          <p:nvPr/>
        </p:nvSpPr>
        <p:spPr>
          <a:xfrm>
            <a:off x="6459473" y="8613393"/>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62%</a:t>
            </a:r>
            <a:endParaRPr sz="1100">
              <a:latin typeface="Arial"/>
              <a:ea typeface="Arial"/>
              <a:cs typeface="Arial"/>
              <a:sym typeface="Arial"/>
            </a:endParaRPr>
          </a:p>
        </p:txBody>
      </p:sp>
      <p:sp>
        <p:nvSpPr>
          <p:cNvPr id="649" name="Google Shape;649;p61"/>
          <p:cNvSpPr txBox="1"/>
          <p:nvPr/>
        </p:nvSpPr>
        <p:spPr>
          <a:xfrm>
            <a:off x="3525773" y="8889872"/>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18%</a:t>
            </a:r>
            <a:endParaRPr sz="1100">
              <a:latin typeface="Arial"/>
              <a:ea typeface="Arial"/>
              <a:cs typeface="Arial"/>
              <a:sym typeface="Arial"/>
            </a:endParaRPr>
          </a:p>
        </p:txBody>
      </p:sp>
      <p:sp>
        <p:nvSpPr>
          <p:cNvPr id="650" name="Google Shape;650;p61"/>
          <p:cNvSpPr txBox="1"/>
          <p:nvPr/>
        </p:nvSpPr>
        <p:spPr>
          <a:xfrm>
            <a:off x="4259071" y="8883522"/>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19%</a:t>
            </a:r>
            <a:endParaRPr sz="1100">
              <a:latin typeface="Arial"/>
              <a:ea typeface="Arial"/>
              <a:cs typeface="Arial"/>
              <a:sym typeface="Arial"/>
            </a:endParaRPr>
          </a:p>
        </p:txBody>
      </p:sp>
      <p:sp>
        <p:nvSpPr>
          <p:cNvPr id="651" name="Google Shape;651;p61"/>
          <p:cNvSpPr txBox="1"/>
          <p:nvPr/>
        </p:nvSpPr>
        <p:spPr>
          <a:xfrm>
            <a:off x="4992370" y="8908795"/>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15%</a:t>
            </a:r>
            <a:endParaRPr sz="1100">
              <a:latin typeface="Arial"/>
              <a:ea typeface="Arial"/>
              <a:cs typeface="Arial"/>
              <a:sym typeface="Arial"/>
            </a:endParaRPr>
          </a:p>
        </p:txBody>
      </p:sp>
      <p:sp>
        <p:nvSpPr>
          <p:cNvPr id="652" name="Google Shape;652;p61"/>
          <p:cNvSpPr txBox="1"/>
          <p:nvPr/>
        </p:nvSpPr>
        <p:spPr>
          <a:xfrm>
            <a:off x="5700521" y="8895968"/>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21%</a:t>
            </a:r>
            <a:endParaRPr sz="1100">
              <a:latin typeface="Arial"/>
              <a:ea typeface="Arial"/>
              <a:cs typeface="Arial"/>
              <a:sym typeface="Arial"/>
            </a:endParaRPr>
          </a:p>
        </p:txBody>
      </p:sp>
      <p:sp>
        <p:nvSpPr>
          <p:cNvPr id="653" name="Google Shape;653;p61"/>
          <p:cNvSpPr txBox="1"/>
          <p:nvPr/>
        </p:nvSpPr>
        <p:spPr>
          <a:xfrm>
            <a:off x="6459473" y="8921241"/>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13%</a:t>
            </a:r>
            <a:endParaRPr sz="1100">
              <a:latin typeface="Arial"/>
              <a:ea typeface="Arial"/>
              <a:cs typeface="Arial"/>
              <a:sym typeface="Arial"/>
            </a:endParaRPr>
          </a:p>
        </p:txBody>
      </p:sp>
      <p:sp>
        <p:nvSpPr>
          <p:cNvPr id="654" name="Google Shape;654;p61"/>
          <p:cNvSpPr txBox="1"/>
          <p:nvPr/>
        </p:nvSpPr>
        <p:spPr>
          <a:xfrm>
            <a:off x="3415665"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18-24 ans</a:t>
            </a:r>
            <a:endParaRPr sz="900">
              <a:latin typeface="Arial"/>
              <a:ea typeface="Arial"/>
              <a:cs typeface="Arial"/>
              <a:sym typeface="Arial"/>
            </a:endParaRPr>
          </a:p>
        </p:txBody>
      </p:sp>
      <p:sp>
        <p:nvSpPr>
          <p:cNvPr id="655" name="Google Shape;655;p61"/>
          <p:cNvSpPr txBox="1"/>
          <p:nvPr/>
        </p:nvSpPr>
        <p:spPr>
          <a:xfrm>
            <a:off x="4149090"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25-34 ans</a:t>
            </a:r>
            <a:endParaRPr sz="900">
              <a:latin typeface="Arial"/>
              <a:ea typeface="Arial"/>
              <a:cs typeface="Arial"/>
              <a:sym typeface="Arial"/>
            </a:endParaRPr>
          </a:p>
        </p:txBody>
      </p:sp>
      <p:sp>
        <p:nvSpPr>
          <p:cNvPr id="656" name="Google Shape;656;p61"/>
          <p:cNvSpPr txBox="1"/>
          <p:nvPr/>
        </p:nvSpPr>
        <p:spPr>
          <a:xfrm>
            <a:off x="4882388"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35-49 ans</a:t>
            </a:r>
            <a:endParaRPr sz="900">
              <a:latin typeface="Arial"/>
              <a:ea typeface="Arial"/>
              <a:cs typeface="Arial"/>
              <a:sym typeface="Arial"/>
            </a:endParaRPr>
          </a:p>
        </p:txBody>
      </p:sp>
      <p:sp>
        <p:nvSpPr>
          <p:cNvPr id="657" name="Google Shape;657;p61"/>
          <p:cNvSpPr txBox="1"/>
          <p:nvPr/>
        </p:nvSpPr>
        <p:spPr>
          <a:xfrm>
            <a:off x="5616066"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50-64 ans</a:t>
            </a:r>
            <a:endParaRPr sz="900">
              <a:latin typeface="Arial"/>
              <a:ea typeface="Arial"/>
              <a:cs typeface="Arial"/>
              <a:sym typeface="Arial"/>
            </a:endParaRPr>
          </a:p>
        </p:txBody>
      </p:sp>
      <p:sp>
        <p:nvSpPr>
          <p:cNvPr id="658" name="Google Shape;658;p61"/>
          <p:cNvSpPr txBox="1"/>
          <p:nvPr/>
        </p:nvSpPr>
        <p:spPr>
          <a:xfrm>
            <a:off x="6267703" y="9313570"/>
            <a:ext cx="66230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65 ans et plus</a:t>
            </a:r>
            <a:endParaRPr sz="900">
              <a:latin typeface="Arial"/>
              <a:ea typeface="Arial"/>
              <a:cs typeface="Arial"/>
              <a:sym typeface="Arial"/>
            </a:endParaRPr>
          </a:p>
        </p:txBody>
      </p:sp>
      <p:pic>
        <p:nvPicPr>
          <p:cNvPr id="659" name="Google Shape;659;p61"/>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660" name="Google Shape;660;p61"/>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661" name="Google Shape;661;p61"/>
          <p:cNvSpPr txBox="1"/>
          <p:nvPr/>
        </p:nvSpPr>
        <p:spPr>
          <a:xfrm>
            <a:off x="1977644" y="1094613"/>
            <a:ext cx="357759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contacts des réseaux sociaux, et dans la vie</a:t>
            </a:r>
            <a:endParaRPr sz="1800">
              <a:latin typeface="Times New Roman"/>
              <a:ea typeface="Times New Roman"/>
              <a:cs typeface="Times New Roman"/>
              <a:sym typeface="Times New Roman"/>
            </a:endParaRPr>
          </a:p>
        </p:txBody>
      </p:sp>
      <p:sp>
        <p:nvSpPr>
          <p:cNvPr id="662" name="Google Shape;662;p61"/>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66" name="Shape 666"/>
        <p:cNvGrpSpPr/>
        <p:nvPr/>
      </p:nvGrpSpPr>
      <p:grpSpPr>
        <a:xfrm>
          <a:off x="0" y="0"/>
          <a:ext cx="0" cy="0"/>
          <a:chOff x="0" y="0"/>
          <a:chExt cx="0" cy="0"/>
        </a:xfrm>
      </p:grpSpPr>
      <p:pic>
        <p:nvPicPr>
          <p:cNvPr id="667" name="Google Shape;667;p62"/>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grpSp>
        <p:nvGrpSpPr>
          <p:cNvPr id="668" name="Google Shape;668;p62"/>
          <p:cNvGrpSpPr/>
          <p:nvPr/>
        </p:nvGrpSpPr>
        <p:grpSpPr>
          <a:xfrm>
            <a:off x="653491" y="2945383"/>
            <a:ext cx="6560820" cy="2651760"/>
            <a:chOff x="653491" y="2945383"/>
            <a:chExt cx="6560820" cy="2651760"/>
          </a:xfrm>
        </p:grpSpPr>
        <p:sp>
          <p:nvSpPr>
            <p:cNvPr id="669" name="Google Shape;669;p62"/>
            <p:cNvSpPr/>
            <p:nvPr/>
          </p:nvSpPr>
          <p:spPr>
            <a:xfrm>
              <a:off x="653491" y="2945383"/>
              <a:ext cx="6560820" cy="2651760"/>
            </a:xfrm>
            <a:custGeom>
              <a:rect b="b" l="l" r="r" t="t"/>
              <a:pathLst>
                <a:path extrusionOk="0" h="2651760" w="6560820">
                  <a:moveTo>
                    <a:pt x="6560693" y="0"/>
                  </a:moveTo>
                  <a:lnTo>
                    <a:pt x="0" y="0"/>
                  </a:lnTo>
                  <a:lnTo>
                    <a:pt x="0" y="2651379"/>
                  </a:lnTo>
                  <a:lnTo>
                    <a:pt x="6560693" y="2651379"/>
                  </a:lnTo>
                  <a:lnTo>
                    <a:pt x="6560693" y="0"/>
                  </a:lnTo>
                  <a:close/>
                </a:path>
              </a:pathLst>
            </a:custGeom>
            <a:solidFill>
              <a:srgbClr val="B9C2E8">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70" name="Google Shape;670;p62"/>
            <p:cNvSpPr/>
            <p:nvPr/>
          </p:nvSpPr>
          <p:spPr>
            <a:xfrm>
              <a:off x="2524125" y="3211067"/>
              <a:ext cx="792480" cy="542925"/>
            </a:xfrm>
            <a:custGeom>
              <a:rect b="b" l="l" r="r" t="t"/>
              <a:pathLst>
                <a:path extrusionOk="0" h="542925" w="792479">
                  <a:moveTo>
                    <a:pt x="792060" y="0"/>
                  </a:moveTo>
                  <a:lnTo>
                    <a:pt x="0" y="0"/>
                  </a:lnTo>
                  <a:lnTo>
                    <a:pt x="0" y="542671"/>
                  </a:lnTo>
                  <a:lnTo>
                    <a:pt x="792060" y="542671"/>
                  </a:lnTo>
                  <a:lnTo>
                    <a:pt x="792060"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71" name="Google Shape;671;p62"/>
            <p:cNvSpPr/>
            <p:nvPr/>
          </p:nvSpPr>
          <p:spPr>
            <a:xfrm>
              <a:off x="2524125" y="4741417"/>
              <a:ext cx="625475" cy="542925"/>
            </a:xfrm>
            <a:custGeom>
              <a:rect b="b" l="l" r="r" t="t"/>
              <a:pathLst>
                <a:path extrusionOk="0" h="542925" w="625475">
                  <a:moveTo>
                    <a:pt x="625309" y="0"/>
                  </a:moveTo>
                  <a:lnTo>
                    <a:pt x="0" y="0"/>
                  </a:lnTo>
                  <a:lnTo>
                    <a:pt x="0" y="542671"/>
                  </a:lnTo>
                  <a:lnTo>
                    <a:pt x="625309" y="542671"/>
                  </a:lnTo>
                  <a:lnTo>
                    <a:pt x="625309"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672" name="Google Shape;672;p62"/>
          <p:cNvSpPr/>
          <p:nvPr/>
        </p:nvSpPr>
        <p:spPr>
          <a:xfrm>
            <a:off x="2524125" y="6271767"/>
            <a:ext cx="2751455" cy="542925"/>
          </a:xfrm>
          <a:custGeom>
            <a:rect b="b" l="l" r="r" t="t"/>
            <a:pathLst>
              <a:path extrusionOk="0" h="542925" w="2751454">
                <a:moveTo>
                  <a:pt x="2751328" y="0"/>
                </a:moveTo>
                <a:lnTo>
                  <a:pt x="0" y="0"/>
                </a:lnTo>
                <a:lnTo>
                  <a:pt x="0" y="542671"/>
                </a:lnTo>
                <a:lnTo>
                  <a:pt x="2751328" y="542671"/>
                </a:lnTo>
                <a:lnTo>
                  <a:pt x="275132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73" name="Google Shape;673;p62"/>
          <p:cNvSpPr txBox="1"/>
          <p:nvPr/>
        </p:nvSpPr>
        <p:spPr>
          <a:xfrm>
            <a:off x="3393313" y="3328542"/>
            <a:ext cx="356870" cy="269240"/>
          </a:xfrm>
          <a:prstGeom prst="rect">
            <a:avLst/>
          </a:prstGeom>
          <a:noFill/>
          <a:ln>
            <a:noFill/>
          </a:ln>
        </p:spPr>
        <p:txBody>
          <a:bodyPr anchorCtr="0" anchor="t" bIns="0" lIns="0" spcFirstLastPara="1" rIns="0" wrap="square" tIns="12050">
            <a:spAutoFit/>
          </a:bodyPr>
          <a:lstStyle/>
          <a:p>
            <a:pPr indent="0" lvl="0" marL="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19%</a:t>
            </a:r>
            <a:endParaRPr sz="1600">
              <a:latin typeface="Times New Roman"/>
              <a:ea typeface="Times New Roman"/>
              <a:cs typeface="Times New Roman"/>
              <a:sym typeface="Times New Roman"/>
            </a:endParaRPr>
          </a:p>
        </p:txBody>
      </p:sp>
      <p:sp>
        <p:nvSpPr>
          <p:cNvPr id="674" name="Google Shape;674;p62"/>
          <p:cNvSpPr txBox="1"/>
          <p:nvPr/>
        </p:nvSpPr>
        <p:spPr>
          <a:xfrm>
            <a:off x="3226561" y="4858892"/>
            <a:ext cx="356870" cy="269240"/>
          </a:xfrm>
          <a:prstGeom prst="rect">
            <a:avLst/>
          </a:prstGeom>
          <a:noFill/>
          <a:ln>
            <a:noFill/>
          </a:ln>
        </p:spPr>
        <p:txBody>
          <a:bodyPr anchorCtr="0" anchor="t" bIns="0" lIns="0" spcFirstLastPara="1" rIns="0" wrap="square" tIns="12050">
            <a:spAutoFit/>
          </a:bodyPr>
          <a:lstStyle/>
          <a:p>
            <a:pPr indent="0" lvl="0" marL="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15%</a:t>
            </a:r>
            <a:endParaRPr sz="1600">
              <a:latin typeface="Times New Roman"/>
              <a:ea typeface="Times New Roman"/>
              <a:cs typeface="Times New Roman"/>
              <a:sym typeface="Times New Roman"/>
            </a:endParaRPr>
          </a:p>
        </p:txBody>
      </p:sp>
      <p:sp>
        <p:nvSpPr>
          <p:cNvPr id="675" name="Google Shape;675;p62"/>
          <p:cNvSpPr txBox="1"/>
          <p:nvPr/>
        </p:nvSpPr>
        <p:spPr>
          <a:xfrm>
            <a:off x="5339841" y="6389623"/>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66%</a:t>
            </a:r>
            <a:endParaRPr sz="1600">
              <a:latin typeface="Times New Roman"/>
              <a:ea typeface="Times New Roman"/>
              <a:cs typeface="Times New Roman"/>
              <a:sym typeface="Times New Roman"/>
            </a:endParaRPr>
          </a:p>
        </p:txBody>
      </p:sp>
      <p:sp>
        <p:nvSpPr>
          <p:cNvPr id="676" name="Google Shape;676;p62"/>
          <p:cNvSpPr txBox="1"/>
          <p:nvPr/>
        </p:nvSpPr>
        <p:spPr>
          <a:xfrm>
            <a:off x="1115567" y="3340099"/>
            <a:ext cx="1271270" cy="239395"/>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Oui, plusieurs fois</a:t>
            </a:r>
            <a:endParaRPr sz="1400">
              <a:latin typeface="Times New Roman"/>
              <a:ea typeface="Times New Roman"/>
              <a:cs typeface="Times New Roman"/>
              <a:sym typeface="Times New Roman"/>
            </a:endParaRPr>
          </a:p>
        </p:txBody>
      </p:sp>
      <p:sp>
        <p:nvSpPr>
          <p:cNvPr id="677" name="Google Shape;677;p62"/>
          <p:cNvSpPr txBox="1"/>
          <p:nvPr/>
        </p:nvSpPr>
        <p:spPr>
          <a:xfrm>
            <a:off x="1473072" y="4870830"/>
            <a:ext cx="913130" cy="239395"/>
          </a:xfrm>
          <a:prstGeom prst="rect">
            <a:avLst/>
          </a:prstGeom>
          <a:noFill/>
          <a:ln>
            <a:noFill/>
          </a:ln>
        </p:spPr>
        <p:txBody>
          <a:bodyPr anchorCtr="0" anchor="t" bIns="0" lIns="0" spcFirstLastPara="1" rIns="0" wrap="square" tIns="13325">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Oui, une fois</a:t>
            </a:r>
            <a:endParaRPr sz="1400">
              <a:latin typeface="Times New Roman"/>
              <a:ea typeface="Times New Roman"/>
              <a:cs typeface="Times New Roman"/>
              <a:sym typeface="Times New Roman"/>
            </a:endParaRPr>
          </a:p>
        </p:txBody>
      </p:sp>
      <p:sp>
        <p:nvSpPr>
          <p:cNvPr id="678" name="Google Shape;678;p62"/>
          <p:cNvSpPr txBox="1"/>
          <p:nvPr/>
        </p:nvSpPr>
        <p:spPr>
          <a:xfrm>
            <a:off x="1486280" y="6401180"/>
            <a:ext cx="85471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jamais</a:t>
            </a:r>
            <a:endParaRPr sz="1400">
              <a:latin typeface="Times New Roman"/>
              <a:ea typeface="Times New Roman"/>
              <a:cs typeface="Times New Roman"/>
              <a:sym typeface="Times New Roman"/>
            </a:endParaRPr>
          </a:p>
        </p:txBody>
      </p:sp>
      <p:sp>
        <p:nvSpPr>
          <p:cNvPr id="679" name="Google Shape;679;p62"/>
          <p:cNvSpPr txBox="1"/>
          <p:nvPr/>
        </p:nvSpPr>
        <p:spPr>
          <a:xfrm>
            <a:off x="511835" y="1912162"/>
            <a:ext cx="6560820" cy="5880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1270" lvl="0" marL="147955" marR="140970" rtl="0" algn="l">
              <a:lnSpc>
                <a:spcPct val="100000"/>
              </a:lnSpc>
              <a:spcBef>
                <a:spcPts val="0"/>
              </a:spcBef>
              <a:spcAft>
                <a:spcPts val="0"/>
              </a:spcAft>
              <a:buNone/>
            </a:pPr>
            <a:r>
              <a:rPr lang="en-US" sz="1550">
                <a:latin typeface="Times New Roman"/>
                <a:ea typeface="Times New Roman"/>
                <a:cs typeface="Times New Roman"/>
                <a:sym typeface="Times New Roman"/>
              </a:rPr>
              <a:t>Avez-vous déjà fait des rencontres sur les réseaux sociaux, c’est-à-dire parlé pour la première fois à des personnes que vous avez ensuite rencontrées dans la vie réelle ?</a:t>
            </a:r>
            <a:endParaRPr sz="1550">
              <a:latin typeface="Times New Roman"/>
              <a:ea typeface="Times New Roman"/>
              <a:cs typeface="Times New Roman"/>
              <a:sym typeface="Times New Roman"/>
            </a:endParaRPr>
          </a:p>
        </p:txBody>
      </p:sp>
      <p:sp>
        <p:nvSpPr>
          <p:cNvPr id="680" name="Google Shape;680;p62"/>
          <p:cNvSpPr txBox="1"/>
          <p:nvPr/>
        </p:nvSpPr>
        <p:spPr>
          <a:xfrm>
            <a:off x="227787" y="9766503"/>
            <a:ext cx="158496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Ensemble (XX personnes)</a:t>
            </a:r>
            <a:endParaRPr sz="1100">
              <a:latin typeface="Times New Roman"/>
              <a:ea typeface="Times New Roman"/>
              <a:cs typeface="Times New Roman"/>
              <a:sym typeface="Times New Roman"/>
            </a:endParaRPr>
          </a:p>
        </p:txBody>
      </p:sp>
      <p:sp>
        <p:nvSpPr>
          <p:cNvPr id="681" name="Google Shape;681;p62"/>
          <p:cNvSpPr txBox="1"/>
          <p:nvPr/>
        </p:nvSpPr>
        <p:spPr>
          <a:xfrm>
            <a:off x="5215890" y="3196691"/>
            <a:ext cx="1742439" cy="974725"/>
          </a:xfrm>
          <a:prstGeom prst="rect">
            <a:avLst/>
          </a:prstGeom>
          <a:solidFill>
            <a:srgbClr val="B9C2E8">
              <a:alpha val="49411"/>
            </a:srgbClr>
          </a:solidFill>
          <a:ln cap="flat" cmpd="sng" w="9525">
            <a:solidFill>
              <a:srgbClr val="29377D"/>
            </a:solidFill>
            <a:prstDash val="solid"/>
            <a:round/>
            <a:headEnd len="sm" w="sm" type="none"/>
            <a:tailEnd len="sm" w="sm" type="none"/>
          </a:ln>
        </p:spPr>
        <p:txBody>
          <a:bodyPr anchorCtr="0" anchor="t" bIns="0" lIns="0" spcFirstLastPara="1" rIns="0" wrap="square" tIns="33650">
            <a:spAutoFit/>
          </a:bodyPr>
          <a:lstStyle/>
          <a:p>
            <a:pPr indent="-135890" lvl="0" marL="624205" marR="481330" rtl="0" algn="l">
              <a:lnSpc>
                <a:spcPct val="97900"/>
              </a:lnSpc>
              <a:spcBef>
                <a:spcPts val="0"/>
              </a:spcBef>
              <a:spcAft>
                <a:spcPts val="0"/>
              </a:spcAft>
              <a:buNone/>
            </a:pPr>
            <a:r>
              <a:rPr lang="en-US" sz="1550">
                <a:solidFill>
                  <a:srgbClr val="29377D"/>
                </a:solidFill>
                <a:latin typeface="Times New Roman"/>
                <a:ea typeface="Times New Roman"/>
                <a:cs typeface="Times New Roman"/>
                <a:sym typeface="Times New Roman"/>
              </a:rPr>
              <a:t>Sous-total </a:t>
            </a:r>
            <a:r>
              <a:rPr i="1" lang="en-US" sz="1550">
                <a:solidFill>
                  <a:srgbClr val="29377D"/>
                </a:solidFill>
                <a:latin typeface="Times New Roman"/>
                <a:ea typeface="Times New Roman"/>
                <a:cs typeface="Times New Roman"/>
                <a:sym typeface="Times New Roman"/>
              </a:rPr>
              <a:t>OUI </a:t>
            </a:r>
            <a:r>
              <a:rPr b="1" lang="en-US" sz="2650">
                <a:solidFill>
                  <a:srgbClr val="29377D"/>
                </a:solidFill>
                <a:latin typeface="Times New Roman"/>
                <a:ea typeface="Times New Roman"/>
                <a:cs typeface="Times New Roman"/>
                <a:sym typeface="Times New Roman"/>
              </a:rPr>
              <a:t>34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682" name="Google Shape;682;p62"/>
          <p:cNvSpPr txBox="1"/>
          <p:nvPr/>
        </p:nvSpPr>
        <p:spPr>
          <a:xfrm>
            <a:off x="5551678" y="4221049"/>
            <a:ext cx="861694" cy="438784"/>
          </a:xfrm>
          <a:prstGeom prst="rect">
            <a:avLst/>
          </a:prstGeom>
          <a:noFill/>
          <a:ln>
            <a:noFill/>
          </a:ln>
        </p:spPr>
        <p:txBody>
          <a:bodyPr anchorCtr="0" anchor="t" bIns="0" lIns="0" spcFirstLastPara="1" rIns="0" wrap="square" tIns="11425">
            <a:spAutoFit/>
          </a:bodyPr>
          <a:lstStyle/>
          <a:p>
            <a:pPr indent="0" lvl="0" marL="0" rtl="0" algn="l">
              <a:lnSpc>
                <a:spcPct val="100000"/>
              </a:lnSpc>
              <a:spcBef>
                <a:spcPts val="0"/>
              </a:spcBef>
              <a:spcAft>
                <a:spcPts val="0"/>
              </a:spcAft>
              <a:buNone/>
            </a:pPr>
            <a:r>
              <a:rPr i="1" lang="en-US" sz="1300">
                <a:solidFill>
                  <a:srgbClr val="001F5F"/>
                </a:solidFill>
                <a:latin typeface="Times New Roman"/>
                <a:ea typeface="Times New Roman"/>
                <a:cs typeface="Times New Roman"/>
                <a:sym typeface="Times New Roman"/>
              </a:rPr>
              <a:t>Actifs : </a:t>
            </a:r>
            <a:r>
              <a:rPr b="1" i="1" lang="en-US" sz="1400">
                <a:solidFill>
                  <a:srgbClr val="001F5F"/>
                </a:solidFill>
                <a:latin typeface="Times New Roman"/>
                <a:ea typeface="Times New Roman"/>
                <a:cs typeface="Times New Roman"/>
                <a:sym typeface="Times New Roman"/>
              </a:rPr>
              <a:t>42 %</a:t>
            </a:r>
            <a:endParaRPr sz="1400">
              <a:latin typeface="Times New Roman"/>
              <a:ea typeface="Times New Roman"/>
              <a:cs typeface="Times New Roman"/>
              <a:sym typeface="Times New Roman"/>
            </a:endParaRPr>
          </a:p>
          <a:p>
            <a:pPr indent="0" lvl="0" marL="0" rtl="0" algn="l">
              <a:lnSpc>
                <a:spcPct val="100000"/>
              </a:lnSpc>
              <a:spcBef>
                <a:spcPts val="15"/>
              </a:spcBef>
              <a:spcAft>
                <a:spcPts val="0"/>
              </a:spcAft>
              <a:buNone/>
            </a:pPr>
            <a:r>
              <a:rPr i="1" lang="en-US" sz="1300">
                <a:solidFill>
                  <a:srgbClr val="001F5F"/>
                </a:solidFill>
                <a:latin typeface="Times New Roman"/>
                <a:ea typeface="Times New Roman"/>
                <a:cs typeface="Times New Roman"/>
                <a:sym typeface="Times New Roman"/>
              </a:rPr>
              <a:t>Inactifs : 22 %</a:t>
            </a:r>
            <a:endParaRPr sz="1300">
              <a:latin typeface="Times New Roman"/>
              <a:ea typeface="Times New Roman"/>
              <a:cs typeface="Times New Roman"/>
              <a:sym typeface="Times New Roman"/>
            </a:endParaRPr>
          </a:p>
        </p:txBody>
      </p:sp>
      <p:grpSp>
        <p:nvGrpSpPr>
          <p:cNvPr id="683" name="Google Shape;683;p62"/>
          <p:cNvGrpSpPr/>
          <p:nvPr/>
        </p:nvGrpSpPr>
        <p:grpSpPr>
          <a:xfrm>
            <a:off x="3288538" y="7950580"/>
            <a:ext cx="3667125" cy="565150"/>
            <a:chOff x="3288538" y="7950580"/>
            <a:chExt cx="3667125" cy="565150"/>
          </a:xfrm>
        </p:grpSpPr>
        <p:sp>
          <p:nvSpPr>
            <p:cNvPr id="684" name="Google Shape;684;p62"/>
            <p:cNvSpPr/>
            <p:nvPr/>
          </p:nvSpPr>
          <p:spPr>
            <a:xfrm>
              <a:off x="3288538" y="8515730"/>
              <a:ext cx="3667125" cy="0"/>
            </a:xfrm>
            <a:custGeom>
              <a:rect b="b" l="l" r="r" t="t"/>
              <a:pathLst>
                <a:path extrusionOk="0" h="120000" w="3667125">
                  <a:moveTo>
                    <a:pt x="0" y="0"/>
                  </a:moveTo>
                  <a:lnTo>
                    <a:pt x="3666743"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85" name="Google Shape;685;p62"/>
            <p:cNvSpPr/>
            <p:nvPr/>
          </p:nvSpPr>
          <p:spPr>
            <a:xfrm>
              <a:off x="3655187" y="8132698"/>
              <a:ext cx="2933700" cy="320675"/>
            </a:xfrm>
            <a:custGeom>
              <a:rect b="b" l="l" r="r" t="t"/>
              <a:pathLst>
                <a:path extrusionOk="0" h="320675" w="2933700">
                  <a:moveTo>
                    <a:pt x="0" y="0"/>
                  </a:moveTo>
                  <a:lnTo>
                    <a:pt x="52387" y="3518"/>
                  </a:lnTo>
                  <a:lnTo>
                    <a:pt x="104774" y="6911"/>
                  </a:lnTo>
                  <a:lnTo>
                    <a:pt x="157161" y="10213"/>
                  </a:lnTo>
                  <a:lnTo>
                    <a:pt x="209547" y="13458"/>
                  </a:lnTo>
                  <a:lnTo>
                    <a:pt x="261931" y="16680"/>
                  </a:lnTo>
                  <a:lnTo>
                    <a:pt x="314315" y="19914"/>
                  </a:lnTo>
                  <a:lnTo>
                    <a:pt x="366696" y="23193"/>
                  </a:lnTo>
                  <a:lnTo>
                    <a:pt x="419076" y="26552"/>
                  </a:lnTo>
                  <a:lnTo>
                    <a:pt x="471453" y="30024"/>
                  </a:lnTo>
                  <a:lnTo>
                    <a:pt x="523828" y="33645"/>
                  </a:lnTo>
                  <a:lnTo>
                    <a:pt x="576200" y="37448"/>
                  </a:lnTo>
                  <a:lnTo>
                    <a:pt x="628570" y="41467"/>
                  </a:lnTo>
                  <a:lnTo>
                    <a:pt x="680935" y="45737"/>
                  </a:lnTo>
                  <a:lnTo>
                    <a:pt x="733298" y="50291"/>
                  </a:lnTo>
                  <a:lnTo>
                    <a:pt x="782193" y="54872"/>
                  </a:lnTo>
                  <a:lnTo>
                    <a:pt x="831088" y="59792"/>
                  </a:lnTo>
                  <a:lnTo>
                    <a:pt x="879983" y="65001"/>
                  </a:lnTo>
                  <a:lnTo>
                    <a:pt x="928878" y="70449"/>
                  </a:lnTo>
                  <a:lnTo>
                    <a:pt x="977773" y="76087"/>
                  </a:lnTo>
                  <a:lnTo>
                    <a:pt x="1026668" y="81863"/>
                  </a:lnTo>
                  <a:lnTo>
                    <a:pt x="1075563" y="87727"/>
                  </a:lnTo>
                  <a:lnTo>
                    <a:pt x="1124458" y="93631"/>
                  </a:lnTo>
                  <a:lnTo>
                    <a:pt x="1173353" y="99523"/>
                  </a:lnTo>
                  <a:lnTo>
                    <a:pt x="1222248" y="105353"/>
                  </a:lnTo>
                  <a:lnTo>
                    <a:pt x="1271143" y="111072"/>
                  </a:lnTo>
                  <a:lnTo>
                    <a:pt x="1320038" y="116628"/>
                  </a:lnTo>
                  <a:lnTo>
                    <a:pt x="1368933" y="121973"/>
                  </a:lnTo>
                  <a:lnTo>
                    <a:pt x="1417828" y="127055"/>
                  </a:lnTo>
                  <a:lnTo>
                    <a:pt x="1466723" y="131825"/>
                  </a:lnTo>
                  <a:lnTo>
                    <a:pt x="1519108" y="136474"/>
                  </a:lnTo>
                  <a:lnTo>
                    <a:pt x="1571490" y="140588"/>
                  </a:lnTo>
                  <a:lnTo>
                    <a:pt x="1623870" y="144276"/>
                  </a:lnTo>
                  <a:lnTo>
                    <a:pt x="1676247" y="147651"/>
                  </a:lnTo>
                  <a:lnTo>
                    <a:pt x="1728623" y="150820"/>
                  </a:lnTo>
                  <a:lnTo>
                    <a:pt x="1780998" y="153896"/>
                  </a:lnTo>
                  <a:lnTo>
                    <a:pt x="1833372" y="156987"/>
                  </a:lnTo>
                  <a:lnTo>
                    <a:pt x="1885745" y="160205"/>
                  </a:lnTo>
                  <a:lnTo>
                    <a:pt x="1938120" y="163660"/>
                  </a:lnTo>
                  <a:lnTo>
                    <a:pt x="1990496" y="167461"/>
                  </a:lnTo>
                  <a:lnTo>
                    <a:pt x="2042873" y="171720"/>
                  </a:lnTo>
                  <a:lnTo>
                    <a:pt x="2095253" y="176546"/>
                  </a:lnTo>
                  <a:lnTo>
                    <a:pt x="2147635" y="182049"/>
                  </a:lnTo>
                  <a:lnTo>
                    <a:pt x="2200021" y="188340"/>
                  </a:lnTo>
                  <a:lnTo>
                    <a:pt x="2248916" y="194962"/>
                  </a:lnTo>
                  <a:lnTo>
                    <a:pt x="2297811" y="202184"/>
                  </a:lnTo>
                  <a:lnTo>
                    <a:pt x="2346706" y="209940"/>
                  </a:lnTo>
                  <a:lnTo>
                    <a:pt x="2395601" y="218162"/>
                  </a:lnTo>
                  <a:lnTo>
                    <a:pt x="2444496" y="226784"/>
                  </a:lnTo>
                  <a:lnTo>
                    <a:pt x="2493391" y="235739"/>
                  </a:lnTo>
                  <a:lnTo>
                    <a:pt x="2542286" y="244960"/>
                  </a:lnTo>
                  <a:lnTo>
                    <a:pt x="2591181" y="254381"/>
                  </a:lnTo>
                  <a:lnTo>
                    <a:pt x="2640076" y="263934"/>
                  </a:lnTo>
                  <a:lnTo>
                    <a:pt x="2688971" y="273553"/>
                  </a:lnTo>
                  <a:lnTo>
                    <a:pt x="2737866" y="283171"/>
                  </a:lnTo>
                  <a:lnTo>
                    <a:pt x="2786761" y="292720"/>
                  </a:lnTo>
                  <a:lnTo>
                    <a:pt x="2835656" y="302135"/>
                  </a:lnTo>
                  <a:lnTo>
                    <a:pt x="2884551" y="311349"/>
                  </a:lnTo>
                  <a:lnTo>
                    <a:pt x="2933445" y="320293"/>
                  </a:lnTo>
                </a:path>
              </a:pathLst>
            </a:custGeom>
            <a:noFill/>
            <a:ln cap="flat" cmpd="sng" w="2857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86" name="Google Shape;686;p62"/>
            <p:cNvSpPr/>
            <p:nvPr/>
          </p:nvSpPr>
          <p:spPr>
            <a:xfrm>
              <a:off x="3622929" y="8100313"/>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87" name="Google Shape;687;p62"/>
            <p:cNvSpPr/>
            <p:nvPr/>
          </p:nvSpPr>
          <p:spPr>
            <a:xfrm>
              <a:off x="3622929" y="8100313"/>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88" name="Google Shape;688;p62"/>
            <p:cNvSpPr/>
            <p:nvPr/>
          </p:nvSpPr>
          <p:spPr>
            <a:xfrm>
              <a:off x="4357497" y="8150605"/>
              <a:ext cx="64135" cy="38100"/>
            </a:xfrm>
            <a:custGeom>
              <a:rect b="b" l="l" r="r" t="t"/>
              <a:pathLst>
                <a:path extrusionOk="0" h="38100" w="64135">
                  <a:moveTo>
                    <a:pt x="0" y="38100"/>
                  </a:moveTo>
                  <a:lnTo>
                    <a:pt x="64008" y="38100"/>
                  </a:lnTo>
                  <a:lnTo>
                    <a:pt x="64008" y="0"/>
                  </a:lnTo>
                  <a:lnTo>
                    <a:pt x="0" y="0"/>
                  </a:lnTo>
                  <a:lnTo>
                    <a:pt x="0" y="3810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89" name="Google Shape;689;p62"/>
            <p:cNvSpPr/>
            <p:nvPr/>
          </p:nvSpPr>
          <p:spPr>
            <a:xfrm>
              <a:off x="4357497" y="8150605"/>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0" name="Google Shape;690;p62"/>
            <p:cNvSpPr/>
            <p:nvPr/>
          </p:nvSpPr>
          <p:spPr>
            <a:xfrm>
              <a:off x="3655187" y="7950580"/>
              <a:ext cx="2933700" cy="320675"/>
            </a:xfrm>
            <a:custGeom>
              <a:rect b="b" l="l" r="r" t="t"/>
              <a:pathLst>
                <a:path extrusionOk="0" h="320675" w="2933700">
                  <a:moveTo>
                    <a:pt x="0" y="320294"/>
                  </a:moveTo>
                  <a:lnTo>
                    <a:pt x="733933" y="269875"/>
                  </a:lnTo>
                  <a:lnTo>
                    <a:pt x="1466977" y="189102"/>
                  </a:lnTo>
                  <a:lnTo>
                    <a:pt x="2200021" y="131190"/>
                  </a:lnTo>
                  <a:lnTo>
                    <a:pt x="2933445" y="0"/>
                  </a:lnTo>
                </a:path>
              </a:pathLst>
            </a:custGeom>
            <a:noFill/>
            <a:ln cap="flat" cmpd="sng" w="38100">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1" name="Google Shape;691;p62"/>
            <p:cNvSpPr/>
            <p:nvPr/>
          </p:nvSpPr>
          <p:spPr>
            <a:xfrm>
              <a:off x="4357497" y="8188705"/>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2" name="Google Shape;692;p62"/>
            <p:cNvSpPr/>
            <p:nvPr/>
          </p:nvSpPr>
          <p:spPr>
            <a:xfrm>
              <a:off x="4357497" y="8188705"/>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3" name="Google Shape;693;p62"/>
            <p:cNvSpPr/>
            <p:nvPr/>
          </p:nvSpPr>
          <p:spPr>
            <a:xfrm>
              <a:off x="5090541" y="8107933"/>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4" name="Google Shape;694;p62"/>
            <p:cNvSpPr/>
            <p:nvPr/>
          </p:nvSpPr>
          <p:spPr>
            <a:xfrm>
              <a:off x="5090541" y="8107933"/>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5" name="Google Shape;695;p62"/>
            <p:cNvSpPr/>
            <p:nvPr/>
          </p:nvSpPr>
          <p:spPr>
            <a:xfrm>
              <a:off x="5823585" y="8050021"/>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6" name="Google Shape;696;p62"/>
            <p:cNvSpPr/>
            <p:nvPr/>
          </p:nvSpPr>
          <p:spPr>
            <a:xfrm>
              <a:off x="5823585" y="8050021"/>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697" name="Google Shape;697;p62"/>
          <p:cNvGrpSpPr/>
          <p:nvPr/>
        </p:nvGrpSpPr>
        <p:grpSpPr>
          <a:xfrm>
            <a:off x="5090540" y="8232902"/>
            <a:ext cx="64135" cy="64135"/>
            <a:chOff x="5090540" y="8232902"/>
            <a:chExt cx="64135" cy="64135"/>
          </a:xfrm>
        </p:grpSpPr>
        <p:sp>
          <p:nvSpPr>
            <p:cNvPr id="698" name="Google Shape;698;p62"/>
            <p:cNvSpPr/>
            <p:nvPr/>
          </p:nvSpPr>
          <p:spPr>
            <a:xfrm>
              <a:off x="5090540" y="8232902"/>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699" name="Google Shape;699;p62"/>
            <p:cNvSpPr/>
            <p:nvPr/>
          </p:nvSpPr>
          <p:spPr>
            <a:xfrm>
              <a:off x="5090540" y="8232902"/>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700" name="Google Shape;700;p62"/>
          <p:cNvGrpSpPr/>
          <p:nvPr/>
        </p:nvGrpSpPr>
        <p:grpSpPr>
          <a:xfrm>
            <a:off x="5823584" y="8289290"/>
            <a:ext cx="64135" cy="64135"/>
            <a:chOff x="5823584" y="8289290"/>
            <a:chExt cx="64135" cy="64135"/>
          </a:xfrm>
        </p:grpSpPr>
        <p:sp>
          <p:nvSpPr>
            <p:cNvPr id="701" name="Google Shape;701;p62"/>
            <p:cNvSpPr/>
            <p:nvPr/>
          </p:nvSpPr>
          <p:spPr>
            <a:xfrm>
              <a:off x="5823584" y="8289290"/>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02" name="Google Shape;702;p62"/>
            <p:cNvSpPr/>
            <p:nvPr/>
          </p:nvSpPr>
          <p:spPr>
            <a:xfrm>
              <a:off x="5823584" y="8289290"/>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703" name="Google Shape;703;p62"/>
          <p:cNvGrpSpPr/>
          <p:nvPr/>
        </p:nvGrpSpPr>
        <p:grpSpPr>
          <a:xfrm>
            <a:off x="6556629" y="8421877"/>
            <a:ext cx="64135" cy="64135"/>
            <a:chOff x="6556629" y="8421877"/>
            <a:chExt cx="64135" cy="64135"/>
          </a:xfrm>
        </p:grpSpPr>
        <p:sp>
          <p:nvSpPr>
            <p:cNvPr id="704" name="Google Shape;704;p62"/>
            <p:cNvSpPr/>
            <p:nvPr/>
          </p:nvSpPr>
          <p:spPr>
            <a:xfrm>
              <a:off x="6556629" y="8421877"/>
              <a:ext cx="64135" cy="64135"/>
            </a:xfrm>
            <a:custGeom>
              <a:rect b="b" l="l" r="r" t="t"/>
              <a:pathLst>
                <a:path extrusionOk="0" h="64134" w="64134">
                  <a:moveTo>
                    <a:pt x="64007" y="0"/>
                  </a:moveTo>
                  <a:lnTo>
                    <a:pt x="0" y="0"/>
                  </a:lnTo>
                  <a:lnTo>
                    <a:pt x="0" y="64007"/>
                  </a:lnTo>
                  <a:lnTo>
                    <a:pt x="64007" y="64007"/>
                  </a:lnTo>
                  <a:lnTo>
                    <a:pt x="64007" y="0"/>
                  </a:lnTo>
                  <a:close/>
                </a:path>
              </a:pathLst>
            </a:custGeom>
            <a:solidFill>
              <a:srgbClr val="4466A1"/>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05" name="Google Shape;705;p62"/>
            <p:cNvSpPr/>
            <p:nvPr/>
          </p:nvSpPr>
          <p:spPr>
            <a:xfrm>
              <a:off x="6556629" y="8421877"/>
              <a:ext cx="64135" cy="64135"/>
            </a:xfrm>
            <a:custGeom>
              <a:rect b="b" l="l" r="r" t="t"/>
              <a:pathLst>
                <a:path extrusionOk="0" h="64134" w="64134">
                  <a:moveTo>
                    <a:pt x="0" y="64007"/>
                  </a:moveTo>
                  <a:lnTo>
                    <a:pt x="64007" y="64007"/>
                  </a:lnTo>
                  <a:lnTo>
                    <a:pt x="64007" y="0"/>
                  </a:lnTo>
                  <a:lnTo>
                    <a:pt x="0" y="0"/>
                  </a:lnTo>
                  <a:lnTo>
                    <a:pt x="0" y="64007"/>
                  </a:lnTo>
                  <a:close/>
                </a:path>
              </a:pathLst>
            </a:custGeom>
            <a:noFill/>
            <a:ln cap="flat" cmpd="sng" w="9525">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706" name="Google Shape;706;p62"/>
          <p:cNvGrpSpPr/>
          <p:nvPr/>
        </p:nvGrpSpPr>
        <p:grpSpPr>
          <a:xfrm>
            <a:off x="3622928" y="8238997"/>
            <a:ext cx="64135" cy="64135"/>
            <a:chOff x="3622928" y="8238997"/>
            <a:chExt cx="64135" cy="64135"/>
          </a:xfrm>
        </p:grpSpPr>
        <p:sp>
          <p:nvSpPr>
            <p:cNvPr id="707" name="Google Shape;707;p62"/>
            <p:cNvSpPr/>
            <p:nvPr/>
          </p:nvSpPr>
          <p:spPr>
            <a:xfrm>
              <a:off x="3622928" y="8238997"/>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08" name="Google Shape;708;p62"/>
            <p:cNvSpPr/>
            <p:nvPr/>
          </p:nvSpPr>
          <p:spPr>
            <a:xfrm>
              <a:off x="3622928" y="8238997"/>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709" name="Google Shape;709;p62"/>
          <p:cNvGrpSpPr/>
          <p:nvPr/>
        </p:nvGrpSpPr>
        <p:grpSpPr>
          <a:xfrm>
            <a:off x="6556629" y="7918957"/>
            <a:ext cx="64135" cy="64135"/>
            <a:chOff x="6556629" y="7918957"/>
            <a:chExt cx="64135" cy="64135"/>
          </a:xfrm>
        </p:grpSpPr>
        <p:sp>
          <p:nvSpPr>
            <p:cNvPr id="710" name="Google Shape;710;p62"/>
            <p:cNvSpPr/>
            <p:nvPr/>
          </p:nvSpPr>
          <p:spPr>
            <a:xfrm>
              <a:off x="6556629" y="7918957"/>
              <a:ext cx="64135" cy="64135"/>
            </a:xfrm>
            <a:custGeom>
              <a:rect b="b" l="l" r="r" t="t"/>
              <a:pathLst>
                <a:path extrusionOk="0" h="64134" w="64134">
                  <a:moveTo>
                    <a:pt x="64007" y="0"/>
                  </a:moveTo>
                  <a:lnTo>
                    <a:pt x="0" y="0"/>
                  </a:lnTo>
                  <a:lnTo>
                    <a:pt x="0" y="64007"/>
                  </a:lnTo>
                  <a:lnTo>
                    <a:pt x="64007" y="64007"/>
                  </a:lnTo>
                  <a:lnTo>
                    <a:pt x="64007"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11" name="Google Shape;711;p62"/>
            <p:cNvSpPr/>
            <p:nvPr/>
          </p:nvSpPr>
          <p:spPr>
            <a:xfrm>
              <a:off x="6556629" y="7918957"/>
              <a:ext cx="64135" cy="64135"/>
            </a:xfrm>
            <a:custGeom>
              <a:rect b="b" l="l" r="r" t="t"/>
              <a:pathLst>
                <a:path extrusionOk="0" h="64134" w="64134">
                  <a:moveTo>
                    <a:pt x="0" y="64007"/>
                  </a:moveTo>
                  <a:lnTo>
                    <a:pt x="64007" y="64007"/>
                  </a:lnTo>
                  <a:lnTo>
                    <a:pt x="64007" y="0"/>
                  </a:lnTo>
                  <a:lnTo>
                    <a:pt x="0" y="0"/>
                  </a:lnTo>
                  <a:lnTo>
                    <a:pt x="0" y="64007"/>
                  </a:lnTo>
                  <a:close/>
                </a:path>
              </a:pathLst>
            </a:custGeom>
            <a:noFill/>
            <a:ln cap="flat" cmpd="sng" w="12700">
              <a:solidFill>
                <a:srgbClr val="E97031"/>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712" name="Google Shape;712;p62"/>
          <p:cNvSpPr txBox="1"/>
          <p:nvPr/>
        </p:nvSpPr>
        <p:spPr>
          <a:xfrm>
            <a:off x="3501009" y="7858759"/>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61%</a:t>
            </a:r>
            <a:endParaRPr sz="1100">
              <a:latin typeface="Arial"/>
              <a:ea typeface="Arial"/>
              <a:cs typeface="Arial"/>
              <a:sym typeface="Arial"/>
            </a:endParaRPr>
          </a:p>
        </p:txBody>
      </p:sp>
      <p:sp>
        <p:nvSpPr>
          <p:cNvPr id="713" name="Google Shape;713;p62"/>
          <p:cNvSpPr txBox="1"/>
          <p:nvPr/>
        </p:nvSpPr>
        <p:spPr>
          <a:xfrm>
            <a:off x="4180713" y="7864220"/>
            <a:ext cx="31051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53%</a:t>
            </a:r>
            <a:endParaRPr sz="1100">
              <a:latin typeface="Arial"/>
              <a:ea typeface="Arial"/>
              <a:cs typeface="Arial"/>
              <a:sym typeface="Arial"/>
            </a:endParaRPr>
          </a:p>
        </p:txBody>
      </p:sp>
      <p:sp>
        <p:nvSpPr>
          <p:cNvPr id="714" name="Google Shape;714;p62"/>
          <p:cNvSpPr txBox="1"/>
          <p:nvPr/>
        </p:nvSpPr>
        <p:spPr>
          <a:xfrm>
            <a:off x="4956428" y="8281796"/>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40%</a:t>
            </a:r>
            <a:endParaRPr sz="1100">
              <a:latin typeface="Arial"/>
              <a:ea typeface="Arial"/>
              <a:cs typeface="Arial"/>
              <a:sym typeface="Arial"/>
            </a:endParaRPr>
          </a:p>
        </p:txBody>
      </p:sp>
      <p:sp>
        <p:nvSpPr>
          <p:cNvPr id="715" name="Google Shape;715;p62"/>
          <p:cNvSpPr txBox="1"/>
          <p:nvPr/>
        </p:nvSpPr>
        <p:spPr>
          <a:xfrm>
            <a:off x="5647690" y="8310498"/>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31%</a:t>
            </a:r>
            <a:endParaRPr sz="1100">
              <a:latin typeface="Arial"/>
              <a:ea typeface="Arial"/>
              <a:cs typeface="Arial"/>
              <a:sym typeface="Arial"/>
            </a:endParaRPr>
          </a:p>
        </p:txBody>
      </p:sp>
      <p:sp>
        <p:nvSpPr>
          <p:cNvPr id="716" name="Google Shape;716;p62"/>
          <p:cNvSpPr txBox="1"/>
          <p:nvPr/>
        </p:nvSpPr>
        <p:spPr>
          <a:xfrm>
            <a:off x="6590156" y="8190102"/>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001F5F"/>
                </a:solidFill>
                <a:latin typeface="Arial"/>
                <a:ea typeface="Arial"/>
                <a:cs typeface="Arial"/>
                <a:sym typeface="Arial"/>
              </a:rPr>
              <a:t>10%</a:t>
            </a:r>
            <a:endParaRPr sz="1100">
              <a:latin typeface="Arial"/>
              <a:ea typeface="Arial"/>
              <a:cs typeface="Arial"/>
              <a:sym typeface="Arial"/>
            </a:endParaRPr>
          </a:p>
        </p:txBody>
      </p:sp>
      <p:sp>
        <p:nvSpPr>
          <p:cNvPr id="717" name="Google Shape;717;p62"/>
          <p:cNvSpPr txBox="1"/>
          <p:nvPr/>
        </p:nvSpPr>
        <p:spPr>
          <a:xfrm>
            <a:off x="3405378" y="8288273"/>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39%</a:t>
            </a:r>
            <a:endParaRPr sz="1100">
              <a:latin typeface="Arial"/>
              <a:ea typeface="Arial"/>
              <a:cs typeface="Arial"/>
              <a:sym typeface="Arial"/>
            </a:endParaRPr>
          </a:p>
        </p:txBody>
      </p:sp>
      <p:sp>
        <p:nvSpPr>
          <p:cNvPr id="718" name="Google Shape;718;p62"/>
          <p:cNvSpPr txBox="1"/>
          <p:nvPr/>
        </p:nvSpPr>
        <p:spPr>
          <a:xfrm>
            <a:off x="4208779" y="8280018"/>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47%</a:t>
            </a:r>
            <a:endParaRPr sz="1100">
              <a:latin typeface="Arial"/>
              <a:ea typeface="Arial"/>
              <a:cs typeface="Arial"/>
              <a:sym typeface="Arial"/>
            </a:endParaRPr>
          </a:p>
        </p:txBody>
      </p:sp>
      <p:sp>
        <p:nvSpPr>
          <p:cNvPr id="719" name="Google Shape;719;p62"/>
          <p:cNvSpPr txBox="1"/>
          <p:nvPr/>
        </p:nvSpPr>
        <p:spPr>
          <a:xfrm>
            <a:off x="4967732" y="7865109"/>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60%</a:t>
            </a:r>
            <a:endParaRPr sz="1100">
              <a:latin typeface="Arial"/>
              <a:ea typeface="Arial"/>
              <a:cs typeface="Arial"/>
              <a:sym typeface="Arial"/>
            </a:endParaRPr>
          </a:p>
        </p:txBody>
      </p:sp>
      <p:sp>
        <p:nvSpPr>
          <p:cNvPr id="720" name="Google Shape;720;p62"/>
          <p:cNvSpPr txBox="1"/>
          <p:nvPr/>
        </p:nvSpPr>
        <p:spPr>
          <a:xfrm>
            <a:off x="5675757" y="7833740"/>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69%</a:t>
            </a:r>
            <a:endParaRPr sz="1100">
              <a:latin typeface="Arial"/>
              <a:ea typeface="Arial"/>
              <a:cs typeface="Arial"/>
              <a:sym typeface="Arial"/>
            </a:endParaRPr>
          </a:p>
        </p:txBody>
      </p:sp>
      <p:sp>
        <p:nvSpPr>
          <p:cNvPr id="721" name="Google Shape;721;p62"/>
          <p:cNvSpPr txBox="1"/>
          <p:nvPr/>
        </p:nvSpPr>
        <p:spPr>
          <a:xfrm>
            <a:off x="6660260" y="7814564"/>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90%</a:t>
            </a:r>
            <a:endParaRPr sz="1100">
              <a:latin typeface="Arial"/>
              <a:ea typeface="Arial"/>
              <a:cs typeface="Arial"/>
              <a:sym typeface="Arial"/>
            </a:endParaRPr>
          </a:p>
        </p:txBody>
      </p:sp>
      <p:sp>
        <p:nvSpPr>
          <p:cNvPr id="722" name="Google Shape;722;p62"/>
          <p:cNvSpPr txBox="1"/>
          <p:nvPr/>
        </p:nvSpPr>
        <p:spPr>
          <a:xfrm>
            <a:off x="3391027" y="8552814"/>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18-24 ans</a:t>
            </a:r>
            <a:endParaRPr sz="900">
              <a:latin typeface="Arial"/>
              <a:ea typeface="Arial"/>
              <a:cs typeface="Arial"/>
              <a:sym typeface="Arial"/>
            </a:endParaRPr>
          </a:p>
        </p:txBody>
      </p:sp>
      <p:sp>
        <p:nvSpPr>
          <p:cNvPr id="723" name="Google Shape;723;p62"/>
          <p:cNvSpPr txBox="1"/>
          <p:nvPr/>
        </p:nvSpPr>
        <p:spPr>
          <a:xfrm>
            <a:off x="4124325" y="8552814"/>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25-34 ans</a:t>
            </a:r>
            <a:endParaRPr sz="900">
              <a:latin typeface="Arial"/>
              <a:ea typeface="Arial"/>
              <a:cs typeface="Arial"/>
              <a:sym typeface="Arial"/>
            </a:endParaRPr>
          </a:p>
        </p:txBody>
      </p:sp>
      <p:sp>
        <p:nvSpPr>
          <p:cNvPr id="724" name="Google Shape;724;p62"/>
          <p:cNvSpPr txBox="1"/>
          <p:nvPr/>
        </p:nvSpPr>
        <p:spPr>
          <a:xfrm>
            <a:off x="4857750" y="8552814"/>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35-49 ans</a:t>
            </a:r>
            <a:endParaRPr sz="900">
              <a:latin typeface="Arial"/>
              <a:ea typeface="Arial"/>
              <a:cs typeface="Arial"/>
              <a:sym typeface="Arial"/>
            </a:endParaRPr>
          </a:p>
        </p:txBody>
      </p:sp>
      <p:sp>
        <p:nvSpPr>
          <p:cNvPr id="725" name="Google Shape;725;p62"/>
          <p:cNvSpPr txBox="1"/>
          <p:nvPr/>
        </p:nvSpPr>
        <p:spPr>
          <a:xfrm>
            <a:off x="5591302" y="8552814"/>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50-64 ans</a:t>
            </a:r>
            <a:endParaRPr sz="900">
              <a:latin typeface="Arial"/>
              <a:ea typeface="Arial"/>
              <a:cs typeface="Arial"/>
              <a:sym typeface="Arial"/>
            </a:endParaRPr>
          </a:p>
        </p:txBody>
      </p:sp>
      <p:sp>
        <p:nvSpPr>
          <p:cNvPr id="726" name="Google Shape;726;p62"/>
          <p:cNvSpPr txBox="1"/>
          <p:nvPr/>
        </p:nvSpPr>
        <p:spPr>
          <a:xfrm>
            <a:off x="6243065" y="8552814"/>
            <a:ext cx="66230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65 ans et plus</a:t>
            </a:r>
            <a:endParaRPr sz="900">
              <a:latin typeface="Arial"/>
              <a:ea typeface="Arial"/>
              <a:cs typeface="Arial"/>
              <a:sym typeface="Arial"/>
            </a:endParaRPr>
          </a:p>
        </p:txBody>
      </p:sp>
      <p:pic>
        <p:nvPicPr>
          <p:cNvPr id="727" name="Google Shape;727;p62"/>
          <p:cNvPicPr preferRelativeResize="0"/>
          <p:nvPr/>
        </p:nvPicPr>
        <p:blipFill rotWithShape="1">
          <a:blip r:embed="rId4">
            <a:alphaModFix/>
          </a:blip>
          <a:srcRect b="0" l="0" r="0" t="0"/>
          <a:stretch/>
        </p:blipFill>
        <p:spPr>
          <a:xfrm>
            <a:off x="256527" y="234733"/>
            <a:ext cx="1407160" cy="579716"/>
          </a:xfrm>
          <a:prstGeom prst="rect">
            <a:avLst/>
          </a:prstGeom>
          <a:noFill/>
          <a:ln>
            <a:noFill/>
          </a:ln>
        </p:spPr>
      </p:pic>
      <p:pic>
        <p:nvPicPr>
          <p:cNvPr id="728" name="Google Shape;728;p62"/>
          <p:cNvPicPr preferRelativeResize="0"/>
          <p:nvPr/>
        </p:nvPicPr>
        <p:blipFill rotWithShape="1">
          <a:blip r:embed="rId5">
            <a:alphaModFix/>
          </a:blip>
          <a:srcRect b="0" l="0" r="0" t="0"/>
          <a:stretch/>
        </p:blipFill>
        <p:spPr>
          <a:xfrm>
            <a:off x="1972691" y="338683"/>
            <a:ext cx="1638427" cy="254152"/>
          </a:xfrm>
          <a:prstGeom prst="rect">
            <a:avLst/>
          </a:prstGeom>
          <a:noFill/>
          <a:ln>
            <a:noFill/>
          </a:ln>
        </p:spPr>
      </p:pic>
      <p:sp>
        <p:nvSpPr>
          <p:cNvPr id="729" name="Google Shape;729;p62"/>
          <p:cNvSpPr txBox="1"/>
          <p:nvPr/>
        </p:nvSpPr>
        <p:spPr>
          <a:xfrm>
            <a:off x="2317495" y="1094613"/>
            <a:ext cx="289750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rencontres sur les réseaux sociaux</a:t>
            </a:r>
            <a:endParaRPr sz="1800">
              <a:latin typeface="Times New Roman"/>
              <a:ea typeface="Times New Roman"/>
              <a:cs typeface="Times New Roman"/>
              <a:sym typeface="Times New Roman"/>
            </a:endParaRPr>
          </a:p>
        </p:txBody>
      </p:sp>
      <p:sp>
        <p:nvSpPr>
          <p:cNvPr id="730" name="Google Shape;730;p62"/>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34" name="Shape 734"/>
        <p:cNvGrpSpPr/>
        <p:nvPr/>
      </p:nvGrpSpPr>
      <p:grpSpPr>
        <a:xfrm>
          <a:off x="0" y="0"/>
          <a:ext cx="0" cy="0"/>
          <a:chOff x="0" y="0"/>
          <a:chExt cx="0" cy="0"/>
        </a:xfrm>
      </p:grpSpPr>
      <p:pic>
        <p:nvPicPr>
          <p:cNvPr id="735" name="Google Shape;735;p63"/>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736" name="Google Shape;736;p63"/>
          <p:cNvSpPr/>
          <p:nvPr/>
        </p:nvSpPr>
        <p:spPr>
          <a:xfrm>
            <a:off x="3915028" y="3096056"/>
            <a:ext cx="271780" cy="567055"/>
          </a:xfrm>
          <a:custGeom>
            <a:rect b="b" l="l" r="r" t="t"/>
            <a:pathLst>
              <a:path extrusionOk="0" h="567054" w="271779">
                <a:moveTo>
                  <a:pt x="271221" y="0"/>
                </a:moveTo>
                <a:lnTo>
                  <a:pt x="0" y="0"/>
                </a:lnTo>
                <a:lnTo>
                  <a:pt x="0" y="566877"/>
                </a:lnTo>
                <a:lnTo>
                  <a:pt x="271221" y="566877"/>
                </a:lnTo>
                <a:lnTo>
                  <a:pt x="271221"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37" name="Google Shape;737;p63"/>
          <p:cNvSpPr/>
          <p:nvPr/>
        </p:nvSpPr>
        <p:spPr>
          <a:xfrm>
            <a:off x="3915028" y="5363641"/>
            <a:ext cx="497840" cy="567055"/>
          </a:xfrm>
          <a:custGeom>
            <a:rect b="b" l="l" r="r" t="t"/>
            <a:pathLst>
              <a:path extrusionOk="0" h="567054" w="497839">
                <a:moveTo>
                  <a:pt x="497230" y="0"/>
                </a:moveTo>
                <a:lnTo>
                  <a:pt x="0" y="0"/>
                </a:lnTo>
                <a:lnTo>
                  <a:pt x="0" y="566877"/>
                </a:lnTo>
                <a:lnTo>
                  <a:pt x="497230" y="566877"/>
                </a:lnTo>
                <a:lnTo>
                  <a:pt x="497230"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38" name="Google Shape;738;p63"/>
          <p:cNvSpPr/>
          <p:nvPr/>
        </p:nvSpPr>
        <p:spPr>
          <a:xfrm>
            <a:off x="3915028" y="6497370"/>
            <a:ext cx="1311275" cy="567055"/>
          </a:xfrm>
          <a:custGeom>
            <a:rect b="b" l="l" r="r" t="t"/>
            <a:pathLst>
              <a:path extrusionOk="0" h="567054" w="1311275">
                <a:moveTo>
                  <a:pt x="1310894" y="0"/>
                </a:moveTo>
                <a:lnTo>
                  <a:pt x="0" y="0"/>
                </a:lnTo>
                <a:lnTo>
                  <a:pt x="0" y="566877"/>
                </a:lnTo>
                <a:lnTo>
                  <a:pt x="1310894" y="566877"/>
                </a:lnTo>
                <a:lnTo>
                  <a:pt x="1310894"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739" name="Google Shape;739;p63"/>
          <p:cNvPicPr preferRelativeResize="0"/>
          <p:nvPr/>
        </p:nvPicPr>
        <p:blipFill rotWithShape="1">
          <a:blip r:embed="rId4">
            <a:alphaModFix/>
          </a:blip>
          <a:srcRect b="0" l="0" r="0" t="0"/>
          <a:stretch/>
        </p:blipFill>
        <p:spPr>
          <a:xfrm>
            <a:off x="3915028" y="7631099"/>
            <a:ext cx="632840" cy="566877"/>
          </a:xfrm>
          <a:prstGeom prst="rect">
            <a:avLst/>
          </a:prstGeom>
          <a:noFill/>
          <a:ln>
            <a:noFill/>
          </a:ln>
        </p:spPr>
      </p:pic>
      <p:sp>
        <p:nvSpPr>
          <p:cNvPr id="740" name="Google Shape;740;p63"/>
          <p:cNvSpPr/>
          <p:nvPr/>
        </p:nvSpPr>
        <p:spPr>
          <a:xfrm>
            <a:off x="3915028" y="4229099"/>
            <a:ext cx="1807845" cy="567055"/>
          </a:xfrm>
          <a:custGeom>
            <a:rect b="b" l="l" r="r" t="t"/>
            <a:pathLst>
              <a:path extrusionOk="0" h="567054" w="1807845">
                <a:moveTo>
                  <a:pt x="1807591" y="0"/>
                </a:moveTo>
                <a:lnTo>
                  <a:pt x="0" y="0"/>
                </a:lnTo>
                <a:lnTo>
                  <a:pt x="0" y="566927"/>
                </a:lnTo>
                <a:lnTo>
                  <a:pt x="1807591" y="566927"/>
                </a:lnTo>
                <a:lnTo>
                  <a:pt x="1807591"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41" name="Google Shape;741;p63"/>
          <p:cNvSpPr txBox="1"/>
          <p:nvPr/>
        </p:nvSpPr>
        <p:spPr>
          <a:xfrm>
            <a:off x="4251197" y="3225545"/>
            <a:ext cx="28892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6%</a:t>
            </a:r>
            <a:endParaRPr sz="1600">
              <a:latin typeface="Times New Roman"/>
              <a:ea typeface="Times New Roman"/>
              <a:cs typeface="Times New Roman"/>
              <a:sym typeface="Times New Roman"/>
            </a:endParaRPr>
          </a:p>
        </p:txBody>
      </p:sp>
      <p:sp>
        <p:nvSpPr>
          <p:cNvPr id="742" name="Google Shape;742;p63"/>
          <p:cNvSpPr txBox="1"/>
          <p:nvPr/>
        </p:nvSpPr>
        <p:spPr>
          <a:xfrm>
            <a:off x="5788914" y="4359401"/>
            <a:ext cx="151130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40%	</a:t>
            </a:r>
            <a:r>
              <a:rPr i="1" lang="en-US" sz="1300">
                <a:solidFill>
                  <a:srgbClr val="001F5F"/>
                </a:solidFill>
                <a:latin typeface="Times New Roman"/>
                <a:ea typeface="Times New Roman"/>
                <a:cs typeface="Times New Roman"/>
                <a:sym typeface="Times New Roman"/>
              </a:rPr>
              <a:t>CSP + </a:t>
            </a:r>
            <a:r>
              <a:rPr b="1" i="1" lang="en-US" sz="1400">
                <a:solidFill>
                  <a:srgbClr val="001F5F"/>
                </a:solidFill>
                <a:latin typeface="Times New Roman"/>
                <a:ea typeface="Times New Roman"/>
                <a:cs typeface="Times New Roman"/>
                <a:sym typeface="Times New Roman"/>
              </a:rPr>
              <a:t>: 51 %</a:t>
            </a:r>
            <a:endParaRPr sz="1400">
              <a:latin typeface="Times New Roman"/>
              <a:ea typeface="Times New Roman"/>
              <a:cs typeface="Times New Roman"/>
              <a:sym typeface="Times New Roman"/>
            </a:endParaRPr>
          </a:p>
        </p:txBody>
      </p:sp>
      <p:sp>
        <p:nvSpPr>
          <p:cNvPr id="743" name="Google Shape;743;p63"/>
          <p:cNvSpPr txBox="1"/>
          <p:nvPr/>
        </p:nvSpPr>
        <p:spPr>
          <a:xfrm>
            <a:off x="4476750" y="5493511"/>
            <a:ext cx="35623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11%</a:t>
            </a:r>
            <a:endParaRPr sz="1600">
              <a:latin typeface="Times New Roman"/>
              <a:ea typeface="Times New Roman"/>
              <a:cs typeface="Times New Roman"/>
              <a:sym typeface="Times New Roman"/>
            </a:endParaRPr>
          </a:p>
        </p:txBody>
      </p:sp>
      <p:sp>
        <p:nvSpPr>
          <p:cNvPr id="744" name="Google Shape;744;p63"/>
          <p:cNvSpPr txBox="1"/>
          <p:nvPr/>
        </p:nvSpPr>
        <p:spPr>
          <a:xfrm>
            <a:off x="5291454" y="6627367"/>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29%</a:t>
            </a:r>
            <a:endParaRPr sz="1600">
              <a:latin typeface="Times New Roman"/>
              <a:ea typeface="Times New Roman"/>
              <a:cs typeface="Times New Roman"/>
              <a:sym typeface="Times New Roman"/>
            </a:endParaRPr>
          </a:p>
        </p:txBody>
      </p:sp>
      <p:sp>
        <p:nvSpPr>
          <p:cNvPr id="745" name="Google Shape;745;p63"/>
          <p:cNvSpPr txBox="1"/>
          <p:nvPr/>
        </p:nvSpPr>
        <p:spPr>
          <a:xfrm>
            <a:off x="4612004" y="7761223"/>
            <a:ext cx="36957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14%</a:t>
            </a:r>
            <a:endParaRPr sz="1600">
              <a:latin typeface="Times New Roman"/>
              <a:ea typeface="Times New Roman"/>
              <a:cs typeface="Times New Roman"/>
              <a:sym typeface="Times New Roman"/>
            </a:endParaRPr>
          </a:p>
        </p:txBody>
      </p:sp>
      <p:graphicFrame>
        <p:nvGraphicFramePr>
          <p:cNvPr id="746" name="Google Shape;746;p63"/>
          <p:cNvGraphicFramePr/>
          <p:nvPr/>
        </p:nvGraphicFramePr>
        <p:xfrm>
          <a:off x="406857" y="3141472"/>
          <a:ext cx="3000000" cy="3000000"/>
        </p:xfrm>
        <a:graphic>
          <a:graphicData uri="http://schemas.openxmlformats.org/drawingml/2006/table">
            <a:tbl>
              <a:tblPr bandRow="1" firstRow="1">
                <a:noFill/>
                <a:tableStyleId>{5CB67DB4-C9FE-46C3-B84F-722B291888AA}</a:tableStyleId>
              </a:tblPr>
              <a:tblGrid>
                <a:gridCol w="3199125"/>
              </a:tblGrid>
              <a:tr h="812800">
                <a:tc>
                  <a:txBody>
                    <a:bodyPr/>
                    <a:lstStyle/>
                    <a:p>
                      <a:pPr indent="0" lvl="0" marL="0" marR="32384" rtl="0" algn="r">
                        <a:lnSpc>
                          <a:spcPct val="106428"/>
                        </a:lnSpc>
                        <a:spcBef>
                          <a:spcPts val="0"/>
                        </a:spcBef>
                        <a:spcAft>
                          <a:spcPts val="0"/>
                        </a:spcAft>
                        <a:buNone/>
                      </a:pPr>
                      <a:r>
                        <a:rPr lang="en-US" sz="1400" u="none" cap="none" strike="noStrike">
                          <a:latin typeface="Times New Roman"/>
                          <a:ea typeface="Times New Roman"/>
                          <a:cs typeface="Times New Roman"/>
                          <a:sym typeface="Times New Roman"/>
                        </a:rPr>
                        <a:t>Davantage de rencontres sur les réseaux</a:t>
                      </a:r>
                      <a:endParaRPr sz="1400" u="none" cap="none" strike="noStrike">
                        <a:latin typeface="Times New Roman"/>
                        <a:ea typeface="Times New Roman"/>
                        <a:cs typeface="Times New Roman"/>
                        <a:sym typeface="Times New Roman"/>
                      </a:endParaRPr>
                    </a:p>
                    <a:p>
                      <a:pPr indent="0" lvl="0" marL="0" marR="31115"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sociaux</a:t>
                      </a:r>
                      <a:endParaRPr sz="1400" u="none" cap="none" strike="noStrike">
                        <a:latin typeface="Times New Roman"/>
                        <a:ea typeface="Times New Roman"/>
                        <a:cs typeface="Times New Roman"/>
                        <a:sym typeface="Times New Roman"/>
                      </a:endParaRPr>
                    </a:p>
                  </a:txBody>
                  <a:tcPr marT="0" marB="0" marR="0" marL="0"/>
                </a:tc>
              </a:tr>
              <a:tr h="1039500">
                <a:tc>
                  <a:txBody>
                    <a:bodyPr/>
                    <a:lstStyle/>
                    <a:p>
                      <a:pPr indent="0" lvl="0" marL="0" marR="0" rtl="0" algn="l">
                        <a:lnSpc>
                          <a:spcPct val="100000"/>
                        </a:lnSpc>
                        <a:spcBef>
                          <a:spcPts val="0"/>
                        </a:spcBef>
                        <a:spcAft>
                          <a:spcPts val="0"/>
                        </a:spcAft>
                        <a:buNone/>
                      </a:pPr>
                      <a:r>
                        <a:t/>
                      </a:r>
                      <a:endParaRPr sz="1400" u="none" cap="none" strike="noStrike">
                        <a:latin typeface="Times New Roman"/>
                        <a:ea typeface="Times New Roman"/>
                        <a:cs typeface="Times New Roman"/>
                        <a:sym typeface="Times New Roman"/>
                      </a:endParaRPr>
                    </a:p>
                    <a:p>
                      <a:pPr indent="0" lvl="0" marL="0" marR="33020"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Davantage de rencontres dans la vie réelle</a:t>
                      </a:r>
                      <a:endParaRPr sz="1400" u="none" cap="none" strike="noStrike">
                        <a:latin typeface="Times New Roman"/>
                        <a:ea typeface="Times New Roman"/>
                        <a:cs typeface="Times New Roman"/>
                        <a:sym typeface="Times New Roman"/>
                      </a:endParaRPr>
                    </a:p>
                  </a:txBody>
                  <a:tcPr marT="170175" marB="0" marR="0" marL="0"/>
                </a:tc>
              </a:tr>
              <a:tr h="1294775">
                <a:tc>
                  <a:txBody>
                    <a:bodyPr/>
                    <a:lstStyle/>
                    <a:p>
                      <a:pPr indent="0" lvl="0" marL="0" marR="0" rtl="0" algn="l">
                        <a:lnSpc>
                          <a:spcPct val="100000"/>
                        </a:lnSpc>
                        <a:spcBef>
                          <a:spcPts val="0"/>
                        </a:spcBef>
                        <a:spcAft>
                          <a:spcPts val="0"/>
                        </a:spcAft>
                        <a:buNone/>
                      </a:pPr>
                      <a:r>
                        <a:t/>
                      </a:r>
                      <a:endParaRPr sz="1400" u="none" cap="none" strike="noStrike">
                        <a:latin typeface="Times New Roman"/>
                        <a:ea typeface="Times New Roman"/>
                        <a:cs typeface="Times New Roman"/>
                        <a:sym typeface="Times New Roman"/>
                      </a:endParaRPr>
                    </a:p>
                    <a:p>
                      <a:pPr indent="0" lvl="0" marL="0" marR="0" rtl="0" algn="l">
                        <a:lnSpc>
                          <a:spcPct val="100000"/>
                        </a:lnSpc>
                        <a:spcBef>
                          <a:spcPts val="55"/>
                        </a:spcBef>
                        <a:spcAft>
                          <a:spcPts val="0"/>
                        </a:spcAft>
                        <a:buNone/>
                      </a:pPr>
                      <a:r>
                        <a:t/>
                      </a:r>
                      <a:endParaRPr sz="1400" u="none" cap="none" strike="noStrike">
                        <a:latin typeface="Times New Roman"/>
                        <a:ea typeface="Times New Roman"/>
                        <a:cs typeface="Times New Roman"/>
                        <a:sym typeface="Times New Roman"/>
                      </a:endParaRPr>
                    </a:p>
                    <a:p>
                      <a:pPr indent="0" lvl="0" marL="0" marR="34290" rtl="0" algn="r">
                        <a:lnSpc>
                          <a:spcPct val="100000"/>
                        </a:lnSpc>
                        <a:spcBef>
                          <a:spcPts val="5"/>
                        </a:spcBef>
                        <a:spcAft>
                          <a:spcPts val="0"/>
                        </a:spcAft>
                        <a:buNone/>
                      </a:pPr>
                      <a:r>
                        <a:rPr lang="en-US" sz="1400" u="none" cap="none" strike="noStrike">
                          <a:latin typeface="Times New Roman"/>
                          <a:ea typeface="Times New Roman"/>
                          <a:cs typeface="Times New Roman"/>
                          <a:sym typeface="Times New Roman"/>
                        </a:rPr>
                        <a:t>Autant sur les réseaux sociaux que dans la vie</a:t>
                      </a:r>
                      <a:endParaRPr sz="1400" u="none" cap="none" strike="noStrike">
                        <a:latin typeface="Times New Roman"/>
                        <a:ea typeface="Times New Roman"/>
                        <a:cs typeface="Times New Roman"/>
                        <a:sym typeface="Times New Roman"/>
                      </a:endParaRPr>
                    </a:p>
                    <a:p>
                      <a:pPr indent="0" lvl="0" marL="0" marR="30480"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réelle</a:t>
                      </a:r>
                      <a:endParaRPr sz="1400" u="none" cap="none" strike="noStrike">
                        <a:latin typeface="Times New Roman"/>
                        <a:ea typeface="Times New Roman"/>
                        <a:cs typeface="Times New Roman"/>
                        <a:sym typeface="Times New Roman"/>
                      </a:endParaRPr>
                    </a:p>
                  </a:txBody>
                  <a:tcPr marT="0" marB="0" marR="0" marL="0"/>
                </a:tc>
              </a:tr>
              <a:tr h="1092825">
                <a:tc>
                  <a:txBody>
                    <a:bodyPr/>
                    <a:lstStyle/>
                    <a:p>
                      <a:pPr indent="0" lvl="0" marL="0" marR="0" rtl="0" algn="l">
                        <a:lnSpc>
                          <a:spcPct val="100000"/>
                        </a:lnSpc>
                        <a:spcBef>
                          <a:spcPts val="0"/>
                        </a:spcBef>
                        <a:spcAft>
                          <a:spcPts val="0"/>
                        </a:spcAft>
                        <a:buNone/>
                      </a:pPr>
                      <a:r>
                        <a:t/>
                      </a:r>
                      <a:endParaRPr sz="1400" u="none" cap="none" strike="noStrike">
                        <a:latin typeface="Times New Roman"/>
                        <a:ea typeface="Times New Roman"/>
                        <a:cs typeface="Times New Roman"/>
                        <a:sym typeface="Times New Roman"/>
                      </a:endParaRPr>
                    </a:p>
                    <a:p>
                      <a:pPr indent="0" lvl="0" marL="0" marR="0" rtl="0" algn="l">
                        <a:lnSpc>
                          <a:spcPct val="100000"/>
                        </a:lnSpc>
                        <a:spcBef>
                          <a:spcPts val="55"/>
                        </a:spcBef>
                        <a:spcAft>
                          <a:spcPts val="0"/>
                        </a:spcAft>
                        <a:buNone/>
                      </a:pPr>
                      <a:r>
                        <a:t/>
                      </a:r>
                      <a:endParaRPr sz="1400" u="none" cap="none" strike="noStrike">
                        <a:latin typeface="Times New Roman"/>
                        <a:ea typeface="Times New Roman"/>
                        <a:cs typeface="Times New Roman"/>
                        <a:sym typeface="Times New Roman"/>
                      </a:endParaRPr>
                    </a:p>
                    <a:p>
                      <a:pPr indent="0" lvl="0" marL="0" marR="24130"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Je fais très rarement de nouvelles rencontres</a:t>
                      </a:r>
                      <a:endParaRPr sz="1400" u="none" cap="none" strike="noStrike">
                        <a:latin typeface="Times New Roman"/>
                        <a:ea typeface="Times New Roman"/>
                        <a:cs typeface="Times New Roman"/>
                        <a:sym typeface="Times New Roman"/>
                      </a:endParaRPr>
                    </a:p>
                  </a:txBody>
                  <a:tcPr marT="0" marB="0" marR="0" marL="0"/>
                </a:tc>
              </a:tr>
              <a:tr h="652775">
                <a:tc>
                  <a:txBody>
                    <a:bodyPr/>
                    <a:lstStyle/>
                    <a:p>
                      <a:pPr indent="0" lvl="0" marL="0" marR="0" rtl="0" algn="l">
                        <a:lnSpc>
                          <a:spcPct val="100000"/>
                        </a:lnSpc>
                        <a:spcBef>
                          <a:spcPts val="0"/>
                        </a:spcBef>
                        <a:spcAft>
                          <a:spcPts val="0"/>
                        </a:spcAft>
                        <a:buNone/>
                      </a:pPr>
                      <a:r>
                        <a:t/>
                      </a:r>
                      <a:endParaRPr sz="1400" u="none" cap="none" strike="noStrike">
                        <a:latin typeface="Times New Roman"/>
                        <a:ea typeface="Times New Roman"/>
                        <a:cs typeface="Times New Roman"/>
                        <a:sym typeface="Times New Roman"/>
                      </a:endParaRPr>
                    </a:p>
                    <a:p>
                      <a:pPr indent="0" lvl="0" marL="0" marR="0" rtl="0" algn="l">
                        <a:lnSpc>
                          <a:spcPct val="100000"/>
                        </a:lnSpc>
                        <a:spcBef>
                          <a:spcPts val="150"/>
                        </a:spcBef>
                        <a:spcAft>
                          <a:spcPts val="0"/>
                        </a:spcAft>
                        <a:buNone/>
                      </a:pPr>
                      <a:r>
                        <a:t/>
                      </a:r>
                      <a:endParaRPr sz="1400" u="none" cap="none" strike="noStrike">
                        <a:latin typeface="Times New Roman"/>
                        <a:ea typeface="Times New Roman"/>
                        <a:cs typeface="Times New Roman"/>
                        <a:sym typeface="Times New Roman"/>
                      </a:endParaRPr>
                    </a:p>
                    <a:p>
                      <a:pPr indent="0" lvl="0" marL="0" marR="31115" rtl="0" algn="r">
                        <a:lnSpc>
                          <a:spcPct val="119285"/>
                        </a:lnSpc>
                        <a:spcBef>
                          <a:spcPts val="0"/>
                        </a:spcBef>
                        <a:spcAft>
                          <a:spcPts val="0"/>
                        </a:spcAft>
                        <a:buNone/>
                      </a:pPr>
                      <a:r>
                        <a:rPr lang="en-US" sz="1400" u="none" cap="none" strike="noStrike">
                          <a:latin typeface="Times New Roman"/>
                          <a:ea typeface="Times New Roman"/>
                          <a:cs typeface="Times New Roman"/>
                          <a:sym typeface="Times New Roman"/>
                        </a:rPr>
                        <a:t>Non réponse</a:t>
                      </a:r>
                      <a:endParaRPr sz="1400" u="none" cap="none" strike="noStrike">
                        <a:latin typeface="Times New Roman"/>
                        <a:ea typeface="Times New Roman"/>
                        <a:cs typeface="Times New Roman"/>
                        <a:sym typeface="Times New Roman"/>
                      </a:endParaRPr>
                    </a:p>
                  </a:txBody>
                  <a:tcPr marT="0" marB="0" marR="0" marL="0"/>
                </a:tc>
              </a:tr>
            </a:tbl>
          </a:graphicData>
        </a:graphic>
      </p:graphicFrame>
      <p:sp>
        <p:nvSpPr>
          <p:cNvPr id="747" name="Google Shape;747;p63"/>
          <p:cNvSpPr txBox="1"/>
          <p:nvPr/>
        </p:nvSpPr>
        <p:spPr>
          <a:xfrm>
            <a:off x="256019" y="1954910"/>
            <a:ext cx="7047865" cy="35052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635" rtl="0" algn="ctr">
              <a:lnSpc>
                <a:spcPct val="100000"/>
              </a:lnSpc>
              <a:spcBef>
                <a:spcPts val="0"/>
              </a:spcBef>
              <a:spcAft>
                <a:spcPts val="0"/>
              </a:spcAft>
              <a:buNone/>
            </a:pPr>
            <a:r>
              <a:rPr lang="en-US" sz="1550">
                <a:latin typeface="Times New Roman"/>
                <a:ea typeface="Times New Roman"/>
                <a:cs typeface="Times New Roman"/>
                <a:sym typeface="Times New Roman"/>
              </a:rPr>
              <a:t>De manière générale, diriez-vous que vous faites...</a:t>
            </a:r>
            <a:endParaRPr sz="1550">
              <a:latin typeface="Times New Roman"/>
              <a:ea typeface="Times New Roman"/>
              <a:cs typeface="Times New Roman"/>
              <a:sym typeface="Times New Roman"/>
            </a:endParaRPr>
          </a:p>
        </p:txBody>
      </p:sp>
      <p:sp>
        <p:nvSpPr>
          <p:cNvPr id="748" name="Google Shape;748;p63"/>
          <p:cNvSpPr txBox="1"/>
          <p:nvPr/>
        </p:nvSpPr>
        <p:spPr>
          <a:xfrm>
            <a:off x="100076" y="9753701"/>
            <a:ext cx="112585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(XX personnes).</a:t>
            </a:r>
            <a:endParaRPr sz="1100">
              <a:latin typeface="Times New Roman"/>
              <a:ea typeface="Times New Roman"/>
              <a:cs typeface="Times New Roman"/>
              <a:sym typeface="Times New Roman"/>
            </a:endParaRPr>
          </a:p>
        </p:txBody>
      </p:sp>
      <p:sp>
        <p:nvSpPr>
          <p:cNvPr id="749" name="Google Shape;749;p63"/>
          <p:cNvSpPr txBox="1"/>
          <p:nvPr/>
        </p:nvSpPr>
        <p:spPr>
          <a:xfrm>
            <a:off x="4694046" y="3250007"/>
            <a:ext cx="1071880" cy="237490"/>
          </a:xfrm>
          <a:prstGeom prst="rect">
            <a:avLst/>
          </a:prstGeom>
          <a:noFill/>
          <a:ln>
            <a:noFill/>
          </a:ln>
        </p:spPr>
        <p:txBody>
          <a:bodyPr anchorCtr="0" anchor="t" bIns="0" lIns="0" spcFirstLastPara="1" rIns="0" wrap="square" tIns="11425">
            <a:spAutoFit/>
          </a:bodyPr>
          <a:lstStyle/>
          <a:p>
            <a:pPr indent="0" lvl="0" marL="12700" rtl="0" algn="l">
              <a:lnSpc>
                <a:spcPct val="100000"/>
              </a:lnSpc>
              <a:spcBef>
                <a:spcPts val="0"/>
              </a:spcBef>
              <a:spcAft>
                <a:spcPts val="0"/>
              </a:spcAft>
              <a:buNone/>
            </a:pPr>
            <a:r>
              <a:rPr i="1" lang="en-US" sz="1300">
                <a:solidFill>
                  <a:srgbClr val="001F5F"/>
                </a:solidFill>
                <a:latin typeface="Times New Roman"/>
                <a:ea typeface="Times New Roman"/>
                <a:cs typeface="Times New Roman"/>
                <a:sym typeface="Times New Roman"/>
              </a:rPr>
              <a:t>18-24 ans </a:t>
            </a:r>
            <a:r>
              <a:rPr b="1" i="1" lang="en-US" sz="1400">
                <a:solidFill>
                  <a:srgbClr val="001F5F"/>
                </a:solidFill>
                <a:latin typeface="Times New Roman"/>
                <a:ea typeface="Times New Roman"/>
                <a:cs typeface="Times New Roman"/>
                <a:sym typeface="Times New Roman"/>
              </a:rPr>
              <a:t>: 14 %</a:t>
            </a:r>
            <a:endParaRPr sz="1400">
              <a:latin typeface="Times New Roman"/>
              <a:ea typeface="Times New Roman"/>
              <a:cs typeface="Times New Roman"/>
              <a:sym typeface="Times New Roman"/>
            </a:endParaRPr>
          </a:p>
        </p:txBody>
      </p:sp>
      <p:grpSp>
        <p:nvGrpSpPr>
          <p:cNvPr id="750" name="Google Shape;750;p63"/>
          <p:cNvGrpSpPr/>
          <p:nvPr/>
        </p:nvGrpSpPr>
        <p:grpSpPr>
          <a:xfrm>
            <a:off x="3313176" y="9072498"/>
            <a:ext cx="3667125" cy="204470"/>
            <a:chOff x="3313176" y="9072498"/>
            <a:chExt cx="3667125" cy="204470"/>
          </a:xfrm>
        </p:grpSpPr>
        <p:sp>
          <p:nvSpPr>
            <p:cNvPr id="751" name="Google Shape;751;p63"/>
            <p:cNvSpPr/>
            <p:nvPr/>
          </p:nvSpPr>
          <p:spPr>
            <a:xfrm>
              <a:off x="3313176" y="9276587"/>
              <a:ext cx="3667125" cy="0"/>
            </a:xfrm>
            <a:custGeom>
              <a:rect b="b" l="l" r="r" t="t"/>
              <a:pathLst>
                <a:path extrusionOk="0" h="120000" w="3667125">
                  <a:moveTo>
                    <a:pt x="0" y="0"/>
                  </a:moveTo>
                  <a:lnTo>
                    <a:pt x="3242182" y="0"/>
                  </a:lnTo>
                </a:path>
                <a:path extrusionOk="0" h="120000" w="3667125">
                  <a:moveTo>
                    <a:pt x="3356482" y="0"/>
                  </a:moveTo>
                  <a:lnTo>
                    <a:pt x="3666744"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52" name="Google Shape;752;p63"/>
            <p:cNvSpPr/>
            <p:nvPr/>
          </p:nvSpPr>
          <p:spPr>
            <a:xfrm>
              <a:off x="3679825" y="9072498"/>
              <a:ext cx="2933700" cy="204470"/>
            </a:xfrm>
            <a:custGeom>
              <a:rect b="b" l="l" r="r" t="t"/>
              <a:pathLst>
                <a:path extrusionOk="0" h="204470" w="2933700">
                  <a:moveTo>
                    <a:pt x="0" y="0"/>
                  </a:moveTo>
                  <a:lnTo>
                    <a:pt x="733678" y="47116"/>
                  </a:lnTo>
                  <a:lnTo>
                    <a:pt x="1466723" y="79120"/>
                  </a:lnTo>
                  <a:lnTo>
                    <a:pt x="2199766" y="109600"/>
                  </a:lnTo>
                  <a:lnTo>
                    <a:pt x="2933446" y="204088"/>
                  </a:lnTo>
                </a:path>
              </a:pathLst>
            </a:custGeom>
            <a:noFill/>
            <a:ln cap="flat" cmpd="sng" w="38100">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53" name="Google Shape;753;p63"/>
            <p:cNvSpPr/>
            <p:nvPr/>
          </p:nvSpPr>
          <p:spPr>
            <a:xfrm>
              <a:off x="5822315" y="9124822"/>
              <a:ext cx="114300" cy="114300"/>
            </a:xfrm>
            <a:custGeom>
              <a:rect b="b" l="l" r="r" t="t"/>
              <a:pathLst>
                <a:path extrusionOk="0" h="114300" w="114300">
                  <a:moveTo>
                    <a:pt x="114300" y="0"/>
                  </a:moveTo>
                  <a:lnTo>
                    <a:pt x="0" y="0"/>
                  </a:lnTo>
                  <a:lnTo>
                    <a:pt x="0" y="114300"/>
                  </a:lnTo>
                  <a:lnTo>
                    <a:pt x="114300" y="114300"/>
                  </a:lnTo>
                  <a:lnTo>
                    <a:pt x="11430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754" name="Google Shape;754;p63"/>
          <p:cNvGrpSpPr/>
          <p:nvPr/>
        </p:nvGrpSpPr>
        <p:grpSpPr>
          <a:xfrm>
            <a:off x="3679825" y="8695054"/>
            <a:ext cx="2965577" cy="289207"/>
            <a:chOff x="3679825" y="8695054"/>
            <a:chExt cx="2965577" cy="289207"/>
          </a:xfrm>
        </p:grpSpPr>
        <p:sp>
          <p:nvSpPr>
            <p:cNvPr id="755" name="Google Shape;755;p63"/>
            <p:cNvSpPr/>
            <p:nvPr/>
          </p:nvSpPr>
          <p:spPr>
            <a:xfrm>
              <a:off x="3679825" y="8723276"/>
              <a:ext cx="2933700" cy="260985"/>
            </a:xfrm>
            <a:custGeom>
              <a:rect b="b" l="l" r="r" t="t"/>
              <a:pathLst>
                <a:path extrusionOk="0" h="260984" w="2933700">
                  <a:moveTo>
                    <a:pt x="0" y="223619"/>
                  </a:moveTo>
                  <a:lnTo>
                    <a:pt x="48895" y="226117"/>
                  </a:lnTo>
                  <a:lnTo>
                    <a:pt x="97790" y="229285"/>
                  </a:lnTo>
                  <a:lnTo>
                    <a:pt x="146685" y="232954"/>
                  </a:lnTo>
                  <a:lnTo>
                    <a:pt x="195580" y="236957"/>
                  </a:lnTo>
                  <a:lnTo>
                    <a:pt x="244475" y="241126"/>
                  </a:lnTo>
                  <a:lnTo>
                    <a:pt x="293370" y="245294"/>
                  </a:lnTo>
                  <a:lnTo>
                    <a:pt x="342265" y="249294"/>
                  </a:lnTo>
                  <a:lnTo>
                    <a:pt x="391160" y="252957"/>
                  </a:lnTo>
                  <a:lnTo>
                    <a:pt x="440055" y="256117"/>
                  </a:lnTo>
                  <a:lnTo>
                    <a:pt x="488950" y="258605"/>
                  </a:lnTo>
                  <a:lnTo>
                    <a:pt x="537845" y="260255"/>
                  </a:lnTo>
                  <a:lnTo>
                    <a:pt x="586740" y="260898"/>
                  </a:lnTo>
                  <a:lnTo>
                    <a:pt x="635635" y="260367"/>
                  </a:lnTo>
                  <a:lnTo>
                    <a:pt x="684530" y="258495"/>
                  </a:lnTo>
                  <a:lnTo>
                    <a:pt x="733425" y="255115"/>
                  </a:lnTo>
                  <a:lnTo>
                    <a:pt x="782318" y="249984"/>
                  </a:lnTo>
                  <a:lnTo>
                    <a:pt x="831208" y="243123"/>
                  </a:lnTo>
                  <a:lnTo>
                    <a:pt x="880096" y="234754"/>
                  </a:lnTo>
                  <a:lnTo>
                    <a:pt x="928982" y="225102"/>
                  </a:lnTo>
                  <a:lnTo>
                    <a:pt x="977867" y="214390"/>
                  </a:lnTo>
                  <a:lnTo>
                    <a:pt x="1026750" y="202842"/>
                  </a:lnTo>
                  <a:lnTo>
                    <a:pt x="1075632" y="190680"/>
                  </a:lnTo>
                  <a:lnTo>
                    <a:pt x="1124515" y="178129"/>
                  </a:lnTo>
                  <a:lnTo>
                    <a:pt x="1173397" y="165412"/>
                  </a:lnTo>
                  <a:lnTo>
                    <a:pt x="1222280" y="152753"/>
                  </a:lnTo>
                  <a:lnTo>
                    <a:pt x="1271165" y="140375"/>
                  </a:lnTo>
                  <a:lnTo>
                    <a:pt x="1320051" y="128501"/>
                  </a:lnTo>
                  <a:lnTo>
                    <a:pt x="1368939" y="117355"/>
                  </a:lnTo>
                  <a:lnTo>
                    <a:pt x="1417829" y="107161"/>
                  </a:lnTo>
                  <a:lnTo>
                    <a:pt x="1466723" y="98143"/>
                  </a:lnTo>
                  <a:lnTo>
                    <a:pt x="1515618" y="89803"/>
                  </a:lnTo>
                  <a:lnTo>
                    <a:pt x="1564513" y="81577"/>
                  </a:lnTo>
                  <a:lnTo>
                    <a:pt x="1613408" y="73505"/>
                  </a:lnTo>
                  <a:lnTo>
                    <a:pt x="1662303" y="65629"/>
                  </a:lnTo>
                  <a:lnTo>
                    <a:pt x="1711198" y="57992"/>
                  </a:lnTo>
                  <a:lnTo>
                    <a:pt x="1760093" y="50635"/>
                  </a:lnTo>
                  <a:lnTo>
                    <a:pt x="1808988" y="43599"/>
                  </a:lnTo>
                  <a:lnTo>
                    <a:pt x="1857883" y="36927"/>
                  </a:lnTo>
                  <a:lnTo>
                    <a:pt x="1906778" y="30660"/>
                  </a:lnTo>
                  <a:lnTo>
                    <a:pt x="1955673" y="24840"/>
                  </a:lnTo>
                  <a:lnTo>
                    <a:pt x="2004568" y="19509"/>
                  </a:lnTo>
                  <a:lnTo>
                    <a:pt x="2053463" y="14709"/>
                  </a:lnTo>
                  <a:lnTo>
                    <a:pt x="2102358" y="10481"/>
                  </a:lnTo>
                  <a:lnTo>
                    <a:pt x="2151253" y="6867"/>
                  </a:lnTo>
                  <a:lnTo>
                    <a:pt x="2200148" y="3909"/>
                  </a:lnTo>
                  <a:lnTo>
                    <a:pt x="2252510" y="1646"/>
                  </a:lnTo>
                  <a:lnTo>
                    <a:pt x="2304875" y="382"/>
                  </a:lnTo>
                  <a:lnTo>
                    <a:pt x="2357245" y="0"/>
                  </a:lnTo>
                  <a:lnTo>
                    <a:pt x="2409617" y="377"/>
                  </a:lnTo>
                  <a:lnTo>
                    <a:pt x="2461992" y="1396"/>
                  </a:lnTo>
                  <a:lnTo>
                    <a:pt x="2514369" y="2936"/>
                  </a:lnTo>
                  <a:lnTo>
                    <a:pt x="2566749" y="4877"/>
                  </a:lnTo>
                  <a:lnTo>
                    <a:pt x="2619130" y="7100"/>
                  </a:lnTo>
                  <a:lnTo>
                    <a:pt x="2671514" y="9486"/>
                  </a:lnTo>
                  <a:lnTo>
                    <a:pt x="2723898" y="11914"/>
                  </a:lnTo>
                  <a:lnTo>
                    <a:pt x="2776284" y="14265"/>
                  </a:lnTo>
                  <a:lnTo>
                    <a:pt x="2828671" y="16418"/>
                  </a:lnTo>
                  <a:lnTo>
                    <a:pt x="2881058" y="18256"/>
                  </a:lnTo>
                  <a:lnTo>
                    <a:pt x="2933446" y="19657"/>
                  </a:lnTo>
                </a:path>
              </a:pathLst>
            </a:custGeom>
            <a:noFill/>
            <a:ln cap="flat" cmpd="sng" w="38100">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56" name="Google Shape;756;p63"/>
            <p:cNvSpPr/>
            <p:nvPr/>
          </p:nvSpPr>
          <p:spPr>
            <a:xfrm>
              <a:off x="5115178" y="8789542"/>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57" name="Google Shape;757;p63"/>
            <p:cNvSpPr/>
            <p:nvPr/>
          </p:nvSpPr>
          <p:spPr>
            <a:xfrm>
              <a:off x="5115178" y="8789542"/>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58" name="Google Shape;758;p63"/>
            <p:cNvSpPr/>
            <p:nvPr/>
          </p:nvSpPr>
          <p:spPr>
            <a:xfrm>
              <a:off x="5848223" y="8695054"/>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59" name="Google Shape;759;p63"/>
            <p:cNvSpPr/>
            <p:nvPr/>
          </p:nvSpPr>
          <p:spPr>
            <a:xfrm>
              <a:off x="5848223" y="8695054"/>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60" name="Google Shape;760;p63"/>
            <p:cNvSpPr/>
            <p:nvPr/>
          </p:nvSpPr>
          <p:spPr>
            <a:xfrm>
              <a:off x="6581267" y="8711818"/>
              <a:ext cx="64135" cy="64135"/>
            </a:xfrm>
            <a:custGeom>
              <a:rect b="b" l="l" r="r" t="t"/>
              <a:pathLst>
                <a:path extrusionOk="0" h="64134" w="64134">
                  <a:moveTo>
                    <a:pt x="64007" y="0"/>
                  </a:moveTo>
                  <a:lnTo>
                    <a:pt x="0" y="0"/>
                  </a:lnTo>
                  <a:lnTo>
                    <a:pt x="0" y="64008"/>
                  </a:lnTo>
                  <a:lnTo>
                    <a:pt x="64007" y="64008"/>
                  </a:lnTo>
                  <a:lnTo>
                    <a:pt x="64007"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61" name="Google Shape;761;p63"/>
            <p:cNvSpPr/>
            <p:nvPr/>
          </p:nvSpPr>
          <p:spPr>
            <a:xfrm>
              <a:off x="6581267" y="8711818"/>
              <a:ext cx="64135" cy="64135"/>
            </a:xfrm>
            <a:custGeom>
              <a:rect b="b" l="l" r="r" t="t"/>
              <a:pathLst>
                <a:path extrusionOk="0" h="64134" w="64134">
                  <a:moveTo>
                    <a:pt x="0" y="64008"/>
                  </a:moveTo>
                  <a:lnTo>
                    <a:pt x="64007" y="64008"/>
                  </a:lnTo>
                  <a:lnTo>
                    <a:pt x="64007" y="0"/>
                  </a:lnTo>
                  <a:lnTo>
                    <a:pt x="0" y="0"/>
                  </a:lnTo>
                  <a:lnTo>
                    <a:pt x="0" y="64008"/>
                  </a:lnTo>
                  <a:close/>
                </a:path>
              </a:pathLst>
            </a:custGeom>
            <a:noFill/>
            <a:ln cap="flat" cmpd="sng" w="12700">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762" name="Google Shape;762;p63"/>
          <p:cNvGrpSpPr/>
          <p:nvPr/>
        </p:nvGrpSpPr>
        <p:grpSpPr>
          <a:xfrm>
            <a:off x="3649090" y="8916034"/>
            <a:ext cx="64135" cy="64135"/>
            <a:chOff x="3649090" y="8916034"/>
            <a:chExt cx="64135" cy="64135"/>
          </a:xfrm>
        </p:grpSpPr>
        <p:sp>
          <p:nvSpPr>
            <p:cNvPr id="763" name="Google Shape;763;p63"/>
            <p:cNvSpPr/>
            <p:nvPr/>
          </p:nvSpPr>
          <p:spPr>
            <a:xfrm>
              <a:off x="3649090" y="8916034"/>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64" name="Google Shape;764;p63"/>
            <p:cNvSpPr/>
            <p:nvPr/>
          </p:nvSpPr>
          <p:spPr>
            <a:xfrm>
              <a:off x="3649090" y="8916034"/>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765" name="Google Shape;765;p63"/>
          <p:cNvGrpSpPr/>
          <p:nvPr/>
        </p:nvGrpSpPr>
        <p:grpSpPr>
          <a:xfrm>
            <a:off x="4382134" y="8946515"/>
            <a:ext cx="64135" cy="64135"/>
            <a:chOff x="4382134" y="8946515"/>
            <a:chExt cx="64135" cy="64135"/>
          </a:xfrm>
        </p:grpSpPr>
        <p:sp>
          <p:nvSpPr>
            <p:cNvPr id="766" name="Google Shape;766;p63"/>
            <p:cNvSpPr/>
            <p:nvPr/>
          </p:nvSpPr>
          <p:spPr>
            <a:xfrm>
              <a:off x="4382134" y="8946515"/>
              <a:ext cx="64135" cy="64135"/>
            </a:xfrm>
            <a:custGeom>
              <a:rect b="b" l="l" r="r" t="t"/>
              <a:pathLst>
                <a:path extrusionOk="0" h="64134" w="64135">
                  <a:moveTo>
                    <a:pt x="64008" y="0"/>
                  </a:moveTo>
                  <a:lnTo>
                    <a:pt x="0" y="0"/>
                  </a:lnTo>
                  <a:lnTo>
                    <a:pt x="0" y="64008"/>
                  </a:lnTo>
                  <a:lnTo>
                    <a:pt x="64008" y="64008"/>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67" name="Google Shape;767;p63"/>
            <p:cNvSpPr/>
            <p:nvPr/>
          </p:nvSpPr>
          <p:spPr>
            <a:xfrm>
              <a:off x="4382134" y="8946515"/>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12675">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768" name="Google Shape;768;p63"/>
          <p:cNvSpPr/>
          <p:nvPr/>
        </p:nvSpPr>
        <p:spPr>
          <a:xfrm>
            <a:off x="3623183" y="9015094"/>
            <a:ext cx="114300" cy="114300"/>
          </a:xfrm>
          <a:custGeom>
            <a:rect b="b" l="l" r="r" t="t"/>
            <a:pathLst>
              <a:path extrusionOk="0" h="114300" w="114300">
                <a:moveTo>
                  <a:pt x="114300" y="0"/>
                </a:moveTo>
                <a:lnTo>
                  <a:pt x="0" y="0"/>
                </a:lnTo>
                <a:lnTo>
                  <a:pt x="0" y="114299"/>
                </a:lnTo>
                <a:lnTo>
                  <a:pt x="114300" y="114299"/>
                </a:lnTo>
                <a:lnTo>
                  <a:pt x="11430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69" name="Google Shape;769;p63"/>
          <p:cNvSpPr/>
          <p:nvPr/>
        </p:nvSpPr>
        <p:spPr>
          <a:xfrm>
            <a:off x="4356227" y="9062339"/>
            <a:ext cx="114300" cy="114300"/>
          </a:xfrm>
          <a:custGeom>
            <a:rect b="b" l="l" r="r" t="t"/>
            <a:pathLst>
              <a:path extrusionOk="0" h="114300" w="114300">
                <a:moveTo>
                  <a:pt x="114300" y="0"/>
                </a:moveTo>
                <a:lnTo>
                  <a:pt x="0" y="0"/>
                </a:lnTo>
                <a:lnTo>
                  <a:pt x="0" y="114300"/>
                </a:lnTo>
                <a:lnTo>
                  <a:pt x="114300" y="114300"/>
                </a:lnTo>
                <a:lnTo>
                  <a:pt x="11430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nvGrpSpPr>
          <p:cNvPr id="770" name="Google Shape;770;p63"/>
          <p:cNvGrpSpPr/>
          <p:nvPr/>
        </p:nvGrpSpPr>
        <p:grpSpPr>
          <a:xfrm>
            <a:off x="5089271" y="9085960"/>
            <a:ext cx="114300" cy="122682"/>
            <a:chOff x="5089271" y="9085960"/>
            <a:chExt cx="114300" cy="122682"/>
          </a:xfrm>
        </p:grpSpPr>
        <p:sp>
          <p:nvSpPr>
            <p:cNvPr id="771" name="Google Shape;771;p63"/>
            <p:cNvSpPr/>
            <p:nvPr/>
          </p:nvSpPr>
          <p:spPr>
            <a:xfrm>
              <a:off x="5089271" y="9094342"/>
              <a:ext cx="114300" cy="114300"/>
            </a:xfrm>
            <a:custGeom>
              <a:rect b="b" l="l" r="r" t="t"/>
              <a:pathLst>
                <a:path extrusionOk="0" h="114300" w="114300">
                  <a:moveTo>
                    <a:pt x="114300" y="0"/>
                  </a:moveTo>
                  <a:lnTo>
                    <a:pt x="0" y="0"/>
                  </a:lnTo>
                  <a:lnTo>
                    <a:pt x="0" y="114300"/>
                  </a:lnTo>
                  <a:lnTo>
                    <a:pt x="114300" y="114300"/>
                  </a:lnTo>
                  <a:lnTo>
                    <a:pt x="11430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72" name="Google Shape;772;p63"/>
            <p:cNvSpPr/>
            <p:nvPr/>
          </p:nvSpPr>
          <p:spPr>
            <a:xfrm>
              <a:off x="5146548" y="9085960"/>
              <a:ext cx="40005" cy="65405"/>
            </a:xfrm>
            <a:custGeom>
              <a:rect b="b" l="l" r="r" t="t"/>
              <a:pathLst>
                <a:path extrusionOk="0" h="65404" w="40004">
                  <a:moveTo>
                    <a:pt x="0" y="65024"/>
                  </a:moveTo>
                  <a:lnTo>
                    <a:pt x="39750" y="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773" name="Google Shape;773;p63"/>
          <p:cNvSpPr/>
          <p:nvPr/>
        </p:nvSpPr>
        <p:spPr>
          <a:xfrm>
            <a:off x="6555358" y="9219310"/>
            <a:ext cx="114300" cy="114300"/>
          </a:xfrm>
          <a:custGeom>
            <a:rect b="b" l="l" r="r" t="t"/>
            <a:pathLst>
              <a:path extrusionOk="0" h="114300" w="114300">
                <a:moveTo>
                  <a:pt x="114300" y="0"/>
                </a:moveTo>
                <a:lnTo>
                  <a:pt x="0" y="0"/>
                </a:lnTo>
                <a:lnTo>
                  <a:pt x="0" y="114300"/>
                </a:lnTo>
                <a:lnTo>
                  <a:pt x="114300" y="114300"/>
                </a:lnTo>
                <a:lnTo>
                  <a:pt x="11430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74" name="Google Shape;774;p63"/>
          <p:cNvSpPr txBox="1"/>
          <p:nvPr/>
        </p:nvSpPr>
        <p:spPr>
          <a:xfrm>
            <a:off x="3539490" y="8689975"/>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21%</a:t>
            </a:r>
            <a:endParaRPr sz="1000">
              <a:latin typeface="Arial"/>
              <a:ea typeface="Arial"/>
              <a:cs typeface="Arial"/>
              <a:sym typeface="Arial"/>
            </a:endParaRPr>
          </a:p>
        </p:txBody>
      </p:sp>
      <p:sp>
        <p:nvSpPr>
          <p:cNvPr id="775" name="Google Shape;775;p63"/>
          <p:cNvSpPr txBox="1"/>
          <p:nvPr/>
        </p:nvSpPr>
        <p:spPr>
          <a:xfrm>
            <a:off x="4272788" y="8721343"/>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19%</a:t>
            </a:r>
            <a:endParaRPr sz="1000">
              <a:latin typeface="Arial"/>
              <a:ea typeface="Arial"/>
              <a:cs typeface="Arial"/>
              <a:sym typeface="Arial"/>
            </a:endParaRPr>
          </a:p>
        </p:txBody>
      </p:sp>
      <p:sp>
        <p:nvSpPr>
          <p:cNvPr id="776" name="Google Shape;776;p63"/>
          <p:cNvSpPr txBox="1"/>
          <p:nvPr/>
        </p:nvSpPr>
        <p:spPr>
          <a:xfrm>
            <a:off x="5006085" y="8564371"/>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29%</a:t>
            </a:r>
            <a:endParaRPr sz="1000">
              <a:latin typeface="Arial"/>
              <a:ea typeface="Arial"/>
              <a:cs typeface="Arial"/>
              <a:sym typeface="Arial"/>
            </a:endParaRPr>
          </a:p>
        </p:txBody>
      </p:sp>
      <p:sp>
        <p:nvSpPr>
          <p:cNvPr id="777" name="Google Shape;777;p63"/>
          <p:cNvSpPr txBox="1"/>
          <p:nvPr/>
        </p:nvSpPr>
        <p:spPr>
          <a:xfrm>
            <a:off x="5701410" y="8554287"/>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35%</a:t>
            </a:r>
            <a:endParaRPr sz="1000">
              <a:latin typeface="Arial"/>
              <a:ea typeface="Arial"/>
              <a:cs typeface="Arial"/>
              <a:sym typeface="Arial"/>
            </a:endParaRPr>
          </a:p>
        </p:txBody>
      </p:sp>
      <p:sp>
        <p:nvSpPr>
          <p:cNvPr id="778" name="Google Shape;778;p63"/>
          <p:cNvSpPr txBox="1"/>
          <p:nvPr/>
        </p:nvSpPr>
        <p:spPr>
          <a:xfrm>
            <a:off x="6473190" y="8554287"/>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34%</a:t>
            </a:r>
            <a:endParaRPr sz="1000">
              <a:latin typeface="Arial"/>
              <a:ea typeface="Arial"/>
              <a:cs typeface="Arial"/>
              <a:sym typeface="Arial"/>
            </a:endParaRPr>
          </a:p>
        </p:txBody>
      </p:sp>
      <p:sp>
        <p:nvSpPr>
          <p:cNvPr id="779" name="Google Shape;779;p63"/>
          <p:cNvSpPr txBox="1"/>
          <p:nvPr/>
        </p:nvSpPr>
        <p:spPr>
          <a:xfrm>
            <a:off x="3468370" y="9031604"/>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13%</a:t>
            </a:r>
            <a:endParaRPr sz="1000">
              <a:latin typeface="Arial"/>
              <a:ea typeface="Arial"/>
              <a:cs typeface="Arial"/>
              <a:sym typeface="Arial"/>
            </a:endParaRPr>
          </a:p>
        </p:txBody>
      </p:sp>
      <p:sp>
        <p:nvSpPr>
          <p:cNvPr id="780" name="Google Shape;780;p63"/>
          <p:cNvSpPr txBox="1"/>
          <p:nvPr/>
        </p:nvSpPr>
        <p:spPr>
          <a:xfrm>
            <a:off x="4075938" y="9120631"/>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10%</a:t>
            </a:r>
            <a:endParaRPr sz="1000">
              <a:latin typeface="Arial"/>
              <a:ea typeface="Arial"/>
              <a:cs typeface="Arial"/>
              <a:sym typeface="Arial"/>
            </a:endParaRPr>
          </a:p>
        </p:txBody>
      </p:sp>
      <p:sp>
        <p:nvSpPr>
          <p:cNvPr id="781" name="Google Shape;781;p63"/>
          <p:cNvSpPr txBox="1"/>
          <p:nvPr/>
        </p:nvSpPr>
        <p:spPr>
          <a:xfrm>
            <a:off x="5079619" y="8899016"/>
            <a:ext cx="213995"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8%</a:t>
            </a:r>
            <a:endParaRPr sz="1000">
              <a:latin typeface="Arial"/>
              <a:ea typeface="Arial"/>
              <a:cs typeface="Arial"/>
              <a:sym typeface="Arial"/>
            </a:endParaRPr>
          </a:p>
        </p:txBody>
      </p:sp>
      <p:sp>
        <p:nvSpPr>
          <p:cNvPr id="782" name="Google Shape;782;p63"/>
          <p:cNvSpPr txBox="1"/>
          <p:nvPr/>
        </p:nvSpPr>
        <p:spPr>
          <a:xfrm>
            <a:off x="5773292" y="8899905"/>
            <a:ext cx="213995"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6%</a:t>
            </a:r>
            <a:endParaRPr sz="1000">
              <a:latin typeface="Arial"/>
              <a:ea typeface="Arial"/>
              <a:cs typeface="Arial"/>
              <a:sym typeface="Arial"/>
            </a:endParaRPr>
          </a:p>
        </p:txBody>
      </p:sp>
      <p:sp>
        <p:nvSpPr>
          <p:cNvPr id="783" name="Google Shape;783;p63"/>
          <p:cNvSpPr txBox="1"/>
          <p:nvPr/>
        </p:nvSpPr>
        <p:spPr>
          <a:xfrm>
            <a:off x="6506718" y="8993834"/>
            <a:ext cx="213995"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0%</a:t>
            </a:r>
            <a:endParaRPr sz="1000">
              <a:latin typeface="Arial"/>
              <a:ea typeface="Arial"/>
              <a:cs typeface="Arial"/>
              <a:sym typeface="Arial"/>
            </a:endParaRPr>
          </a:p>
        </p:txBody>
      </p:sp>
      <p:sp>
        <p:nvSpPr>
          <p:cNvPr id="784" name="Google Shape;784;p63"/>
          <p:cNvSpPr txBox="1"/>
          <p:nvPr/>
        </p:nvSpPr>
        <p:spPr>
          <a:xfrm>
            <a:off x="3415665"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18-24 ans</a:t>
            </a:r>
            <a:endParaRPr sz="900">
              <a:latin typeface="Arial"/>
              <a:ea typeface="Arial"/>
              <a:cs typeface="Arial"/>
              <a:sym typeface="Arial"/>
            </a:endParaRPr>
          </a:p>
        </p:txBody>
      </p:sp>
      <p:sp>
        <p:nvSpPr>
          <p:cNvPr id="785" name="Google Shape;785;p63"/>
          <p:cNvSpPr txBox="1"/>
          <p:nvPr/>
        </p:nvSpPr>
        <p:spPr>
          <a:xfrm>
            <a:off x="4149090"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25-34 ans</a:t>
            </a:r>
            <a:endParaRPr sz="900">
              <a:latin typeface="Arial"/>
              <a:ea typeface="Arial"/>
              <a:cs typeface="Arial"/>
              <a:sym typeface="Arial"/>
            </a:endParaRPr>
          </a:p>
        </p:txBody>
      </p:sp>
      <p:sp>
        <p:nvSpPr>
          <p:cNvPr id="786" name="Google Shape;786;p63"/>
          <p:cNvSpPr txBox="1"/>
          <p:nvPr/>
        </p:nvSpPr>
        <p:spPr>
          <a:xfrm>
            <a:off x="4882388"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35-49 ans</a:t>
            </a:r>
            <a:endParaRPr sz="900">
              <a:latin typeface="Arial"/>
              <a:ea typeface="Arial"/>
              <a:cs typeface="Arial"/>
              <a:sym typeface="Arial"/>
            </a:endParaRPr>
          </a:p>
        </p:txBody>
      </p:sp>
      <p:sp>
        <p:nvSpPr>
          <p:cNvPr id="787" name="Google Shape;787;p63"/>
          <p:cNvSpPr txBox="1"/>
          <p:nvPr/>
        </p:nvSpPr>
        <p:spPr>
          <a:xfrm>
            <a:off x="5616066" y="9313570"/>
            <a:ext cx="497840"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50-64 ans</a:t>
            </a:r>
            <a:endParaRPr sz="900">
              <a:latin typeface="Arial"/>
              <a:ea typeface="Arial"/>
              <a:cs typeface="Arial"/>
              <a:sym typeface="Arial"/>
            </a:endParaRPr>
          </a:p>
        </p:txBody>
      </p:sp>
      <p:sp>
        <p:nvSpPr>
          <p:cNvPr id="788" name="Google Shape;788;p63"/>
          <p:cNvSpPr txBox="1"/>
          <p:nvPr/>
        </p:nvSpPr>
        <p:spPr>
          <a:xfrm>
            <a:off x="6267703" y="9313570"/>
            <a:ext cx="66230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65 ans et plus</a:t>
            </a:r>
            <a:endParaRPr sz="900">
              <a:latin typeface="Arial"/>
              <a:ea typeface="Arial"/>
              <a:cs typeface="Arial"/>
              <a:sym typeface="Arial"/>
            </a:endParaRPr>
          </a:p>
        </p:txBody>
      </p:sp>
      <p:pic>
        <p:nvPicPr>
          <p:cNvPr id="789" name="Google Shape;789;p63"/>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790" name="Google Shape;790;p63"/>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791" name="Google Shape;791;p63"/>
          <p:cNvSpPr txBox="1"/>
          <p:nvPr/>
        </p:nvSpPr>
        <p:spPr>
          <a:xfrm>
            <a:off x="1767077" y="1094613"/>
            <a:ext cx="399669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rencontres sur les réseaux sociaux, et dans la vie</a:t>
            </a:r>
            <a:endParaRPr sz="1800">
              <a:latin typeface="Times New Roman"/>
              <a:ea typeface="Times New Roman"/>
              <a:cs typeface="Times New Roman"/>
              <a:sym typeface="Times New Roman"/>
            </a:endParaRPr>
          </a:p>
        </p:txBody>
      </p:sp>
      <p:sp>
        <p:nvSpPr>
          <p:cNvPr id="792" name="Google Shape;792;p63"/>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96" name="Shape 796"/>
        <p:cNvGrpSpPr/>
        <p:nvPr/>
      </p:nvGrpSpPr>
      <p:grpSpPr>
        <a:xfrm>
          <a:off x="0" y="0"/>
          <a:ext cx="0" cy="0"/>
          <a:chOff x="0" y="0"/>
          <a:chExt cx="0" cy="0"/>
        </a:xfrm>
      </p:grpSpPr>
      <p:pic>
        <p:nvPicPr>
          <p:cNvPr id="797" name="Google Shape;797;p64"/>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798" name="Google Shape;798;p64"/>
          <p:cNvSpPr/>
          <p:nvPr/>
        </p:nvSpPr>
        <p:spPr>
          <a:xfrm>
            <a:off x="3465829" y="3219310"/>
            <a:ext cx="422275" cy="372745"/>
          </a:xfrm>
          <a:custGeom>
            <a:rect b="b" l="l" r="r" t="t"/>
            <a:pathLst>
              <a:path extrusionOk="0" h="372745" w="422275">
                <a:moveTo>
                  <a:pt x="421970" y="0"/>
                </a:moveTo>
                <a:lnTo>
                  <a:pt x="0" y="0"/>
                </a:lnTo>
                <a:lnTo>
                  <a:pt x="0" y="372630"/>
                </a:lnTo>
                <a:lnTo>
                  <a:pt x="421970" y="372630"/>
                </a:lnTo>
                <a:lnTo>
                  <a:pt x="421970"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99" name="Google Shape;799;p64"/>
          <p:cNvSpPr/>
          <p:nvPr/>
        </p:nvSpPr>
        <p:spPr>
          <a:xfrm>
            <a:off x="3465829" y="4270107"/>
            <a:ext cx="1326515" cy="372745"/>
          </a:xfrm>
          <a:custGeom>
            <a:rect b="b" l="l" r="r" t="t"/>
            <a:pathLst>
              <a:path extrusionOk="0" h="372745" w="1326514">
                <a:moveTo>
                  <a:pt x="1326134" y="0"/>
                </a:moveTo>
                <a:lnTo>
                  <a:pt x="0" y="0"/>
                </a:lnTo>
                <a:lnTo>
                  <a:pt x="0" y="372630"/>
                </a:lnTo>
                <a:lnTo>
                  <a:pt x="1326134" y="372630"/>
                </a:lnTo>
                <a:lnTo>
                  <a:pt x="1326134"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00" name="Google Shape;800;p64"/>
          <p:cNvSpPr/>
          <p:nvPr/>
        </p:nvSpPr>
        <p:spPr>
          <a:xfrm>
            <a:off x="3465829" y="5320906"/>
            <a:ext cx="1447165" cy="372745"/>
          </a:xfrm>
          <a:custGeom>
            <a:rect b="b" l="l" r="r" t="t"/>
            <a:pathLst>
              <a:path extrusionOk="0" h="372745" w="1447164">
                <a:moveTo>
                  <a:pt x="1446784" y="0"/>
                </a:moveTo>
                <a:lnTo>
                  <a:pt x="0" y="0"/>
                </a:lnTo>
                <a:lnTo>
                  <a:pt x="0" y="372630"/>
                </a:lnTo>
                <a:lnTo>
                  <a:pt x="1446784" y="372630"/>
                </a:lnTo>
                <a:lnTo>
                  <a:pt x="1446784" y="0"/>
                </a:lnTo>
                <a:close/>
              </a:path>
            </a:pathLst>
          </a:custGeom>
          <a:solidFill>
            <a:srgbClr val="F1AA8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01" name="Google Shape;801;p64"/>
          <p:cNvSpPr/>
          <p:nvPr/>
        </p:nvSpPr>
        <p:spPr>
          <a:xfrm>
            <a:off x="3465829" y="6371831"/>
            <a:ext cx="542925" cy="372745"/>
          </a:xfrm>
          <a:custGeom>
            <a:rect b="b" l="l" r="r" t="t"/>
            <a:pathLst>
              <a:path extrusionOk="0" h="372745" w="542925">
                <a:moveTo>
                  <a:pt x="542531" y="0"/>
                </a:moveTo>
                <a:lnTo>
                  <a:pt x="0" y="0"/>
                </a:lnTo>
                <a:lnTo>
                  <a:pt x="0" y="372630"/>
                </a:lnTo>
                <a:lnTo>
                  <a:pt x="542531" y="372630"/>
                </a:lnTo>
                <a:lnTo>
                  <a:pt x="542531"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802" name="Google Shape;802;p64"/>
          <p:cNvPicPr preferRelativeResize="0"/>
          <p:nvPr/>
        </p:nvPicPr>
        <p:blipFill rotWithShape="1">
          <a:blip r:embed="rId4">
            <a:alphaModFix/>
          </a:blip>
          <a:srcRect b="0" l="0" r="0" t="0"/>
          <a:stretch/>
        </p:blipFill>
        <p:spPr>
          <a:xfrm>
            <a:off x="3465829" y="7422629"/>
            <a:ext cx="2290699" cy="372630"/>
          </a:xfrm>
          <a:prstGeom prst="rect">
            <a:avLst/>
          </a:prstGeom>
          <a:noFill/>
          <a:ln>
            <a:noFill/>
          </a:ln>
        </p:spPr>
      </p:pic>
      <p:sp>
        <p:nvSpPr>
          <p:cNvPr id="803" name="Google Shape;803;p64"/>
          <p:cNvSpPr txBox="1"/>
          <p:nvPr/>
        </p:nvSpPr>
        <p:spPr>
          <a:xfrm>
            <a:off x="3951223" y="3269107"/>
            <a:ext cx="25781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7%</a:t>
            </a:r>
            <a:endParaRPr sz="1400">
              <a:latin typeface="Times New Roman"/>
              <a:ea typeface="Times New Roman"/>
              <a:cs typeface="Times New Roman"/>
              <a:sym typeface="Times New Roman"/>
            </a:endParaRPr>
          </a:p>
        </p:txBody>
      </p:sp>
      <p:sp>
        <p:nvSpPr>
          <p:cNvPr id="804" name="Google Shape;804;p64"/>
          <p:cNvSpPr txBox="1"/>
          <p:nvPr/>
        </p:nvSpPr>
        <p:spPr>
          <a:xfrm>
            <a:off x="4854702" y="4320031"/>
            <a:ext cx="34163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22%</a:t>
            </a:r>
            <a:endParaRPr sz="1400">
              <a:latin typeface="Times New Roman"/>
              <a:ea typeface="Times New Roman"/>
              <a:cs typeface="Times New Roman"/>
              <a:sym typeface="Times New Roman"/>
            </a:endParaRPr>
          </a:p>
        </p:txBody>
      </p:sp>
      <p:sp>
        <p:nvSpPr>
          <p:cNvPr id="805" name="Google Shape;805;p64"/>
          <p:cNvSpPr txBox="1"/>
          <p:nvPr/>
        </p:nvSpPr>
        <p:spPr>
          <a:xfrm>
            <a:off x="4975352" y="5370956"/>
            <a:ext cx="34163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24%</a:t>
            </a:r>
            <a:endParaRPr sz="1400">
              <a:latin typeface="Times New Roman"/>
              <a:ea typeface="Times New Roman"/>
              <a:cs typeface="Times New Roman"/>
              <a:sym typeface="Times New Roman"/>
            </a:endParaRPr>
          </a:p>
        </p:txBody>
      </p:sp>
      <p:sp>
        <p:nvSpPr>
          <p:cNvPr id="806" name="Google Shape;806;p64"/>
          <p:cNvSpPr txBox="1"/>
          <p:nvPr/>
        </p:nvSpPr>
        <p:spPr>
          <a:xfrm>
            <a:off x="4071873" y="6421881"/>
            <a:ext cx="25781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9%</a:t>
            </a:r>
            <a:endParaRPr sz="1400">
              <a:latin typeface="Times New Roman"/>
              <a:ea typeface="Times New Roman"/>
              <a:cs typeface="Times New Roman"/>
              <a:sym typeface="Times New Roman"/>
            </a:endParaRPr>
          </a:p>
        </p:txBody>
      </p:sp>
      <p:sp>
        <p:nvSpPr>
          <p:cNvPr id="807" name="Google Shape;807;p64"/>
          <p:cNvSpPr txBox="1"/>
          <p:nvPr/>
        </p:nvSpPr>
        <p:spPr>
          <a:xfrm>
            <a:off x="4436745" y="7486903"/>
            <a:ext cx="34163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38%</a:t>
            </a:r>
            <a:endParaRPr sz="1400">
              <a:latin typeface="Times New Roman"/>
              <a:ea typeface="Times New Roman"/>
              <a:cs typeface="Times New Roman"/>
              <a:sym typeface="Times New Roman"/>
            </a:endParaRPr>
          </a:p>
        </p:txBody>
      </p:sp>
      <p:sp>
        <p:nvSpPr>
          <p:cNvPr id="808" name="Google Shape;808;p64"/>
          <p:cNvSpPr txBox="1"/>
          <p:nvPr/>
        </p:nvSpPr>
        <p:spPr>
          <a:xfrm>
            <a:off x="520700" y="3163011"/>
            <a:ext cx="2762250" cy="440055"/>
          </a:xfrm>
          <a:prstGeom prst="rect">
            <a:avLst/>
          </a:prstGeom>
          <a:noFill/>
          <a:ln>
            <a:noFill/>
          </a:ln>
        </p:spPr>
        <p:txBody>
          <a:bodyPr anchorCtr="0" anchor="t" bIns="0" lIns="0" spcFirstLastPara="1" rIns="0" wrap="square" tIns="13325">
            <a:spAutoFit/>
          </a:bodyPr>
          <a:lstStyle/>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Nettement meilleures que dans la "vraie</a:t>
            </a:r>
            <a:endParaRPr sz="1400">
              <a:latin typeface="Times New Roman"/>
              <a:ea typeface="Times New Roman"/>
              <a:cs typeface="Times New Roman"/>
              <a:sym typeface="Times New Roman"/>
            </a:endParaRPr>
          </a:p>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vie"</a:t>
            </a:r>
            <a:endParaRPr sz="1400">
              <a:latin typeface="Times New Roman"/>
              <a:ea typeface="Times New Roman"/>
              <a:cs typeface="Times New Roman"/>
              <a:sym typeface="Times New Roman"/>
            </a:endParaRPr>
          </a:p>
        </p:txBody>
      </p:sp>
      <p:sp>
        <p:nvSpPr>
          <p:cNvPr id="809" name="Google Shape;809;p64"/>
          <p:cNvSpPr txBox="1"/>
          <p:nvPr/>
        </p:nvSpPr>
        <p:spPr>
          <a:xfrm>
            <a:off x="750214" y="4213936"/>
            <a:ext cx="2534285" cy="440055"/>
          </a:xfrm>
          <a:prstGeom prst="rect">
            <a:avLst/>
          </a:prstGeom>
          <a:noFill/>
          <a:ln>
            <a:noFill/>
          </a:ln>
        </p:spPr>
        <p:txBody>
          <a:bodyPr anchorCtr="0" anchor="t" bIns="0" lIns="0" spcFirstLastPara="1" rIns="0" wrap="square" tIns="13325">
            <a:spAutoFit/>
          </a:bodyPr>
          <a:lstStyle/>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Un peu meilleures que dans la "vraie</a:t>
            </a:r>
            <a:endParaRPr sz="1400">
              <a:latin typeface="Times New Roman"/>
              <a:ea typeface="Times New Roman"/>
              <a:cs typeface="Times New Roman"/>
              <a:sym typeface="Times New Roman"/>
            </a:endParaRPr>
          </a:p>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vie"</a:t>
            </a:r>
            <a:endParaRPr sz="1400">
              <a:latin typeface="Times New Roman"/>
              <a:ea typeface="Times New Roman"/>
              <a:cs typeface="Times New Roman"/>
              <a:sym typeface="Times New Roman"/>
            </a:endParaRPr>
          </a:p>
        </p:txBody>
      </p:sp>
      <p:sp>
        <p:nvSpPr>
          <p:cNvPr id="810" name="Google Shape;810;p64"/>
          <p:cNvSpPr txBox="1"/>
          <p:nvPr/>
        </p:nvSpPr>
        <p:spPr>
          <a:xfrm>
            <a:off x="963269" y="5264861"/>
            <a:ext cx="2364105" cy="440055"/>
          </a:xfrm>
          <a:prstGeom prst="rect">
            <a:avLst/>
          </a:prstGeom>
          <a:noFill/>
          <a:ln>
            <a:noFill/>
          </a:ln>
        </p:spPr>
        <p:txBody>
          <a:bodyPr anchorCtr="0" anchor="t" bIns="0" lIns="0" spcFirstLastPara="1" rIns="0" wrap="square" tIns="13325">
            <a:spAutoFit/>
          </a:bodyPr>
          <a:lstStyle/>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Un peu moins bonnes que dans la</a:t>
            </a:r>
            <a:endParaRPr sz="1400">
              <a:latin typeface="Times New Roman"/>
              <a:ea typeface="Times New Roman"/>
              <a:cs typeface="Times New Roman"/>
              <a:sym typeface="Times New Roman"/>
            </a:endParaRPr>
          </a:p>
          <a:p>
            <a:pPr indent="0" lvl="0" marL="3175" rtl="0" algn="ctr">
              <a:lnSpc>
                <a:spcPct val="116428"/>
              </a:lnSpc>
              <a:spcBef>
                <a:spcPts val="0"/>
              </a:spcBef>
              <a:spcAft>
                <a:spcPts val="0"/>
              </a:spcAft>
              <a:buNone/>
            </a:pPr>
            <a:r>
              <a:rPr lang="en-US" sz="1400">
                <a:latin typeface="Times New Roman"/>
                <a:ea typeface="Times New Roman"/>
                <a:cs typeface="Times New Roman"/>
                <a:sym typeface="Times New Roman"/>
              </a:rPr>
              <a:t>"vraie vie"</a:t>
            </a:r>
            <a:endParaRPr sz="1400">
              <a:latin typeface="Times New Roman"/>
              <a:ea typeface="Times New Roman"/>
              <a:cs typeface="Times New Roman"/>
              <a:sym typeface="Times New Roman"/>
            </a:endParaRPr>
          </a:p>
        </p:txBody>
      </p:sp>
      <p:sp>
        <p:nvSpPr>
          <p:cNvPr id="811" name="Google Shape;811;p64"/>
          <p:cNvSpPr txBox="1"/>
          <p:nvPr/>
        </p:nvSpPr>
        <p:spPr>
          <a:xfrm>
            <a:off x="746556" y="6315912"/>
            <a:ext cx="2536190" cy="440055"/>
          </a:xfrm>
          <a:prstGeom prst="rect">
            <a:avLst/>
          </a:prstGeom>
          <a:noFill/>
          <a:ln>
            <a:noFill/>
          </a:ln>
        </p:spPr>
        <p:txBody>
          <a:bodyPr anchorCtr="0" anchor="t" bIns="0" lIns="0" spcFirstLastPara="1" rIns="0" wrap="square" tIns="13325">
            <a:spAutoFit/>
          </a:bodyPr>
          <a:lstStyle/>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Beaucoup moins bonnes que dans la</a:t>
            </a:r>
            <a:endParaRPr sz="1400">
              <a:latin typeface="Times New Roman"/>
              <a:ea typeface="Times New Roman"/>
              <a:cs typeface="Times New Roman"/>
              <a:sym typeface="Times New Roman"/>
            </a:endParaRPr>
          </a:p>
          <a:p>
            <a:pPr indent="0" lvl="0" marL="1270" rtl="0" algn="ctr">
              <a:lnSpc>
                <a:spcPct val="116428"/>
              </a:lnSpc>
              <a:spcBef>
                <a:spcPts val="0"/>
              </a:spcBef>
              <a:spcAft>
                <a:spcPts val="0"/>
              </a:spcAft>
              <a:buNone/>
            </a:pPr>
            <a:r>
              <a:rPr lang="en-US" sz="1400">
                <a:latin typeface="Times New Roman"/>
                <a:ea typeface="Times New Roman"/>
                <a:cs typeface="Times New Roman"/>
                <a:sym typeface="Times New Roman"/>
              </a:rPr>
              <a:t>"vraie vie"</a:t>
            </a:r>
            <a:endParaRPr sz="1400">
              <a:latin typeface="Times New Roman"/>
              <a:ea typeface="Times New Roman"/>
              <a:cs typeface="Times New Roman"/>
              <a:sym typeface="Times New Roman"/>
            </a:endParaRPr>
          </a:p>
        </p:txBody>
      </p:sp>
      <p:sp>
        <p:nvSpPr>
          <p:cNvPr id="812" name="Google Shape;812;p64"/>
          <p:cNvSpPr txBox="1"/>
          <p:nvPr/>
        </p:nvSpPr>
        <p:spPr>
          <a:xfrm>
            <a:off x="2394966" y="7467345"/>
            <a:ext cx="93535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813" name="Google Shape;813;p64"/>
          <p:cNvSpPr txBox="1"/>
          <p:nvPr/>
        </p:nvSpPr>
        <p:spPr>
          <a:xfrm>
            <a:off x="487172" y="1994661"/>
            <a:ext cx="6585584" cy="35052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293370" rtl="0" algn="l">
              <a:lnSpc>
                <a:spcPct val="100000"/>
              </a:lnSpc>
              <a:spcBef>
                <a:spcPts val="0"/>
              </a:spcBef>
              <a:spcAft>
                <a:spcPts val="0"/>
              </a:spcAft>
              <a:buNone/>
            </a:pPr>
            <a:r>
              <a:rPr lang="en-US" sz="1550">
                <a:latin typeface="Times New Roman"/>
                <a:ea typeface="Times New Roman"/>
                <a:cs typeface="Times New Roman"/>
                <a:sym typeface="Times New Roman"/>
              </a:rPr>
              <a:t>Et sur les réseaux sociaux, les relations que vous avez avec les gens sont-elles…</a:t>
            </a:r>
            <a:endParaRPr sz="1550">
              <a:latin typeface="Times New Roman"/>
              <a:ea typeface="Times New Roman"/>
              <a:cs typeface="Times New Roman"/>
              <a:sym typeface="Times New Roman"/>
            </a:endParaRPr>
          </a:p>
        </p:txBody>
      </p:sp>
      <p:sp>
        <p:nvSpPr>
          <p:cNvPr id="814" name="Google Shape;814;p64"/>
          <p:cNvSpPr txBox="1"/>
          <p:nvPr/>
        </p:nvSpPr>
        <p:spPr>
          <a:xfrm>
            <a:off x="227787" y="9766503"/>
            <a:ext cx="290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p:txBody>
      </p:sp>
      <p:sp>
        <p:nvSpPr>
          <p:cNvPr id="815" name="Google Shape;815;p64"/>
          <p:cNvSpPr txBox="1"/>
          <p:nvPr/>
        </p:nvSpPr>
        <p:spPr>
          <a:xfrm>
            <a:off x="5512689" y="3664051"/>
            <a:ext cx="1713864" cy="974725"/>
          </a:xfrm>
          <a:prstGeom prst="rect">
            <a:avLst/>
          </a:prstGeom>
          <a:noFill/>
          <a:ln cap="flat" cmpd="sng" w="9525">
            <a:solidFill>
              <a:srgbClr val="29377D"/>
            </a:solidFill>
            <a:prstDash val="solid"/>
            <a:round/>
            <a:headEnd len="sm" w="sm" type="none"/>
            <a:tailEnd len="sm" w="sm" type="none"/>
          </a:ln>
        </p:spPr>
        <p:txBody>
          <a:bodyPr anchorCtr="0" anchor="t" bIns="0" lIns="0" spcFirstLastPara="1" rIns="0" wrap="square" tIns="34275">
            <a:spAutoFit/>
          </a:bodyPr>
          <a:lstStyle/>
          <a:p>
            <a:pPr indent="-45719" lvl="0" marL="520700" marR="466090" rtl="0" algn="just">
              <a:lnSpc>
                <a:spcPct val="97800"/>
              </a:lnSpc>
              <a:spcBef>
                <a:spcPts val="0"/>
              </a:spcBef>
              <a:spcAft>
                <a:spcPts val="0"/>
              </a:spcAft>
              <a:buNone/>
            </a:pPr>
            <a:r>
              <a:rPr lang="en-US" sz="1550">
                <a:solidFill>
                  <a:srgbClr val="29377D"/>
                </a:solidFill>
                <a:latin typeface="Times New Roman"/>
                <a:ea typeface="Times New Roman"/>
                <a:cs typeface="Times New Roman"/>
                <a:sym typeface="Times New Roman"/>
              </a:rPr>
              <a:t>Sous-total </a:t>
            </a:r>
            <a:r>
              <a:rPr i="1" lang="en-US" sz="1550">
                <a:solidFill>
                  <a:srgbClr val="29377D"/>
                </a:solidFill>
                <a:latin typeface="Times New Roman"/>
                <a:ea typeface="Times New Roman"/>
                <a:cs typeface="Times New Roman"/>
                <a:sym typeface="Times New Roman"/>
              </a:rPr>
              <a:t>Meilleures </a:t>
            </a:r>
            <a:r>
              <a:rPr b="1" lang="en-US" sz="2650">
                <a:solidFill>
                  <a:srgbClr val="29377D"/>
                </a:solidFill>
                <a:latin typeface="Times New Roman"/>
                <a:ea typeface="Times New Roman"/>
                <a:cs typeface="Times New Roman"/>
                <a:sym typeface="Times New Roman"/>
              </a:rPr>
              <a:t>29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816" name="Google Shape;816;p64"/>
          <p:cNvSpPr txBox="1"/>
          <p:nvPr/>
        </p:nvSpPr>
        <p:spPr>
          <a:xfrm>
            <a:off x="5512689" y="5345912"/>
            <a:ext cx="1713864" cy="974725"/>
          </a:xfrm>
          <a:prstGeom prst="rect">
            <a:avLst/>
          </a:prstGeom>
          <a:noFill/>
          <a:ln cap="flat" cmpd="sng" w="9525">
            <a:solidFill>
              <a:srgbClr val="C00000"/>
            </a:solidFill>
            <a:prstDash val="solid"/>
            <a:round/>
            <a:headEnd len="sm" w="sm" type="none"/>
            <a:tailEnd len="sm" w="sm" type="none"/>
          </a:ln>
        </p:spPr>
        <p:txBody>
          <a:bodyPr anchorCtr="0" anchor="t" bIns="0" lIns="0" spcFirstLastPara="1" rIns="0" wrap="square" tIns="34925">
            <a:spAutoFit/>
          </a:bodyPr>
          <a:lstStyle/>
          <a:p>
            <a:pPr indent="-634" lvl="0" marL="407669" marR="398780" rtl="0" algn="ctr">
              <a:lnSpc>
                <a:spcPct val="97800"/>
              </a:lnSpc>
              <a:spcBef>
                <a:spcPts val="0"/>
              </a:spcBef>
              <a:spcAft>
                <a:spcPts val="0"/>
              </a:spcAft>
              <a:buNone/>
            </a:pPr>
            <a:r>
              <a:rPr lang="en-US" sz="1550">
                <a:solidFill>
                  <a:srgbClr val="C00000"/>
                </a:solidFill>
                <a:latin typeface="Times New Roman"/>
                <a:ea typeface="Times New Roman"/>
                <a:cs typeface="Times New Roman"/>
                <a:sym typeface="Times New Roman"/>
              </a:rPr>
              <a:t>Sous-total </a:t>
            </a:r>
            <a:r>
              <a:rPr i="1" lang="en-US" sz="1550">
                <a:solidFill>
                  <a:srgbClr val="C00000"/>
                </a:solidFill>
                <a:latin typeface="Times New Roman"/>
                <a:ea typeface="Times New Roman"/>
                <a:cs typeface="Times New Roman"/>
                <a:sym typeface="Times New Roman"/>
              </a:rPr>
              <a:t>Moins bonnes </a:t>
            </a:r>
            <a:r>
              <a:rPr b="1" lang="en-US" sz="2650">
                <a:solidFill>
                  <a:srgbClr val="C00000"/>
                </a:solidFill>
                <a:latin typeface="Times New Roman"/>
                <a:ea typeface="Times New Roman"/>
                <a:cs typeface="Times New Roman"/>
                <a:sym typeface="Times New Roman"/>
              </a:rPr>
              <a:t>33 </a:t>
            </a:r>
            <a:r>
              <a:rPr b="1" lang="en-US" sz="1300">
                <a:solidFill>
                  <a:srgbClr val="C00000"/>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pic>
        <p:nvPicPr>
          <p:cNvPr id="817" name="Google Shape;817;p64"/>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818" name="Google Shape;818;p64"/>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819" name="Google Shape;819;p64"/>
          <p:cNvSpPr txBox="1"/>
          <p:nvPr/>
        </p:nvSpPr>
        <p:spPr>
          <a:xfrm>
            <a:off x="2541523" y="1094613"/>
            <a:ext cx="244856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Qualités comparées des relations</a:t>
            </a:r>
            <a:endParaRPr sz="1800">
              <a:latin typeface="Times New Roman"/>
              <a:ea typeface="Times New Roman"/>
              <a:cs typeface="Times New Roman"/>
              <a:sym typeface="Times New Roman"/>
            </a:endParaRPr>
          </a:p>
        </p:txBody>
      </p:sp>
      <p:sp>
        <p:nvSpPr>
          <p:cNvPr id="820" name="Google Shape;820;p64"/>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824" name="Shape 824"/>
        <p:cNvGrpSpPr/>
        <p:nvPr/>
      </p:nvGrpSpPr>
      <p:grpSpPr>
        <a:xfrm>
          <a:off x="0" y="0"/>
          <a:ext cx="0" cy="0"/>
          <a:chOff x="0" y="0"/>
          <a:chExt cx="0" cy="0"/>
        </a:xfrm>
      </p:grpSpPr>
      <p:pic>
        <p:nvPicPr>
          <p:cNvPr id="825" name="Google Shape;825;p65"/>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826" name="Google Shape;826;p65"/>
          <p:cNvSpPr/>
          <p:nvPr/>
        </p:nvSpPr>
        <p:spPr>
          <a:xfrm>
            <a:off x="2843910" y="3447363"/>
            <a:ext cx="648335" cy="358140"/>
          </a:xfrm>
          <a:custGeom>
            <a:rect b="b" l="l" r="r" t="t"/>
            <a:pathLst>
              <a:path extrusionOk="0" h="358139" w="648335">
                <a:moveTo>
                  <a:pt x="647712" y="0"/>
                </a:moveTo>
                <a:lnTo>
                  <a:pt x="0" y="0"/>
                </a:lnTo>
                <a:lnTo>
                  <a:pt x="0" y="358063"/>
                </a:lnTo>
                <a:lnTo>
                  <a:pt x="647712" y="358063"/>
                </a:lnTo>
                <a:lnTo>
                  <a:pt x="647712"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27" name="Google Shape;827;p65"/>
          <p:cNvSpPr/>
          <p:nvPr/>
        </p:nvSpPr>
        <p:spPr>
          <a:xfrm>
            <a:off x="2843910" y="4457141"/>
            <a:ext cx="1813560" cy="358140"/>
          </a:xfrm>
          <a:custGeom>
            <a:rect b="b" l="l" r="r" t="t"/>
            <a:pathLst>
              <a:path extrusionOk="0" h="358139" w="1813560">
                <a:moveTo>
                  <a:pt x="1813560" y="0"/>
                </a:moveTo>
                <a:lnTo>
                  <a:pt x="0" y="0"/>
                </a:lnTo>
                <a:lnTo>
                  <a:pt x="0" y="358063"/>
                </a:lnTo>
                <a:lnTo>
                  <a:pt x="1813560" y="358063"/>
                </a:lnTo>
                <a:lnTo>
                  <a:pt x="1813560"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28" name="Google Shape;828;p65"/>
          <p:cNvSpPr/>
          <p:nvPr/>
        </p:nvSpPr>
        <p:spPr>
          <a:xfrm>
            <a:off x="2843910" y="5466803"/>
            <a:ext cx="1684020" cy="358140"/>
          </a:xfrm>
          <a:custGeom>
            <a:rect b="b" l="l" r="r" t="t"/>
            <a:pathLst>
              <a:path extrusionOk="0" h="358139" w="1684020">
                <a:moveTo>
                  <a:pt x="1684019" y="0"/>
                </a:moveTo>
                <a:lnTo>
                  <a:pt x="0" y="0"/>
                </a:lnTo>
                <a:lnTo>
                  <a:pt x="0" y="358051"/>
                </a:lnTo>
                <a:lnTo>
                  <a:pt x="1684019" y="358051"/>
                </a:lnTo>
                <a:lnTo>
                  <a:pt x="1684019" y="0"/>
                </a:lnTo>
                <a:close/>
              </a:path>
            </a:pathLst>
          </a:custGeom>
          <a:solidFill>
            <a:srgbClr val="F1AA8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29" name="Google Shape;829;p65"/>
          <p:cNvSpPr/>
          <p:nvPr/>
        </p:nvSpPr>
        <p:spPr>
          <a:xfrm>
            <a:off x="2843910" y="6476567"/>
            <a:ext cx="1295400" cy="358140"/>
          </a:xfrm>
          <a:custGeom>
            <a:rect b="b" l="l" r="r" t="t"/>
            <a:pathLst>
              <a:path extrusionOk="0" h="358140" w="1295400">
                <a:moveTo>
                  <a:pt x="1295400" y="0"/>
                </a:moveTo>
                <a:lnTo>
                  <a:pt x="0" y="0"/>
                </a:lnTo>
                <a:lnTo>
                  <a:pt x="0" y="358063"/>
                </a:lnTo>
                <a:lnTo>
                  <a:pt x="1295400" y="358063"/>
                </a:lnTo>
                <a:lnTo>
                  <a:pt x="1295400"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830" name="Google Shape;830;p65"/>
          <p:cNvPicPr preferRelativeResize="0"/>
          <p:nvPr/>
        </p:nvPicPr>
        <p:blipFill rotWithShape="1">
          <a:blip r:embed="rId4">
            <a:alphaModFix/>
          </a:blip>
          <a:srcRect b="0" l="0" r="0" t="0"/>
          <a:stretch/>
        </p:blipFill>
        <p:spPr>
          <a:xfrm>
            <a:off x="2843910" y="7486218"/>
            <a:ext cx="1036332" cy="358063"/>
          </a:xfrm>
          <a:prstGeom prst="rect">
            <a:avLst/>
          </a:prstGeom>
          <a:noFill/>
          <a:ln>
            <a:noFill/>
          </a:ln>
        </p:spPr>
      </p:pic>
      <p:sp>
        <p:nvSpPr>
          <p:cNvPr id="831" name="Google Shape;831;p65"/>
          <p:cNvSpPr txBox="1"/>
          <p:nvPr/>
        </p:nvSpPr>
        <p:spPr>
          <a:xfrm>
            <a:off x="3554984" y="3472434"/>
            <a:ext cx="36957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10%</a:t>
            </a:r>
            <a:endParaRPr sz="1600">
              <a:latin typeface="Times New Roman"/>
              <a:ea typeface="Times New Roman"/>
              <a:cs typeface="Times New Roman"/>
              <a:sym typeface="Times New Roman"/>
            </a:endParaRPr>
          </a:p>
        </p:txBody>
      </p:sp>
      <p:sp>
        <p:nvSpPr>
          <p:cNvPr id="832" name="Google Shape;832;p65"/>
          <p:cNvSpPr txBox="1"/>
          <p:nvPr/>
        </p:nvSpPr>
        <p:spPr>
          <a:xfrm>
            <a:off x="4718430" y="4482464"/>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28%</a:t>
            </a:r>
            <a:endParaRPr sz="1600">
              <a:latin typeface="Times New Roman"/>
              <a:ea typeface="Times New Roman"/>
              <a:cs typeface="Times New Roman"/>
              <a:sym typeface="Times New Roman"/>
            </a:endParaRPr>
          </a:p>
        </p:txBody>
      </p:sp>
      <p:sp>
        <p:nvSpPr>
          <p:cNvPr id="833" name="Google Shape;833;p65"/>
          <p:cNvSpPr txBox="1"/>
          <p:nvPr/>
        </p:nvSpPr>
        <p:spPr>
          <a:xfrm>
            <a:off x="4592828" y="5492241"/>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26%</a:t>
            </a:r>
            <a:endParaRPr sz="1600">
              <a:latin typeface="Times New Roman"/>
              <a:ea typeface="Times New Roman"/>
              <a:cs typeface="Times New Roman"/>
              <a:sym typeface="Times New Roman"/>
            </a:endParaRPr>
          </a:p>
        </p:txBody>
      </p:sp>
      <p:sp>
        <p:nvSpPr>
          <p:cNvPr id="834" name="Google Shape;834;p65"/>
          <p:cNvSpPr txBox="1"/>
          <p:nvPr/>
        </p:nvSpPr>
        <p:spPr>
          <a:xfrm>
            <a:off x="4204208" y="6502145"/>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20%</a:t>
            </a:r>
            <a:endParaRPr sz="1600">
              <a:latin typeface="Times New Roman"/>
              <a:ea typeface="Times New Roman"/>
              <a:cs typeface="Times New Roman"/>
              <a:sym typeface="Times New Roman"/>
            </a:endParaRPr>
          </a:p>
        </p:txBody>
      </p:sp>
      <p:sp>
        <p:nvSpPr>
          <p:cNvPr id="835" name="Google Shape;835;p65"/>
          <p:cNvSpPr txBox="1"/>
          <p:nvPr/>
        </p:nvSpPr>
        <p:spPr>
          <a:xfrm>
            <a:off x="3943858" y="7511922"/>
            <a:ext cx="36957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16%</a:t>
            </a:r>
            <a:endParaRPr sz="1600">
              <a:latin typeface="Times New Roman"/>
              <a:ea typeface="Times New Roman"/>
              <a:cs typeface="Times New Roman"/>
              <a:sym typeface="Times New Roman"/>
            </a:endParaRPr>
          </a:p>
        </p:txBody>
      </p:sp>
      <p:sp>
        <p:nvSpPr>
          <p:cNvPr id="836" name="Google Shape;836;p65"/>
          <p:cNvSpPr txBox="1"/>
          <p:nvPr/>
        </p:nvSpPr>
        <p:spPr>
          <a:xfrm>
            <a:off x="526491" y="3384295"/>
            <a:ext cx="2135505" cy="439420"/>
          </a:xfrm>
          <a:prstGeom prst="rect">
            <a:avLst/>
          </a:prstGeom>
          <a:noFill/>
          <a:ln>
            <a:noFill/>
          </a:ln>
        </p:spPr>
        <p:txBody>
          <a:bodyPr anchorCtr="0" anchor="t" bIns="0" lIns="0" spcFirstLastPara="1" rIns="0" wrap="square" tIns="31100">
            <a:spAutoFit/>
          </a:bodyPr>
          <a:lstStyle/>
          <a:p>
            <a:pPr indent="-437515" lvl="0" marL="449580" marR="5080" rtl="0" algn="l">
              <a:lnSpc>
                <a:spcPct val="112142"/>
              </a:lnSpc>
              <a:spcBef>
                <a:spcPts val="0"/>
              </a:spcBef>
              <a:spcAft>
                <a:spcPts val="0"/>
              </a:spcAft>
              <a:buNone/>
            </a:pPr>
            <a:r>
              <a:rPr lang="en-US" sz="1400">
                <a:latin typeface="Times New Roman"/>
                <a:ea typeface="Times New Roman"/>
                <a:cs typeface="Times New Roman"/>
                <a:sym typeface="Times New Roman"/>
              </a:rPr>
              <a:t>Beaucoup plus importante que dans la "vraie vie"</a:t>
            </a:r>
            <a:endParaRPr sz="1400">
              <a:latin typeface="Times New Roman"/>
              <a:ea typeface="Times New Roman"/>
              <a:cs typeface="Times New Roman"/>
              <a:sym typeface="Times New Roman"/>
            </a:endParaRPr>
          </a:p>
        </p:txBody>
      </p:sp>
      <p:sp>
        <p:nvSpPr>
          <p:cNvPr id="837" name="Google Shape;837;p65"/>
          <p:cNvSpPr txBox="1"/>
          <p:nvPr/>
        </p:nvSpPr>
        <p:spPr>
          <a:xfrm>
            <a:off x="698703" y="4394072"/>
            <a:ext cx="1963420" cy="439420"/>
          </a:xfrm>
          <a:prstGeom prst="rect">
            <a:avLst/>
          </a:prstGeom>
          <a:noFill/>
          <a:ln>
            <a:noFill/>
          </a:ln>
        </p:spPr>
        <p:txBody>
          <a:bodyPr anchorCtr="0" anchor="t" bIns="0" lIns="0" spcFirstLastPara="1" rIns="0" wrap="square" tIns="30475">
            <a:spAutoFit/>
          </a:bodyPr>
          <a:lstStyle/>
          <a:p>
            <a:pPr indent="-351155" lvl="0" marL="363220" marR="5080" rtl="0" algn="l">
              <a:lnSpc>
                <a:spcPct val="112857"/>
              </a:lnSpc>
              <a:spcBef>
                <a:spcPts val="0"/>
              </a:spcBef>
              <a:spcAft>
                <a:spcPts val="0"/>
              </a:spcAft>
              <a:buNone/>
            </a:pPr>
            <a:r>
              <a:rPr lang="en-US" sz="1400">
                <a:latin typeface="Times New Roman"/>
                <a:ea typeface="Times New Roman"/>
                <a:cs typeface="Times New Roman"/>
                <a:sym typeface="Times New Roman"/>
              </a:rPr>
              <a:t>Un peu plus importante que dans la "vraie vie"</a:t>
            </a:r>
            <a:endParaRPr sz="1400">
              <a:latin typeface="Times New Roman"/>
              <a:ea typeface="Times New Roman"/>
              <a:cs typeface="Times New Roman"/>
              <a:sym typeface="Times New Roman"/>
            </a:endParaRPr>
          </a:p>
        </p:txBody>
      </p:sp>
      <p:sp>
        <p:nvSpPr>
          <p:cNvPr id="838" name="Google Shape;838;p65"/>
          <p:cNvSpPr txBox="1"/>
          <p:nvPr/>
        </p:nvSpPr>
        <p:spPr>
          <a:xfrm>
            <a:off x="602386" y="5403849"/>
            <a:ext cx="2103120" cy="440055"/>
          </a:xfrm>
          <a:prstGeom prst="rect">
            <a:avLst/>
          </a:prstGeom>
          <a:noFill/>
          <a:ln>
            <a:noFill/>
          </a:ln>
        </p:spPr>
        <p:txBody>
          <a:bodyPr anchorCtr="0" anchor="t" bIns="0" lIns="0" spcFirstLastPara="1" rIns="0" wrap="square" tIns="30475">
            <a:spAutoFit/>
          </a:bodyPr>
          <a:lstStyle/>
          <a:p>
            <a:pPr indent="-421640" lvl="0" marL="433705" marR="5080" rtl="0" algn="l">
              <a:lnSpc>
                <a:spcPct val="112857"/>
              </a:lnSpc>
              <a:spcBef>
                <a:spcPts val="0"/>
              </a:spcBef>
              <a:spcAft>
                <a:spcPts val="0"/>
              </a:spcAft>
              <a:buNone/>
            </a:pPr>
            <a:r>
              <a:rPr lang="en-US" sz="1400">
                <a:latin typeface="Times New Roman"/>
                <a:ea typeface="Times New Roman"/>
                <a:cs typeface="Times New Roman"/>
                <a:sym typeface="Times New Roman"/>
              </a:rPr>
              <a:t>Un peu moins importante que dans la "vraie vie"</a:t>
            </a:r>
            <a:endParaRPr sz="1400">
              <a:latin typeface="Times New Roman"/>
              <a:ea typeface="Times New Roman"/>
              <a:cs typeface="Times New Roman"/>
              <a:sym typeface="Times New Roman"/>
            </a:endParaRPr>
          </a:p>
        </p:txBody>
      </p:sp>
      <p:sp>
        <p:nvSpPr>
          <p:cNvPr id="839" name="Google Shape;839;p65"/>
          <p:cNvSpPr txBox="1"/>
          <p:nvPr/>
        </p:nvSpPr>
        <p:spPr>
          <a:xfrm>
            <a:off x="678281" y="6413753"/>
            <a:ext cx="1982470" cy="440055"/>
          </a:xfrm>
          <a:prstGeom prst="rect">
            <a:avLst/>
          </a:prstGeom>
          <a:noFill/>
          <a:ln>
            <a:noFill/>
          </a:ln>
        </p:spPr>
        <p:txBody>
          <a:bodyPr anchorCtr="0" anchor="t" bIns="0" lIns="0" spcFirstLastPara="1" rIns="0" wrap="square" tIns="30475">
            <a:spAutoFit/>
          </a:bodyPr>
          <a:lstStyle/>
          <a:p>
            <a:pPr indent="-215265" lvl="0" marL="227329" marR="5080" rtl="0" algn="l">
              <a:lnSpc>
                <a:spcPct val="112857"/>
              </a:lnSpc>
              <a:spcBef>
                <a:spcPts val="0"/>
              </a:spcBef>
              <a:spcAft>
                <a:spcPts val="0"/>
              </a:spcAft>
              <a:buNone/>
            </a:pPr>
            <a:r>
              <a:rPr lang="en-US" sz="1400">
                <a:latin typeface="Times New Roman"/>
                <a:ea typeface="Times New Roman"/>
                <a:cs typeface="Times New Roman"/>
                <a:sym typeface="Times New Roman"/>
              </a:rPr>
              <a:t>Beaucoup moins importante que dans la "vraie vie"</a:t>
            </a:r>
            <a:endParaRPr sz="1400">
              <a:latin typeface="Times New Roman"/>
              <a:ea typeface="Times New Roman"/>
              <a:cs typeface="Times New Roman"/>
              <a:sym typeface="Times New Roman"/>
            </a:endParaRPr>
          </a:p>
        </p:txBody>
      </p:sp>
      <p:sp>
        <p:nvSpPr>
          <p:cNvPr id="840" name="Google Shape;840;p65"/>
          <p:cNvSpPr txBox="1"/>
          <p:nvPr/>
        </p:nvSpPr>
        <p:spPr>
          <a:xfrm>
            <a:off x="1773173" y="7523733"/>
            <a:ext cx="93408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841" name="Google Shape;841;p65"/>
          <p:cNvSpPr txBox="1"/>
          <p:nvPr/>
        </p:nvSpPr>
        <p:spPr>
          <a:xfrm>
            <a:off x="487172" y="2037130"/>
            <a:ext cx="6585584" cy="5880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Et sur les réseaux sociaux,</a:t>
            </a:r>
            <a:endParaRPr sz="1550">
              <a:latin typeface="Times New Roman"/>
              <a:ea typeface="Times New Roman"/>
              <a:cs typeface="Times New Roman"/>
              <a:sym typeface="Times New Roman"/>
            </a:endParaRPr>
          </a:p>
          <a:p>
            <a:pPr indent="0" lvl="0" marL="635" rtl="0" algn="ctr">
              <a:lnSpc>
                <a:spcPct val="100000"/>
              </a:lnSpc>
              <a:spcBef>
                <a:spcPts val="0"/>
              </a:spcBef>
              <a:spcAft>
                <a:spcPts val="0"/>
              </a:spcAft>
              <a:buNone/>
            </a:pPr>
            <a:r>
              <a:rPr lang="en-US" sz="1550">
                <a:latin typeface="Times New Roman"/>
                <a:ea typeface="Times New Roman"/>
                <a:cs typeface="Times New Roman"/>
                <a:sym typeface="Times New Roman"/>
              </a:rPr>
              <a:t>cette tendance à se regrouper entre gens qui se ressemblent vous paraît-elle…</a:t>
            </a:r>
            <a:endParaRPr sz="1550">
              <a:latin typeface="Times New Roman"/>
              <a:ea typeface="Times New Roman"/>
              <a:cs typeface="Times New Roman"/>
              <a:sym typeface="Times New Roman"/>
            </a:endParaRPr>
          </a:p>
        </p:txBody>
      </p:sp>
      <p:sp>
        <p:nvSpPr>
          <p:cNvPr id="842" name="Google Shape;842;p65"/>
          <p:cNvSpPr txBox="1"/>
          <p:nvPr/>
        </p:nvSpPr>
        <p:spPr>
          <a:xfrm>
            <a:off x="5504053" y="3800906"/>
            <a:ext cx="1742439" cy="737235"/>
          </a:xfrm>
          <a:prstGeom prst="rect">
            <a:avLst/>
          </a:prstGeom>
          <a:noFill/>
          <a:ln cap="flat" cmpd="sng" w="9525">
            <a:solidFill>
              <a:srgbClr val="29377D"/>
            </a:solidFill>
            <a:prstDash val="solid"/>
            <a:round/>
            <a:headEnd len="sm" w="sm" type="none"/>
            <a:tailEnd len="sm" w="sm" type="none"/>
          </a:ln>
        </p:spPr>
        <p:txBody>
          <a:bodyPr anchorCtr="0" anchor="t" bIns="0" lIns="0" spcFirstLastPara="1" rIns="0" wrap="square" tIns="29200">
            <a:spAutoFit/>
          </a:bodyPr>
          <a:lstStyle/>
          <a:p>
            <a:pPr indent="0" lvl="0" marL="1905" rtl="0" algn="ctr">
              <a:lnSpc>
                <a:spcPct val="117032"/>
              </a:lnSpc>
              <a:spcBef>
                <a:spcPts val="0"/>
              </a:spcBef>
              <a:spcAft>
                <a:spcPts val="0"/>
              </a:spcAft>
              <a:buNone/>
            </a:pPr>
            <a:r>
              <a:rPr i="1" lang="en-US" sz="1550">
                <a:solidFill>
                  <a:srgbClr val="29377D"/>
                </a:solidFill>
                <a:latin typeface="Times New Roman"/>
                <a:ea typeface="Times New Roman"/>
                <a:cs typeface="Times New Roman"/>
                <a:sym typeface="Times New Roman"/>
              </a:rPr>
              <a:t>Plus importante</a:t>
            </a:r>
            <a:endParaRPr sz="1550">
              <a:latin typeface="Times New Roman"/>
              <a:ea typeface="Times New Roman"/>
              <a:cs typeface="Times New Roman"/>
              <a:sym typeface="Times New Roman"/>
            </a:endParaRPr>
          </a:p>
          <a:p>
            <a:pPr indent="0" lvl="0" marL="1905" rtl="0" algn="ctr">
              <a:lnSpc>
                <a:spcPct val="118301"/>
              </a:lnSpc>
              <a:spcBef>
                <a:spcPts val="0"/>
              </a:spcBef>
              <a:spcAft>
                <a:spcPts val="0"/>
              </a:spcAft>
              <a:buNone/>
            </a:pPr>
            <a:r>
              <a:rPr b="1" lang="en-US" sz="2650">
                <a:solidFill>
                  <a:srgbClr val="29377D"/>
                </a:solidFill>
                <a:latin typeface="Times New Roman"/>
                <a:ea typeface="Times New Roman"/>
                <a:cs typeface="Times New Roman"/>
                <a:sym typeface="Times New Roman"/>
              </a:rPr>
              <a:t>38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843" name="Google Shape;843;p65"/>
          <p:cNvSpPr txBox="1"/>
          <p:nvPr/>
        </p:nvSpPr>
        <p:spPr>
          <a:xfrm>
            <a:off x="5504053" y="5832474"/>
            <a:ext cx="1742439" cy="702945"/>
          </a:xfrm>
          <a:prstGeom prst="rect">
            <a:avLst/>
          </a:prstGeom>
          <a:noFill/>
          <a:ln cap="flat" cmpd="sng" w="9525">
            <a:solidFill>
              <a:srgbClr val="C00000"/>
            </a:solidFill>
            <a:prstDash val="solid"/>
            <a:round/>
            <a:headEnd len="sm" w="sm" type="none"/>
            <a:tailEnd len="sm" w="sm" type="none"/>
          </a:ln>
        </p:spPr>
        <p:txBody>
          <a:bodyPr anchorCtr="0" anchor="t" bIns="0" lIns="0" spcFirstLastPara="1" rIns="0" wrap="square" tIns="29200">
            <a:spAutoFit/>
          </a:bodyPr>
          <a:lstStyle/>
          <a:p>
            <a:pPr indent="0" lvl="0" marL="1905" rtl="0" algn="ctr">
              <a:lnSpc>
                <a:spcPct val="118387"/>
              </a:lnSpc>
              <a:spcBef>
                <a:spcPts val="0"/>
              </a:spcBef>
              <a:spcAft>
                <a:spcPts val="0"/>
              </a:spcAft>
              <a:buNone/>
            </a:pPr>
            <a:r>
              <a:rPr i="1" lang="en-US" sz="1550">
                <a:solidFill>
                  <a:srgbClr val="C00000"/>
                </a:solidFill>
                <a:latin typeface="Times New Roman"/>
                <a:ea typeface="Times New Roman"/>
                <a:cs typeface="Times New Roman"/>
                <a:sym typeface="Times New Roman"/>
              </a:rPr>
              <a:t>Moins importante</a:t>
            </a:r>
            <a:endParaRPr sz="1550">
              <a:latin typeface="Times New Roman"/>
              <a:ea typeface="Times New Roman"/>
              <a:cs typeface="Times New Roman"/>
              <a:sym typeface="Times New Roman"/>
            </a:endParaRPr>
          </a:p>
          <a:p>
            <a:pPr indent="0" lvl="0" marL="1905" rtl="0" algn="ctr">
              <a:lnSpc>
                <a:spcPct val="118958"/>
              </a:lnSpc>
              <a:spcBef>
                <a:spcPts val="0"/>
              </a:spcBef>
              <a:spcAft>
                <a:spcPts val="0"/>
              </a:spcAft>
              <a:buNone/>
            </a:pPr>
            <a:r>
              <a:rPr b="1" lang="en-US" sz="2400">
                <a:solidFill>
                  <a:srgbClr val="C00000"/>
                </a:solidFill>
                <a:latin typeface="Times New Roman"/>
                <a:ea typeface="Times New Roman"/>
                <a:cs typeface="Times New Roman"/>
                <a:sym typeface="Times New Roman"/>
              </a:rPr>
              <a:t>46 </a:t>
            </a:r>
            <a:r>
              <a:rPr b="1" lang="en-US" sz="1300">
                <a:solidFill>
                  <a:srgbClr val="C00000"/>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844" name="Google Shape;844;p65"/>
          <p:cNvSpPr txBox="1"/>
          <p:nvPr/>
        </p:nvSpPr>
        <p:spPr>
          <a:xfrm>
            <a:off x="227787" y="9766503"/>
            <a:ext cx="290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p:txBody>
      </p:sp>
      <p:pic>
        <p:nvPicPr>
          <p:cNvPr id="845" name="Google Shape;845;p65"/>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846" name="Google Shape;846;p65"/>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847" name="Google Shape;847;p65"/>
          <p:cNvSpPr txBox="1"/>
          <p:nvPr/>
        </p:nvSpPr>
        <p:spPr>
          <a:xfrm>
            <a:off x="2367788" y="1094613"/>
            <a:ext cx="279781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Polarisations sur les réseaux sociaux</a:t>
            </a:r>
            <a:endParaRPr sz="1800">
              <a:latin typeface="Times New Roman"/>
              <a:ea typeface="Times New Roman"/>
              <a:cs typeface="Times New Roman"/>
              <a:sym typeface="Times New Roman"/>
            </a:endParaRPr>
          </a:p>
        </p:txBody>
      </p:sp>
      <p:sp>
        <p:nvSpPr>
          <p:cNvPr id="848" name="Google Shape;848;p65"/>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852" name="Shape 852"/>
        <p:cNvGrpSpPr/>
        <p:nvPr/>
      </p:nvGrpSpPr>
      <p:grpSpPr>
        <a:xfrm>
          <a:off x="0" y="0"/>
          <a:ext cx="0" cy="0"/>
          <a:chOff x="0" y="0"/>
          <a:chExt cx="0" cy="0"/>
        </a:xfrm>
      </p:grpSpPr>
      <p:pic>
        <p:nvPicPr>
          <p:cNvPr id="853" name="Google Shape;853;p66"/>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854" name="Google Shape;854;p66"/>
          <p:cNvSpPr/>
          <p:nvPr/>
        </p:nvSpPr>
        <p:spPr>
          <a:xfrm>
            <a:off x="2801873" y="3265030"/>
            <a:ext cx="165100" cy="363220"/>
          </a:xfrm>
          <a:custGeom>
            <a:rect b="b" l="l" r="r" t="t"/>
            <a:pathLst>
              <a:path extrusionOk="0" h="363220" w="165100">
                <a:moveTo>
                  <a:pt x="165074" y="0"/>
                </a:moveTo>
                <a:lnTo>
                  <a:pt x="0" y="0"/>
                </a:lnTo>
                <a:lnTo>
                  <a:pt x="0" y="363105"/>
                </a:lnTo>
                <a:lnTo>
                  <a:pt x="165074" y="363105"/>
                </a:lnTo>
                <a:lnTo>
                  <a:pt x="165074"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55" name="Google Shape;855;p66"/>
          <p:cNvSpPr/>
          <p:nvPr/>
        </p:nvSpPr>
        <p:spPr>
          <a:xfrm>
            <a:off x="2801873" y="4288904"/>
            <a:ext cx="1114425" cy="363220"/>
          </a:xfrm>
          <a:custGeom>
            <a:rect b="b" l="l" r="r" t="t"/>
            <a:pathLst>
              <a:path extrusionOk="0" h="363220" w="1114425">
                <a:moveTo>
                  <a:pt x="1114247" y="0"/>
                </a:moveTo>
                <a:lnTo>
                  <a:pt x="0" y="0"/>
                </a:lnTo>
                <a:lnTo>
                  <a:pt x="0" y="363105"/>
                </a:lnTo>
                <a:lnTo>
                  <a:pt x="1114247" y="363105"/>
                </a:lnTo>
                <a:lnTo>
                  <a:pt x="1114247" y="0"/>
                </a:lnTo>
                <a:close/>
              </a:path>
            </a:pathLst>
          </a:custGeom>
          <a:solidFill>
            <a:srgbClr val="83CAEB"/>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56" name="Google Shape;856;p66"/>
          <p:cNvSpPr/>
          <p:nvPr/>
        </p:nvSpPr>
        <p:spPr>
          <a:xfrm>
            <a:off x="2801873" y="5312892"/>
            <a:ext cx="784225" cy="363220"/>
          </a:xfrm>
          <a:custGeom>
            <a:rect b="b" l="l" r="r" t="t"/>
            <a:pathLst>
              <a:path extrusionOk="0" h="363220" w="784225">
                <a:moveTo>
                  <a:pt x="784098" y="0"/>
                </a:moveTo>
                <a:lnTo>
                  <a:pt x="0" y="0"/>
                </a:lnTo>
                <a:lnTo>
                  <a:pt x="0" y="363118"/>
                </a:lnTo>
                <a:lnTo>
                  <a:pt x="784098" y="363118"/>
                </a:lnTo>
                <a:lnTo>
                  <a:pt x="784098" y="0"/>
                </a:lnTo>
                <a:close/>
              </a:path>
            </a:pathLst>
          </a:custGeom>
          <a:solidFill>
            <a:srgbClr val="F1AA8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57" name="Google Shape;857;p66"/>
          <p:cNvSpPr/>
          <p:nvPr/>
        </p:nvSpPr>
        <p:spPr>
          <a:xfrm>
            <a:off x="2801873" y="6336906"/>
            <a:ext cx="288925" cy="363220"/>
          </a:xfrm>
          <a:custGeom>
            <a:rect b="b" l="l" r="r" t="t"/>
            <a:pathLst>
              <a:path extrusionOk="0" h="363220" w="288925">
                <a:moveTo>
                  <a:pt x="288874" y="0"/>
                </a:moveTo>
                <a:lnTo>
                  <a:pt x="0" y="0"/>
                </a:lnTo>
                <a:lnTo>
                  <a:pt x="0" y="363105"/>
                </a:lnTo>
                <a:lnTo>
                  <a:pt x="288874" y="363105"/>
                </a:lnTo>
                <a:lnTo>
                  <a:pt x="288874"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858" name="Google Shape;858;p66"/>
          <p:cNvPicPr preferRelativeResize="0"/>
          <p:nvPr/>
        </p:nvPicPr>
        <p:blipFill rotWithShape="1">
          <a:blip r:embed="rId4">
            <a:alphaModFix/>
          </a:blip>
          <a:srcRect b="0" l="0" r="0" t="0"/>
          <a:stretch/>
        </p:blipFill>
        <p:spPr>
          <a:xfrm>
            <a:off x="2801873" y="7360907"/>
            <a:ext cx="1774571" cy="363105"/>
          </a:xfrm>
          <a:prstGeom prst="rect">
            <a:avLst/>
          </a:prstGeom>
          <a:noFill/>
          <a:ln>
            <a:noFill/>
          </a:ln>
        </p:spPr>
      </p:pic>
      <p:sp>
        <p:nvSpPr>
          <p:cNvPr id="859" name="Google Shape;859;p66"/>
          <p:cNvSpPr txBox="1"/>
          <p:nvPr/>
        </p:nvSpPr>
        <p:spPr>
          <a:xfrm>
            <a:off x="3031363" y="3292601"/>
            <a:ext cx="28829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4%</a:t>
            </a:r>
            <a:endParaRPr sz="1600">
              <a:latin typeface="Times New Roman"/>
              <a:ea typeface="Times New Roman"/>
              <a:cs typeface="Times New Roman"/>
              <a:sym typeface="Times New Roman"/>
            </a:endParaRPr>
          </a:p>
        </p:txBody>
      </p:sp>
      <p:sp>
        <p:nvSpPr>
          <p:cNvPr id="860" name="Google Shape;860;p66"/>
          <p:cNvSpPr txBox="1"/>
          <p:nvPr/>
        </p:nvSpPr>
        <p:spPr>
          <a:xfrm>
            <a:off x="3980815" y="4316729"/>
            <a:ext cx="38354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27%</a:t>
            </a:r>
            <a:endParaRPr sz="1600">
              <a:latin typeface="Times New Roman"/>
              <a:ea typeface="Times New Roman"/>
              <a:cs typeface="Times New Roman"/>
              <a:sym typeface="Times New Roman"/>
            </a:endParaRPr>
          </a:p>
        </p:txBody>
      </p:sp>
      <p:sp>
        <p:nvSpPr>
          <p:cNvPr id="861" name="Google Shape;861;p66"/>
          <p:cNvSpPr txBox="1"/>
          <p:nvPr/>
        </p:nvSpPr>
        <p:spPr>
          <a:xfrm>
            <a:off x="3649471" y="5340857"/>
            <a:ext cx="36957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19%</a:t>
            </a:r>
            <a:endParaRPr sz="1600">
              <a:latin typeface="Times New Roman"/>
              <a:ea typeface="Times New Roman"/>
              <a:cs typeface="Times New Roman"/>
              <a:sym typeface="Times New Roman"/>
            </a:endParaRPr>
          </a:p>
        </p:txBody>
      </p:sp>
      <p:sp>
        <p:nvSpPr>
          <p:cNvPr id="862" name="Google Shape;862;p66"/>
          <p:cNvSpPr txBox="1"/>
          <p:nvPr/>
        </p:nvSpPr>
        <p:spPr>
          <a:xfrm>
            <a:off x="3155060" y="6364985"/>
            <a:ext cx="28829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7%</a:t>
            </a:r>
            <a:endParaRPr sz="1600">
              <a:latin typeface="Times New Roman"/>
              <a:ea typeface="Times New Roman"/>
              <a:cs typeface="Times New Roman"/>
              <a:sym typeface="Times New Roman"/>
            </a:endParaRPr>
          </a:p>
        </p:txBody>
      </p:sp>
      <p:sp>
        <p:nvSpPr>
          <p:cNvPr id="863" name="Google Shape;863;p66"/>
          <p:cNvSpPr txBox="1"/>
          <p:nvPr/>
        </p:nvSpPr>
        <p:spPr>
          <a:xfrm>
            <a:off x="4641341" y="7389114"/>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43%</a:t>
            </a:r>
            <a:endParaRPr sz="1600">
              <a:latin typeface="Times New Roman"/>
              <a:ea typeface="Times New Roman"/>
              <a:cs typeface="Times New Roman"/>
              <a:sym typeface="Times New Roman"/>
            </a:endParaRPr>
          </a:p>
        </p:txBody>
      </p:sp>
      <p:sp>
        <p:nvSpPr>
          <p:cNvPr id="864" name="Google Shape;864;p66"/>
          <p:cNvSpPr txBox="1"/>
          <p:nvPr/>
        </p:nvSpPr>
        <p:spPr>
          <a:xfrm>
            <a:off x="714248" y="3204463"/>
            <a:ext cx="1950085" cy="439420"/>
          </a:xfrm>
          <a:prstGeom prst="rect">
            <a:avLst/>
          </a:prstGeom>
          <a:noFill/>
          <a:ln>
            <a:noFill/>
          </a:ln>
        </p:spPr>
        <p:txBody>
          <a:bodyPr anchorCtr="0" anchor="t" bIns="0" lIns="0" spcFirstLastPara="1" rIns="0" wrap="square" tIns="31100">
            <a:spAutoFit/>
          </a:bodyPr>
          <a:lstStyle/>
          <a:p>
            <a:pPr indent="-178435" lvl="0" marL="190500" marR="5080" rtl="0" algn="l">
              <a:lnSpc>
                <a:spcPct val="112142"/>
              </a:lnSpc>
              <a:spcBef>
                <a:spcPts val="0"/>
              </a:spcBef>
              <a:spcAft>
                <a:spcPts val="0"/>
              </a:spcAft>
              <a:buNone/>
            </a:pPr>
            <a:r>
              <a:rPr lang="en-US" sz="1400">
                <a:latin typeface="Times New Roman"/>
                <a:ea typeface="Times New Roman"/>
                <a:cs typeface="Times New Roman"/>
                <a:sym typeface="Times New Roman"/>
              </a:rPr>
              <a:t>Améliorent nettement votre confiance en la science</a:t>
            </a:r>
            <a:endParaRPr sz="1400">
              <a:latin typeface="Times New Roman"/>
              <a:ea typeface="Times New Roman"/>
              <a:cs typeface="Times New Roman"/>
              <a:sym typeface="Times New Roman"/>
            </a:endParaRPr>
          </a:p>
        </p:txBody>
      </p:sp>
      <p:sp>
        <p:nvSpPr>
          <p:cNvPr id="865" name="Google Shape;865;p66"/>
          <p:cNvSpPr txBox="1"/>
          <p:nvPr/>
        </p:nvSpPr>
        <p:spPr>
          <a:xfrm>
            <a:off x="243941" y="4228591"/>
            <a:ext cx="2374900" cy="439420"/>
          </a:xfrm>
          <a:prstGeom prst="rect">
            <a:avLst/>
          </a:prstGeom>
          <a:noFill/>
          <a:ln>
            <a:noFill/>
          </a:ln>
        </p:spPr>
        <p:txBody>
          <a:bodyPr anchorCtr="0" anchor="t" bIns="0" lIns="0" spcFirstLastPara="1" rIns="0" wrap="square" tIns="31100">
            <a:spAutoFit/>
          </a:bodyPr>
          <a:lstStyle/>
          <a:p>
            <a:pPr indent="-746125" lvl="0" marL="758190" marR="5080" rtl="0" algn="l">
              <a:lnSpc>
                <a:spcPct val="112142"/>
              </a:lnSpc>
              <a:spcBef>
                <a:spcPts val="0"/>
              </a:spcBef>
              <a:spcAft>
                <a:spcPts val="0"/>
              </a:spcAft>
              <a:buNone/>
            </a:pPr>
            <a:r>
              <a:rPr lang="en-US" sz="1400">
                <a:latin typeface="Times New Roman"/>
                <a:ea typeface="Times New Roman"/>
                <a:cs typeface="Times New Roman"/>
                <a:sym typeface="Times New Roman"/>
              </a:rPr>
              <a:t>Améliorent plutôt votre confiance en la science</a:t>
            </a:r>
            <a:endParaRPr sz="1400">
              <a:latin typeface="Times New Roman"/>
              <a:ea typeface="Times New Roman"/>
              <a:cs typeface="Times New Roman"/>
              <a:sym typeface="Times New Roman"/>
            </a:endParaRPr>
          </a:p>
        </p:txBody>
      </p:sp>
      <p:sp>
        <p:nvSpPr>
          <p:cNvPr id="866" name="Google Shape;866;p66"/>
          <p:cNvSpPr txBox="1"/>
          <p:nvPr/>
        </p:nvSpPr>
        <p:spPr>
          <a:xfrm>
            <a:off x="929132" y="5252161"/>
            <a:ext cx="1691005" cy="440055"/>
          </a:xfrm>
          <a:prstGeom prst="rect">
            <a:avLst/>
          </a:prstGeom>
          <a:noFill/>
          <a:ln>
            <a:noFill/>
          </a:ln>
        </p:spPr>
        <p:txBody>
          <a:bodyPr anchorCtr="0" anchor="t" bIns="0" lIns="0" spcFirstLastPara="1" rIns="0" wrap="square" tIns="13325">
            <a:spAutoFit/>
          </a:bodyPr>
          <a:lstStyle/>
          <a:p>
            <a:pPr indent="0" lvl="0" marL="12700" rtl="0" algn="l">
              <a:lnSpc>
                <a:spcPct val="116428"/>
              </a:lnSpc>
              <a:spcBef>
                <a:spcPts val="0"/>
              </a:spcBef>
              <a:spcAft>
                <a:spcPts val="0"/>
              </a:spcAft>
              <a:buNone/>
            </a:pPr>
            <a:r>
              <a:rPr lang="en-US" sz="1400">
                <a:latin typeface="Times New Roman"/>
                <a:ea typeface="Times New Roman"/>
                <a:cs typeface="Times New Roman"/>
                <a:sym typeface="Times New Roman"/>
              </a:rPr>
              <a:t>Détériorent plutôt votre</a:t>
            </a:r>
            <a:endParaRPr sz="1400">
              <a:latin typeface="Times New Roman"/>
              <a:ea typeface="Times New Roman"/>
              <a:cs typeface="Times New Roman"/>
              <a:sym typeface="Times New Roman"/>
            </a:endParaRPr>
          </a:p>
          <a:p>
            <a:pPr indent="0" lvl="0" marL="60325" rtl="0" algn="l">
              <a:lnSpc>
                <a:spcPct val="116428"/>
              </a:lnSpc>
              <a:spcBef>
                <a:spcPts val="0"/>
              </a:spcBef>
              <a:spcAft>
                <a:spcPts val="0"/>
              </a:spcAft>
              <a:buNone/>
            </a:pPr>
            <a:r>
              <a:rPr lang="en-US" sz="1400">
                <a:latin typeface="Times New Roman"/>
                <a:ea typeface="Times New Roman"/>
                <a:cs typeface="Times New Roman"/>
                <a:sym typeface="Times New Roman"/>
              </a:rPr>
              <a:t>confiance en la science</a:t>
            </a:r>
            <a:endParaRPr sz="1400">
              <a:latin typeface="Times New Roman"/>
              <a:ea typeface="Times New Roman"/>
              <a:cs typeface="Times New Roman"/>
              <a:sym typeface="Times New Roman"/>
            </a:endParaRPr>
          </a:p>
        </p:txBody>
      </p:sp>
      <p:sp>
        <p:nvSpPr>
          <p:cNvPr id="867" name="Google Shape;867;p66"/>
          <p:cNvSpPr txBox="1"/>
          <p:nvPr/>
        </p:nvSpPr>
        <p:spPr>
          <a:xfrm>
            <a:off x="645668" y="6276288"/>
            <a:ext cx="1974850" cy="440055"/>
          </a:xfrm>
          <a:prstGeom prst="rect">
            <a:avLst/>
          </a:prstGeom>
          <a:noFill/>
          <a:ln>
            <a:noFill/>
          </a:ln>
        </p:spPr>
        <p:txBody>
          <a:bodyPr anchorCtr="0" anchor="t" bIns="0" lIns="0" spcFirstLastPara="1" rIns="0" wrap="square" tIns="13325">
            <a:spAutoFit/>
          </a:bodyPr>
          <a:lstStyle/>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Détériorent nettement votre</a:t>
            </a:r>
            <a:endParaRPr sz="1400">
              <a:latin typeface="Times New Roman"/>
              <a:ea typeface="Times New Roman"/>
              <a:cs typeface="Times New Roman"/>
              <a:sym typeface="Times New Roman"/>
            </a:endParaRPr>
          </a:p>
          <a:p>
            <a:pPr indent="0" lvl="0" marL="0" rtl="0" algn="ctr">
              <a:lnSpc>
                <a:spcPct val="116428"/>
              </a:lnSpc>
              <a:spcBef>
                <a:spcPts val="0"/>
              </a:spcBef>
              <a:spcAft>
                <a:spcPts val="0"/>
              </a:spcAft>
              <a:buNone/>
            </a:pPr>
            <a:r>
              <a:rPr lang="en-US" sz="1400">
                <a:latin typeface="Times New Roman"/>
                <a:ea typeface="Times New Roman"/>
                <a:cs typeface="Times New Roman"/>
                <a:sym typeface="Times New Roman"/>
              </a:rPr>
              <a:t>confiance en la science</a:t>
            </a:r>
            <a:endParaRPr sz="1400">
              <a:latin typeface="Times New Roman"/>
              <a:ea typeface="Times New Roman"/>
              <a:cs typeface="Times New Roman"/>
              <a:sym typeface="Times New Roman"/>
            </a:endParaRPr>
          </a:p>
        </p:txBody>
      </p:sp>
      <p:sp>
        <p:nvSpPr>
          <p:cNvPr id="868" name="Google Shape;868;p66"/>
          <p:cNvSpPr txBox="1"/>
          <p:nvPr/>
        </p:nvSpPr>
        <p:spPr>
          <a:xfrm>
            <a:off x="1731010" y="7400925"/>
            <a:ext cx="93408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869" name="Google Shape;869;p66"/>
          <p:cNvSpPr txBox="1"/>
          <p:nvPr/>
        </p:nvSpPr>
        <p:spPr>
          <a:xfrm>
            <a:off x="487172" y="2037206"/>
            <a:ext cx="6585584" cy="35052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Et diriez-vous que les réseaux sociaux que vous utilisez...</a:t>
            </a:r>
            <a:endParaRPr sz="1550">
              <a:latin typeface="Times New Roman"/>
              <a:ea typeface="Times New Roman"/>
              <a:cs typeface="Times New Roman"/>
              <a:sym typeface="Times New Roman"/>
            </a:endParaRPr>
          </a:p>
        </p:txBody>
      </p:sp>
      <p:sp>
        <p:nvSpPr>
          <p:cNvPr id="870" name="Google Shape;870;p66"/>
          <p:cNvSpPr txBox="1"/>
          <p:nvPr/>
        </p:nvSpPr>
        <p:spPr>
          <a:xfrm>
            <a:off x="5530977" y="3420719"/>
            <a:ext cx="1742439" cy="974725"/>
          </a:xfrm>
          <a:prstGeom prst="rect">
            <a:avLst/>
          </a:prstGeom>
          <a:noFill/>
          <a:ln cap="flat" cmpd="sng" w="9525">
            <a:solidFill>
              <a:srgbClr val="29377D"/>
            </a:solidFill>
            <a:prstDash val="solid"/>
            <a:round/>
            <a:headEnd len="sm" w="sm" type="none"/>
            <a:tailEnd len="sm" w="sm" type="none"/>
          </a:ln>
        </p:spPr>
        <p:txBody>
          <a:bodyPr anchorCtr="0" anchor="t" bIns="0" lIns="0" spcFirstLastPara="1" rIns="0" wrap="square" tIns="33650">
            <a:spAutoFit/>
          </a:bodyPr>
          <a:lstStyle/>
          <a:p>
            <a:pPr indent="-1270" lvl="0" marL="177800" marR="169545" rtl="0" algn="ctr">
              <a:lnSpc>
                <a:spcPct val="97900"/>
              </a:lnSpc>
              <a:spcBef>
                <a:spcPts val="0"/>
              </a:spcBef>
              <a:spcAft>
                <a:spcPts val="0"/>
              </a:spcAft>
              <a:buNone/>
            </a:pPr>
            <a:r>
              <a:rPr i="1" lang="en-US" sz="1550">
                <a:solidFill>
                  <a:srgbClr val="29377D"/>
                </a:solidFill>
                <a:latin typeface="Times New Roman"/>
                <a:ea typeface="Times New Roman"/>
                <a:cs typeface="Times New Roman"/>
                <a:sym typeface="Times New Roman"/>
              </a:rPr>
              <a:t>Améliorent votre confiance en la science </a:t>
            </a:r>
            <a:r>
              <a:rPr b="1" lang="en-US" sz="2650">
                <a:solidFill>
                  <a:srgbClr val="29377D"/>
                </a:solidFill>
                <a:latin typeface="Times New Roman"/>
                <a:ea typeface="Times New Roman"/>
                <a:cs typeface="Times New Roman"/>
                <a:sym typeface="Times New Roman"/>
              </a:rPr>
              <a:t>31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871" name="Google Shape;871;p66"/>
          <p:cNvSpPr txBox="1"/>
          <p:nvPr/>
        </p:nvSpPr>
        <p:spPr>
          <a:xfrm>
            <a:off x="5530977" y="5397829"/>
            <a:ext cx="1742439" cy="1042669"/>
          </a:xfrm>
          <a:prstGeom prst="rect">
            <a:avLst/>
          </a:prstGeom>
          <a:noFill/>
          <a:ln cap="flat" cmpd="sng" w="9525">
            <a:solidFill>
              <a:srgbClr val="C00000"/>
            </a:solidFill>
            <a:prstDash val="solid"/>
            <a:round/>
            <a:headEnd len="sm" w="sm" type="none"/>
            <a:tailEnd len="sm" w="sm" type="none"/>
          </a:ln>
        </p:spPr>
        <p:txBody>
          <a:bodyPr anchorCtr="0" anchor="t" bIns="0" lIns="0" spcFirstLastPara="1" rIns="0" wrap="square" tIns="33650">
            <a:spAutoFit/>
          </a:bodyPr>
          <a:lstStyle/>
          <a:p>
            <a:pPr indent="-1904" lvl="0" marL="177800" marR="169545" rtl="0" algn="ctr">
              <a:lnSpc>
                <a:spcPct val="98200"/>
              </a:lnSpc>
              <a:spcBef>
                <a:spcPts val="0"/>
              </a:spcBef>
              <a:spcAft>
                <a:spcPts val="0"/>
              </a:spcAft>
              <a:buNone/>
            </a:pPr>
            <a:r>
              <a:rPr i="1" lang="en-US" sz="1550">
                <a:solidFill>
                  <a:srgbClr val="C00000"/>
                </a:solidFill>
                <a:latin typeface="Times New Roman"/>
                <a:ea typeface="Times New Roman"/>
                <a:cs typeface="Times New Roman"/>
                <a:sym typeface="Times New Roman"/>
              </a:rPr>
              <a:t>Détériorent votre confiance en la science </a:t>
            </a:r>
            <a:r>
              <a:rPr b="1" lang="en-US" sz="3050">
                <a:solidFill>
                  <a:srgbClr val="C00000"/>
                </a:solidFill>
                <a:latin typeface="Times New Roman"/>
                <a:ea typeface="Times New Roman"/>
                <a:cs typeface="Times New Roman"/>
                <a:sym typeface="Times New Roman"/>
              </a:rPr>
              <a:t>26 </a:t>
            </a:r>
            <a:r>
              <a:rPr b="1" lang="en-US" sz="1300">
                <a:solidFill>
                  <a:srgbClr val="C00000"/>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872" name="Google Shape;872;p66"/>
          <p:cNvSpPr txBox="1"/>
          <p:nvPr/>
        </p:nvSpPr>
        <p:spPr>
          <a:xfrm>
            <a:off x="227787" y="9766503"/>
            <a:ext cx="158369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ensemble (1000 personnes)</a:t>
            </a:r>
            <a:endParaRPr sz="1100">
              <a:latin typeface="Times New Roman"/>
              <a:ea typeface="Times New Roman"/>
              <a:cs typeface="Times New Roman"/>
              <a:sym typeface="Times New Roman"/>
            </a:endParaRPr>
          </a:p>
        </p:txBody>
      </p:sp>
      <p:sp>
        <p:nvSpPr>
          <p:cNvPr id="873" name="Google Shape;873;p66"/>
          <p:cNvSpPr/>
          <p:nvPr/>
        </p:nvSpPr>
        <p:spPr>
          <a:xfrm>
            <a:off x="3313176" y="9276588"/>
            <a:ext cx="3667125" cy="0"/>
          </a:xfrm>
          <a:custGeom>
            <a:rect b="b" l="l" r="r" t="t"/>
            <a:pathLst>
              <a:path extrusionOk="0" h="120000" w="3667125">
                <a:moveTo>
                  <a:pt x="0" y="0"/>
                </a:moveTo>
                <a:lnTo>
                  <a:pt x="3666744"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nvGrpSpPr>
          <p:cNvPr id="874" name="Google Shape;874;p66"/>
          <p:cNvGrpSpPr/>
          <p:nvPr/>
        </p:nvGrpSpPr>
        <p:grpSpPr>
          <a:xfrm>
            <a:off x="3714623" y="8914510"/>
            <a:ext cx="2863850" cy="195580"/>
            <a:chOff x="3714623" y="8914510"/>
            <a:chExt cx="2863850" cy="195580"/>
          </a:xfrm>
        </p:grpSpPr>
        <p:sp>
          <p:nvSpPr>
            <p:cNvPr id="875" name="Google Shape;875;p66"/>
            <p:cNvSpPr/>
            <p:nvPr/>
          </p:nvSpPr>
          <p:spPr>
            <a:xfrm>
              <a:off x="3771518" y="8953626"/>
              <a:ext cx="2750185" cy="64135"/>
            </a:xfrm>
            <a:custGeom>
              <a:rect b="b" l="l" r="r" t="t"/>
              <a:pathLst>
                <a:path extrusionOk="0" h="64134" w="2750184">
                  <a:moveTo>
                    <a:pt x="0" y="53847"/>
                  </a:moveTo>
                  <a:lnTo>
                    <a:pt x="50926" y="50693"/>
                  </a:lnTo>
                  <a:lnTo>
                    <a:pt x="101853" y="47239"/>
                  </a:lnTo>
                  <a:lnTo>
                    <a:pt x="152780" y="43544"/>
                  </a:lnTo>
                  <a:lnTo>
                    <a:pt x="203707" y="39669"/>
                  </a:lnTo>
                  <a:lnTo>
                    <a:pt x="254634" y="35674"/>
                  </a:lnTo>
                  <a:lnTo>
                    <a:pt x="305561" y="31618"/>
                  </a:lnTo>
                  <a:lnTo>
                    <a:pt x="356488" y="27561"/>
                  </a:lnTo>
                  <a:lnTo>
                    <a:pt x="407415" y="23563"/>
                  </a:lnTo>
                  <a:lnTo>
                    <a:pt x="458342" y="19684"/>
                  </a:lnTo>
                  <a:lnTo>
                    <a:pt x="509269" y="15984"/>
                  </a:lnTo>
                  <a:lnTo>
                    <a:pt x="560196" y="12523"/>
                  </a:lnTo>
                  <a:lnTo>
                    <a:pt x="611123" y="9360"/>
                  </a:lnTo>
                  <a:lnTo>
                    <a:pt x="662050" y="6555"/>
                  </a:lnTo>
                  <a:lnTo>
                    <a:pt x="712977" y="4168"/>
                  </a:lnTo>
                  <a:lnTo>
                    <a:pt x="763904" y="2260"/>
                  </a:lnTo>
                  <a:lnTo>
                    <a:pt x="814831" y="889"/>
                  </a:lnTo>
                  <a:lnTo>
                    <a:pt x="865758" y="115"/>
                  </a:lnTo>
                  <a:lnTo>
                    <a:pt x="916685" y="0"/>
                  </a:lnTo>
                  <a:lnTo>
                    <a:pt x="967612" y="734"/>
                  </a:lnTo>
                  <a:lnTo>
                    <a:pt x="1018539" y="2360"/>
                  </a:lnTo>
                  <a:lnTo>
                    <a:pt x="1069466" y="4771"/>
                  </a:lnTo>
                  <a:lnTo>
                    <a:pt x="1120393" y="7860"/>
                  </a:lnTo>
                  <a:lnTo>
                    <a:pt x="1171320" y="11521"/>
                  </a:lnTo>
                  <a:lnTo>
                    <a:pt x="1222247" y="15649"/>
                  </a:lnTo>
                  <a:lnTo>
                    <a:pt x="1273174" y="20136"/>
                  </a:lnTo>
                  <a:lnTo>
                    <a:pt x="1324101" y="24877"/>
                  </a:lnTo>
                  <a:lnTo>
                    <a:pt x="1375028" y="29765"/>
                  </a:lnTo>
                  <a:lnTo>
                    <a:pt x="1425955" y="34695"/>
                  </a:lnTo>
                  <a:lnTo>
                    <a:pt x="1476882" y="39559"/>
                  </a:lnTo>
                  <a:lnTo>
                    <a:pt x="1527809" y="44252"/>
                  </a:lnTo>
                  <a:lnTo>
                    <a:pt x="1578736" y="48667"/>
                  </a:lnTo>
                  <a:lnTo>
                    <a:pt x="1629663" y="52699"/>
                  </a:lnTo>
                  <a:lnTo>
                    <a:pt x="1680590" y="56241"/>
                  </a:lnTo>
                  <a:lnTo>
                    <a:pt x="1731517" y="59187"/>
                  </a:lnTo>
                  <a:lnTo>
                    <a:pt x="1782444" y="61430"/>
                  </a:lnTo>
                  <a:lnTo>
                    <a:pt x="1833371" y="62864"/>
                  </a:lnTo>
                  <a:lnTo>
                    <a:pt x="1884298" y="63591"/>
                  </a:lnTo>
                  <a:lnTo>
                    <a:pt x="1935225" y="63810"/>
                  </a:lnTo>
                  <a:lnTo>
                    <a:pt x="1986152" y="63569"/>
                  </a:lnTo>
                  <a:lnTo>
                    <a:pt x="2037079" y="62913"/>
                  </a:lnTo>
                  <a:lnTo>
                    <a:pt x="2088006" y="61888"/>
                  </a:lnTo>
                  <a:lnTo>
                    <a:pt x="2138933" y="60541"/>
                  </a:lnTo>
                  <a:lnTo>
                    <a:pt x="2189860" y="58917"/>
                  </a:lnTo>
                  <a:lnTo>
                    <a:pt x="2240787" y="57062"/>
                  </a:lnTo>
                  <a:lnTo>
                    <a:pt x="2291714" y="55022"/>
                  </a:lnTo>
                  <a:lnTo>
                    <a:pt x="2342641" y="52844"/>
                  </a:lnTo>
                  <a:lnTo>
                    <a:pt x="2393568" y="50573"/>
                  </a:lnTo>
                  <a:lnTo>
                    <a:pt x="2444495" y="48255"/>
                  </a:lnTo>
                  <a:lnTo>
                    <a:pt x="2495422" y="45936"/>
                  </a:lnTo>
                  <a:lnTo>
                    <a:pt x="2546349" y="43663"/>
                  </a:lnTo>
                  <a:lnTo>
                    <a:pt x="2597276" y="41480"/>
                  </a:lnTo>
                  <a:lnTo>
                    <a:pt x="2648203" y="39435"/>
                  </a:lnTo>
                  <a:lnTo>
                    <a:pt x="2699130" y="37573"/>
                  </a:lnTo>
                  <a:lnTo>
                    <a:pt x="2750057" y="35940"/>
                  </a:lnTo>
                </a:path>
              </a:pathLst>
            </a:custGeom>
            <a:noFill/>
            <a:ln cap="flat" cmpd="sng" w="38100">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76" name="Google Shape;876;p66"/>
            <p:cNvSpPr/>
            <p:nvPr/>
          </p:nvSpPr>
          <p:spPr>
            <a:xfrm>
              <a:off x="3740530" y="8975470"/>
              <a:ext cx="64135" cy="10795"/>
            </a:xfrm>
            <a:custGeom>
              <a:rect b="b" l="l" r="r" t="t"/>
              <a:pathLst>
                <a:path extrusionOk="0" h="10795" w="64135">
                  <a:moveTo>
                    <a:pt x="0" y="10668"/>
                  </a:moveTo>
                  <a:lnTo>
                    <a:pt x="64008" y="10668"/>
                  </a:lnTo>
                  <a:lnTo>
                    <a:pt x="64008" y="0"/>
                  </a:lnTo>
                  <a:lnTo>
                    <a:pt x="0" y="0"/>
                  </a:lnTo>
                  <a:lnTo>
                    <a:pt x="0" y="10668"/>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77" name="Google Shape;877;p66"/>
            <p:cNvSpPr/>
            <p:nvPr/>
          </p:nvSpPr>
          <p:spPr>
            <a:xfrm>
              <a:off x="3740530" y="8975470"/>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12675">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78" name="Google Shape;878;p66"/>
            <p:cNvSpPr/>
            <p:nvPr/>
          </p:nvSpPr>
          <p:spPr>
            <a:xfrm>
              <a:off x="4656454" y="8922130"/>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79" name="Google Shape;879;p66"/>
            <p:cNvSpPr/>
            <p:nvPr/>
          </p:nvSpPr>
          <p:spPr>
            <a:xfrm>
              <a:off x="4656454" y="8922130"/>
              <a:ext cx="64135" cy="64135"/>
            </a:xfrm>
            <a:custGeom>
              <a:rect b="b" l="l" r="r" t="t"/>
              <a:pathLst>
                <a:path extrusionOk="0" h="64134" w="64135">
                  <a:moveTo>
                    <a:pt x="0" y="64007"/>
                  </a:moveTo>
                  <a:lnTo>
                    <a:pt x="64008" y="64007"/>
                  </a:lnTo>
                  <a:lnTo>
                    <a:pt x="64008" y="0"/>
                  </a:lnTo>
                  <a:lnTo>
                    <a:pt x="0" y="0"/>
                  </a:lnTo>
                  <a:lnTo>
                    <a:pt x="0" y="64007"/>
                  </a:lnTo>
                  <a:close/>
                </a:path>
              </a:pathLst>
            </a:custGeom>
            <a:noFill/>
            <a:ln cap="flat" cmpd="sng" w="12675">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80" name="Google Shape;880;p66"/>
            <p:cNvSpPr/>
            <p:nvPr/>
          </p:nvSpPr>
          <p:spPr>
            <a:xfrm>
              <a:off x="5573902" y="8984614"/>
              <a:ext cx="64135" cy="1905"/>
            </a:xfrm>
            <a:custGeom>
              <a:rect b="b" l="l" r="r" t="t"/>
              <a:pathLst>
                <a:path extrusionOk="0" h="1904" w="64135">
                  <a:moveTo>
                    <a:pt x="0" y="1524"/>
                  </a:moveTo>
                  <a:lnTo>
                    <a:pt x="64008" y="1524"/>
                  </a:lnTo>
                  <a:lnTo>
                    <a:pt x="64008" y="0"/>
                  </a:lnTo>
                  <a:lnTo>
                    <a:pt x="0" y="0"/>
                  </a:lnTo>
                  <a:lnTo>
                    <a:pt x="0" y="1524"/>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81" name="Google Shape;881;p66"/>
            <p:cNvSpPr/>
            <p:nvPr/>
          </p:nvSpPr>
          <p:spPr>
            <a:xfrm>
              <a:off x="5573902" y="8984614"/>
              <a:ext cx="64135" cy="64135"/>
            </a:xfrm>
            <a:custGeom>
              <a:rect b="b" l="l" r="r" t="t"/>
              <a:pathLst>
                <a:path extrusionOk="0" h="64134" w="64135">
                  <a:moveTo>
                    <a:pt x="0" y="64008"/>
                  </a:moveTo>
                  <a:lnTo>
                    <a:pt x="64008" y="64008"/>
                  </a:lnTo>
                  <a:lnTo>
                    <a:pt x="64008" y="0"/>
                  </a:lnTo>
                  <a:lnTo>
                    <a:pt x="0" y="0"/>
                  </a:lnTo>
                  <a:lnTo>
                    <a:pt x="0" y="64008"/>
                  </a:lnTo>
                  <a:close/>
                </a:path>
              </a:pathLst>
            </a:custGeom>
            <a:noFill/>
            <a:ln cap="flat" cmpd="sng" w="12675">
              <a:solidFill>
                <a:srgbClr val="155F82"/>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82" name="Google Shape;882;p66"/>
            <p:cNvSpPr/>
            <p:nvPr/>
          </p:nvSpPr>
          <p:spPr>
            <a:xfrm>
              <a:off x="3771518" y="8971660"/>
              <a:ext cx="2750185" cy="80645"/>
            </a:xfrm>
            <a:custGeom>
              <a:rect b="b" l="l" r="r" t="t"/>
              <a:pathLst>
                <a:path extrusionOk="0" h="80645" w="2750184">
                  <a:moveTo>
                    <a:pt x="0" y="71755"/>
                  </a:moveTo>
                  <a:lnTo>
                    <a:pt x="916304" y="80645"/>
                  </a:lnTo>
                  <a:lnTo>
                    <a:pt x="1833752" y="71755"/>
                  </a:lnTo>
                  <a:lnTo>
                    <a:pt x="2750057" y="0"/>
                  </a:lnTo>
                </a:path>
              </a:pathLst>
            </a:custGeom>
            <a:noFill/>
            <a:ln cap="flat" cmpd="sng" w="38100">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83" name="Google Shape;883;p66"/>
            <p:cNvSpPr/>
            <p:nvPr/>
          </p:nvSpPr>
          <p:spPr>
            <a:xfrm>
              <a:off x="3714623" y="8914510"/>
              <a:ext cx="2863850" cy="195580"/>
            </a:xfrm>
            <a:custGeom>
              <a:rect b="b" l="l" r="r" t="t"/>
              <a:pathLst>
                <a:path extrusionOk="0" h="195579" w="2863850">
                  <a:moveTo>
                    <a:pt x="114300" y="71628"/>
                  </a:moveTo>
                  <a:lnTo>
                    <a:pt x="0" y="71628"/>
                  </a:lnTo>
                  <a:lnTo>
                    <a:pt x="0" y="185928"/>
                  </a:lnTo>
                  <a:lnTo>
                    <a:pt x="114300" y="185928"/>
                  </a:lnTo>
                  <a:lnTo>
                    <a:pt x="114300" y="71628"/>
                  </a:lnTo>
                  <a:close/>
                </a:path>
                <a:path extrusionOk="0" h="195579" w="2863850">
                  <a:moveTo>
                    <a:pt x="1030224" y="80772"/>
                  </a:moveTo>
                  <a:lnTo>
                    <a:pt x="915924" y="80772"/>
                  </a:lnTo>
                  <a:lnTo>
                    <a:pt x="915924" y="195072"/>
                  </a:lnTo>
                  <a:lnTo>
                    <a:pt x="1030224" y="195072"/>
                  </a:lnTo>
                  <a:lnTo>
                    <a:pt x="1030224" y="80772"/>
                  </a:lnTo>
                  <a:close/>
                </a:path>
                <a:path extrusionOk="0" h="195579" w="2863850">
                  <a:moveTo>
                    <a:pt x="1947672" y="71628"/>
                  </a:moveTo>
                  <a:lnTo>
                    <a:pt x="1833372" y="71628"/>
                  </a:lnTo>
                  <a:lnTo>
                    <a:pt x="1833372" y="185928"/>
                  </a:lnTo>
                  <a:lnTo>
                    <a:pt x="1947672" y="185928"/>
                  </a:lnTo>
                  <a:lnTo>
                    <a:pt x="1947672" y="71628"/>
                  </a:lnTo>
                  <a:close/>
                </a:path>
                <a:path extrusionOk="0" h="195579" w="2863850">
                  <a:moveTo>
                    <a:pt x="2863596" y="0"/>
                  </a:moveTo>
                  <a:lnTo>
                    <a:pt x="2749296" y="0"/>
                  </a:lnTo>
                  <a:lnTo>
                    <a:pt x="2749296" y="114300"/>
                  </a:lnTo>
                  <a:lnTo>
                    <a:pt x="2863596" y="114300"/>
                  </a:lnTo>
                  <a:lnTo>
                    <a:pt x="2863596"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884" name="Google Shape;884;p66"/>
          <p:cNvSpPr txBox="1"/>
          <p:nvPr/>
        </p:nvSpPr>
        <p:spPr>
          <a:xfrm>
            <a:off x="3630929" y="9066656"/>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30%</a:t>
            </a:r>
            <a:endParaRPr sz="1000">
              <a:latin typeface="Arial"/>
              <a:ea typeface="Arial"/>
              <a:cs typeface="Arial"/>
              <a:sym typeface="Arial"/>
            </a:endParaRPr>
          </a:p>
        </p:txBody>
      </p:sp>
      <p:sp>
        <p:nvSpPr>
          <p:cNvPr id="885" name="Google Shape;885;p66"/>
          <p:cNvSpPr txBox="1"/>
          <p:nvPr/>
        </p:nvSpPr>
        <p:spPr>
          <a:xfrm>
            <a:off x="4547742" y="9012681"/>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36%</a:t>
            </a:r>
            <a:endParaRPr sz="1000">
              <a:latin typeface="Arial"/>
              <a:ea typeface="Arial"/>
              <a:cs typeface="Arial"/>
              <a:sym typeface="Arial"/>
            </a:endParaRPr>
          </a:p>
        </p:txBody>
      </p:sp>
      <p:sp>
        <p:nvSpPr>
          <p:cNvPr id="886" name="Google Shape;886;p66"/>
          <p:cNvSpPr txBox="1"/>
          <p:nvPr/>
        </p:nvSpPr>
        <p:spPr>
          <a:xfrm>
            <a:off x="5464555" y="9075546"/>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29%</a:t>
            </a:r>
            <a:endParaRPr sz="1000">
              <a:latin typeface="Arial"/>
              <a:ea typeface="Arial"/>
              <a:cs typeface="Arial"/>
              <a:sym typeface="Arial"/>
            </a:endParaRPr>
          </a:p>
        </p:txBody>
      </p:sp>
      <p:sp>
        <p:nvSpPr>
          <p:cNvPr id="887" name="Google Shape;887;p66"/>
          <p:cNvSpPr txBox="1"/>
          <p:nvPr/>
        </p:nvSpPr>
        <p:spPr>
          <a:xfrm>
            <a:off x="6381369" y="9048750"/>
            <a:ext cx="28194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32%</a:t>
            </a:r>
            <a:endParaRPr sz="1000">
              <a:latin typeface="Arial"/>
              <a:ea typeface="Arial"/>
              <a:cs typeface="Arial"/>
              <a:sym typeface="Arial"/>
            </a:endParaRPr>
          </a:p>
        </p:txBody>
      </p:sp>
      <p:sp>
        <p:nvSpPr>
          <p:cNvPr id="888" name="Google Shape;888;p66"/>
          <p:cNvSpPr/>
          <p:nvPr/>
        </p:nvSpPr>
        <p:spPr>
          <a:xfrm>
            <a:off x="4640453" y="8889365"/>
            <a:ext cx="48260" cy="163195"/>
          </a:xfrm>
          <a:custGeom>
            <a:rect b="b" l="l" r="r" t="t"/>
            <a:pathLst>
              <a:path extrusionOk="0" h="163195" w="48260">
                <a:moveTo>
                  <a:pt x="47751" y="162941"/>
                </a:moveTo>
                <a:lnTo>
                  <a:pt x="0" y="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89" name="Google Shape;889;p66"/>
          <p:cNvSpPr txBox="1"/>
          <p:nvPr/>
        </p:nvSpPr>
        <p:spPr>
          <a:xfrm>
            <a:off x="3630929" y="8760967"/>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26%</a:t>
            </a:r>
            <a:endParaRPr sz="1000">
              <a:latin typeface="Arial"/>
              <a:ea typeface="Arial"/>
              <a:cs typeface="Arial"/>
              <a:sym typeface="Arial"/>
            </a:endParaRPr>
          </a:p>
        </p:txBody>
      </p:sp>
      <p:sp>
        <p:nvSpPr>
          <p:cNvPr id="890" name="Google Shape;890;p66"/>
          <p:cNvSpPr txBox="1"/>
          <p:nvPr/>
        </p:nvSpPr>
        <p:spPr>
          <a:xfrm>
            <a:off x="4500117" y="8702166"/>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25%</a:t>
            </a:r>
            <a:endParaRPr sz="1000">
              <a:latin typeface="Arial"/>
              <a:ea typeface="Arial"/>
              <a:cs typeface="Arial"/>
              <a:sym typeface="Arial"/>
            </a:endParaRPr>
          </a:p>
        </p:txBody>
      </p:sp>
      <p:sp>
        <p:nvSpPr>
          <p:cNvPr id="891" name="Google Shape;891;p66"/>
          <p:cNvSpPr txBox="1"/>
          <p:nvPr/>
        </p:nvSpPr>
        <p:spPr>
          <a:xfrm>
            <a:off x="5464555" y="8760967"/>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26%</a:t>
            </a:r>
            <a:endParaRPr sz="1000">
              <a:latin typeface="Arial"/>
              <a:ea typeface="Arial"/>
              <a:cs typeface="Arial"/>
              <a:sym typeface="Arial"/>
            </a:endParaRPr>
          </a:p>
        </p:txBody>
      </p:sp>
      <p:sp>
        <p:nvSpPr>
          <p:cNvPr id="892" name="Google Shape;892;p66"/>
          <p:cNvSpPr txBox="1"/>
          <p:nvPr/>
        </p:nvSpPr>
        <p:spPr>
          <a:xfrm>
            <a:off x="6381369" y="8689340"/>
            <a:ext cx="28194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34%</a:t>
            </a:r>
            <a:endParaRPr sz="1000">
              <a:latin typeface="Arial"/>
              <a:ea typeface="Arial"/>
              <a:cs typeface="Arial"/>
              <a:sym typeface="Arial"/>
            </a:endParaRPr>
          </a:p>
        </p:txBody>
      </p:sp>
      <p:sp>
        <p:nvSpPr>
          <p:cNvPr id="893" name="Google Shape;893;p66"/>
          <p:cNvSpPr txBox="1"/>
          <p:nvPr/>
        </p:nvSpPr>
        <p:spPr>
          <a:xfrm>
            <a:off x="3623564" y="9313570"/>
            <a:ext cx="29781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&lt; Bac</a:t>
            </a:r>
            <a:endParaRPr sz="900">
              <a:latin typeface="Arial"/>
              <a:ea typeface="Arial"/>
              <a:cs typeface="Arial"/>
              <a:sym typeface="Arial"/>
            </a:endParaRPr>
          </a:p>
        </p:txBody>
      </p:sp>
      <p:sp>
        <p:nvSpPr>
          <p:cNvPr id="894" name="Google Shape;894;p66"/>
          <p:cNvSpPr txBox="1"/>
          <p:nvPr/>
        </p:nvSpPr>
        <p:spPr>
          <a:xfrm>
            <a:off x="4594352" y="9313570"/>
            <a:ext cx="18986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Bac</a:t>
            </a:r>
            <a:endParaRPr sz="900">
              <a:latin typeface="Arial"/>
              <a:ea typeface="Arial"/>
              <a:cs typeface="Arial"/>
              <a:sym typeface="Arial"/>
            </a:endParaRPr>
          </a:p>
        </p:txBody>
      </p:sp>
      <p:sp>
        <p:nvSpPr>
          <p:cNvPr id="895" name="Google Shape;895;p66"/>
          <p:cNvSpPr txBox="1"/>
          <p:nvPr/>
        </p:nvSpPr>
        <p:spPr>
          <a:xfrm>
            <a:off x="5457190" y="9313570"/>
            <a:ext cx="29781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&gt; Bac</a:t>
            </a:r>
            <a:endParaRPr sz="900">
              <a:latin typeface="Arial"/>
              <a:ea typeface="Arial"/>
              <a:cs typeface="Arial"/>
              <a:sym typeface="Arial"/>
            </a:endParaRPr>
          </a:p>
        </p:txBody>
      </p:sp>
      <p:sp>
        <p:nvSpPr>
          <p:cNvPr id="896" name="Google Shape;896;p66"/>
          <p:cNvSpPr txBox="1"/>
          <p:nvPr/>
        </p:nvSpPr>
        <p:spPr>
          <a:xfrm>
            <a:off x="6179311" y="9313570"/>
            <a:ext cx="687705" cy="1625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900">
                <a:latin typeface="Arial"/>
                <a:ea typeface="Arial"/>
                <a:cs typeface="Arial"/>
                <a:sym typeface="Arial"/>
              </a:rPr>
              <a:t>Aucun diplôme</a:t>
            </a:r>
            <a:endParaRPr sz="900">
              <a:latin typeface="Arial"/>
              <a:ea typeface="Arial"/>
              <a:cs typeface="Arial"/>
              <a:sym typeface="Arial"/>
            </a:endParaRPr>
          </a:p>
        </p:txBody>
      </p:sp>
      <p:pic>
        <p:nvPicPr>
          <p:cNvPr id="897" name="Google Shape;897;p66"/>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898" name="Google Shape;898;p66"/>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899" name="Google Shape;899;p66"/>
          <p:cNvSpPr txBox="1"/>
          <p:nvPr/>
        </p:nvSpPr>
        <p:spPr>
          <a:xfrm>
            <a:off x="2841751" y="1094613"/>
            <a:ext cx="1850389"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réseaux et la science</a:t>
            </a:r>
            <a:endParaRPr sz="1800">
              <a:latin typeface="Times New Roman"/>
              <a:ea typeface="Times New Roman"/>
              <a:cs typeface="Times New Roman"/>
              <a:sym typeface="Times New Roman"/>
            </a:endParaRPr>
          </a:p>
        </p:txBody>
      </p:sp>
      <p:sp>
        <p:nvSpPr>
          <p:cNvPr id="900" name="Google Shape;900;p66"/>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04" name="Shape 904"/>
        <p:cNvGrpSpPr/>
        <p:nvPr/>
      </p:nvGrpSpPr>
      <p:grpSpPr>
        <a:xfrm>
          <a:off x="0" y="0"/>
          <a:ext cx="0" cy="0"/>
          <a:chOff x="0" y="0"/>
          <a:chExt cx="0" cy="0"/>
        </a:xfrm>
      </p:grpSpPr>
      <p:pic>
        <p:nvPicPr>
          <p:cNvPr id="905" name="Google Shape;905;p67"/>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906" name="Google Shape;906;p67"/>
          <p:cNvSpPr/>
          <p:nvPr/>
        </p:nvSpPr>
        <p:spPr>
          <a:xfrm>
            <a:off x="4036440" y="6846493"/>
            <a:ext cx="275590" cy="304165"/>
          </a:xfrm>
          <a:custGeom>
            <a:rect b="b" l="l" r="r" t="t"/>
            <a:pathLst>
              <a:path extrusionOk="0" h="304165" w="275589">
                <a:moveTo>
                  <a:pt x="275424" y="0"/>
                </a:moveTo>
                <a:lnTo>
                  <a:pt x="0" y="0"/>
                </a:lnTo>
                <a:lnTo>
                  <a:pt x="0" y="303606"/>
                </a:lnTo>
                <a:lnTo>
                  <a:pt x="275424" y="303606"/>
                </a:lnTo>
                <a:lnTo>
                  <a:pt x="275424"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07" name="Google Shape;907;p67"/>
          <p:cNvSpPr/>
          <p:nvPr/>
        </p:nvSpPr>
        <p:spPr>
          <a:xfrm>
            <a:off x="4036440" y="8060867"/>
            <a:ext cx="196850" cy="304165"/>
          </a:xfrm>
          <a:custGeom>
            <a:rect b="b" l="l" r="r" t="t"/>
            <a:pathLst>
              <a:path extrusionOk="0" h="304165" w="196850">
                <a:moveTo>
                  <a:pt x="196735" y="0"/>
                </a:moveTo>
                <a:lnTo>
                  <a:pt x="0" y="0"/>
                </a:lnTo>
                <a:lnTo>
                  <a:pt x="0" y="303606"/>
                </a:lnTo>
                <a:lnTo>
                  <a:pt x="196735" y="303606"/>
                </a:lnTo>
                <a:lnTo>
                  <a:pt x="196735" y="0"/>
                </a:lnTo>
                <a:close/>
              </a:path>
            </a:pathLst>
          </a:custGeom>
          <a:solidFill>
            <a:srgbClr val="F1AA8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908" name="Google Shape;908;p67"/>
          <p:cNvPicPr preferRelativeResize="0"/>
          <p:nvPr/>
        </p:nvPicPr>
        <p:blipFill rotWithShape="1">
          <a:blip r:embed="rId4">
            <a:alphaModFix/>
          </a:blip>
          <a:srcRect b="0" l="0" r="0" t="0"/>
          <a:stretch/>
        </p:blipFill>
        <p:spPr>
          <a:xfrm>
            <a:off x="4036440" y="8668181"/>
            <a:ext cx="196735" cy="303606"/>
          </a:xfrm>
          <a:prstGeom prst="rect">
            <a:avLst/>
          </a:prstGeom>
          <a:noFill/>
          <a:ln>
            <a:noFill/>
          </a:ln>
        </p:spPr>
      </p:pic>
      <p:sp>
        <p:nvSpPr>
          <p:cNvPr id="909" name="Google Shape;909;p67"/>
          <p:cNvSpPr/>
          <p:nvPr/>
        </p:nvSpPr>
        <p:spPr>
          <a:xfrm>
            <a:off x="4036440" y="3203447"/>
            <a:ext cx="2675255" cy="303530"/>
          </a:xfrm>
          <a:custGeom>
            <a:rect b="b" l="l" r="r" t="t"/>
            <a:pathLst>
              <a:path extrusionOk="0" h="303529" w="2675254">
                <a:moveTo>
                  <a:pt x="2675255" y="0"/>
                </a:moveTo>
                <a:lnTo>
                  <a:pt x="0" y="0"/>
                </a:lnTo>
                <a:lnTo>
                  <a:pt x="0" y="303275"/>
                </a:lnTo>
                <a:lnTo>
                  <a:pt x="2675255" y="303275"/>
                </a:lnTo>
                <a:lnTo>
                  <a:pt x="2675255"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10" name="Google Shape;910;p67"/>
          <p:cNvSpPr/>
          <p:nvPr/>
        </p:nvSpPr>
        <p:spPr>
          <a:xfrm>
            <a:off x="4036440" y="3809999"/>
            <a:ext cx="2006600" cy="304800"/>
          </a:xfrm>
          <a:custGeom>
            <a:rect b="b" l="l" r="r" t="t"/>
            <a:pathLst>
              <a:path extrusionOk="0" h="304800" w="2006600">
                <a:moveTo>
                  <a:pt x="2006219" y="0"/>
                </a:moveTo>
                <a:lnTo>
                  <a:pt x="0" y="0"/>
                </a:lnTo>
                <a:lnTo>
                  <a:pt x="0" y="304800"/>
                </a:lnTo>
                <a:lnTo>
                  <a:pt x="2006219" y="304800"/>
                </a:lnTo>
                <a:lnTo>
                  <a:pt x="2006219"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11" name="Google Shape;911;p67"/>
          <p:cNvSpPr/>
          <p:nvPr/>
        </p:nvSpPr>
        <p:spPr>
          <a:xfrm>
            <a:off x="4036440" y="4418075"/>
            <a:ext cx="551180" cy="303530"/>
          </a:xfrm>
          <a:custGeom>
            <a:rect b="b" l="l" r="r" t="t"/>
            <a:pathLst>
              <a:path extrusionOk="0" h="303529" w="551179">
                <a:moveTo>
                  <a:pt x="550799" y="0"/>
                </a:moveTo>
                <a:lnTo>
                  <a:pt x="0" y="0"/>
                </a:lnTo>
                <a:lnTo>
                  <a:pt x="0" y="303275"/>
                </a:lnTo>
                <a:lnTo>
                  <a:pt x="550799" y="303275"/>
                </a:lnTo>
                <a:lnTo>
                  <a:pt x="550799"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12" name="Google Shape;912;p67"/>
          <p:cNvSpPr/>
          <p:nvPr/>
        </p:nvSpPr>
        <p:spPr>
          <a:xfrm>
            <a:off x="4036440" y="5024627"/>
            <a:ext cx="394335" cy="303530"/>
          </a:xfrm>
          <a:custGeom>
            <a:rect b="b" l="l" r="r" t="t"/>
            <a:pathLst>
              <a:path extrusionOk="0" h="303529" w="394335">
                <a:moveTo>
                  <a:pt x="393826" y="0"/>
                </a:moveTo>
                <a:lnTo>
                  <a:pt x="0" y="0"/>
                </a:lnTo>
                <a:lnTo>
                  <a:pt x="0" y="303275"/>
                </a:lnTo>
                <a:lnTo>
                  <a:pt x="393826" y="303275"/>
                </a:lnTo>
                <a:lnTo>
                  <a:pt x="393826"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13" name="Google Shape;913;p67"/>
          <p:cNvSpPr/>
          <p:nvPr/>
        </p:nvSpPr>
        <p:spPr>
          <a:xfrm>
            <a:off x="4036440" y="5632703"/>
            <a:ext cx="354330" cy="303530"/>
          </a:xfrm>
          <a:custGeom>
            <a:rect b="b" l="l" r="r" t="t"/>
            <a:pathLst>
              <a:path extrusionOk="0" h="303529" w="354329">
                <a:moveTo>
                  <a:pt x="354203" y="0"/>
                </a:moveTo>
                <a:lnTo>
                  <a:pt x="0" y="0"/>
                </a:lnTo>
                <a:lnTo>
                  <a:pt x="0" y="303275"/>
                </a:lnTo>
                <a:lnTo>
                  <a:pt x="354203" y="303275"/>
                </a:lnTo>
                <a:lnTo>
                  <a:pt x="354203"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14" name="Google Shape;914;p67"/>
          <p:cNvSpPr/>
          <p:nvPr/>
        </p:nvSpPr>
        <p:spPr>
          <a:xfrm>
            <a:off x="4036440" y="6239255"/>
            <a:ext cx="314960" cy="303530"/>
          </a:xfrm>
          <a:custGeom>
            <a:rect b="b" l="l" r="r" t="t"/>
            <a:pathLst>
              <a:path extrusionOk="0" h="303529" w="314960">
                <a:moveTo>
                  <a:pt x="314579" y="0"/>
                </a:moveTo>
                <a:lnTo>
                  <a:pt x="0" y="0"/>
                </a:lnTo>
                <a:lnTo>
                  <a:pt x="0" y="303275"/>
                </a:lnTo>
                <a:lnTo>
                  <a:pt x="314579" y="303275"/>
                </a:lnTo>
                <a:lnTo>
                  <a:pt x="314579"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15" name="Google Shape;915;p67"/>
          <p:cNvSpPr/>
          <p:nvPr/>
        </p:nvSpPr>
        <p:spPr>
          <a:xfrm>
            <a:off x="4036440" y="7453883"/>
            <a:ext cx="78740" cy="303530"/>
          </a:xfrm>
          <a:custGeom>
            <a:rect b="b" l="l" r="r" t="t"/>
            <a:pathLst>
              <a:path extrusionOk="0" h="303529" w="78739">
                <a:moveTo>
                  <a:pt x="78359" y="0"/>
                </a:moveTo>
                <a:lnTo>
                  <a:pt x="0" y="0"/>
                </a:lnTo>
                <a:lnTo>
                  <a:pt x="0" y="303275"/>
                </a:lnTo>
                <a:lnTo>
                  <a:pt x="78359" y="303275"/>
                </a:lnTo>
                <a:lnTo>
                  <a:pt x="78359"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16" name="Google Shape;916;p67"/>
          <p:cNvSpPr txBox="1"/>
          <p:nvPr/>
        </p:nvSpPr>
        <p:spPr>
          <a:xfrm>
            <a:off x="6776466" y="3218433"/>
            <a:ext cx="34099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68%</a:t>
            </a:r>
            <a:endParaRPr sz="1400">
              <a:latin typeface="Times New Roman"/>
              <a:ea typeface="Times New Roman"/>
              <a:cs typeface="Times New Roman"/>
              <a:sym typeface="Times New Roman"/>
            </a:endParaRPr>
          </a:p>
        </p:txBody>
      </p:sp>
      <p:sp>
        <p:nvSpPr>
          <p:cNvPr id="917" name="Google Shape;917;p67"/>
          <p:cNvSpPr txBox="1"/>
          <p:nvPr/>
        </p:nvSpPr>
        <p:spPr>
          <a:xfrm>
            <a:off x="6107684" y="3825620"/>
            <a:ext cx="34036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51%</a:t>
            </a:r>
            <a:endParaRPr sz="1400">
              <a:latin typeface="Times New Roman"/>
              <a:ea typeface="Times New Roman"/>
              <a:cs typeface="Times New Roman"/>
              <a:sym typeface="Times New Roman"/>
            </a:endParaRPr>
          </a:p>
        </p:txBody>
      </p:sp>
      <p:sp>
        <p:nvSpPr>
          <p:cNvPr id="918" name="Google Shape;918;p67"/>
          <p:cNvSpPr txBox="1"/>
          <p:nvPr/>
        </p:nvSpPr>
        <p:spPr>
          <a:xfrm>
            <a:off x="4651375" y="4433061"/>
            <a:ext cx="34036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14%</a:t>
            </a:r>
            <a:endParaRPr sz="1400">
              <a:latin typeface="Times New Roman"/>
              <a:ea typeface="Times New Roman"/>
              <a:cs typeface="Times New Roman"/>
              <a:sym typeface="Times New Roman"/>
            </a:endParaRPr>
          </a:p>
        </p:txBody>
      </p:sp>
      <p:sp>
        <p:nvSpPr>
          <p:cNvPr id="919" name="Google Shape;919;p67"/>
          <p:cNvSpPr txBox="1"/>
          <p:nvPr/>
        </p:nvSpPr>
        <p:spPr>
          <a:xfrm>
            <a:off x="4494021" y="5040248"/>
            <a:ext cx="34036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10%</a:t>
            </a:r>
            <a:endParaRPr sz="1400">
              <a:latin typeface="Times New Roman"/>
              <a:ea typeface="Times New Roman"/>
              <a:cs typeface="Times New Roman"/>
              <a:sym typeface="Times New Roman"/>
            </a:endParaRPr>
          </a:p>
        </p:txBody>
      </p:sp>
      <p:sp>
        <p:nvSpPr>
          <p:cNvPr id="920" name="Google Shape;920;p67"/>
          <p:cNvSpPr txBox="1"/>
          <p:nvPr/>
        </p:nvSpPr>
        <p:spPr>
          <a:xfrm>
            <a:off x="4414773" y="5647689"/>
            <a:ext cx="295910" cy="847090"/>
          </a:xfrm>
          <a:prstGeom prst="rect">
            <a:avLst/>
          </a:prstGeom>
          <a:noFill/>
          <a:ln>
            <a:noFill/>
          </a:ln>
        </p:spPr>
        <p:txBody>
          <a:bodyPr anchorCtr="0" anchor="t" bIns="0" lIns="0" spcFirstLastPara="1" rIns="0" wrap="square" tIns="13325">
            <a:spAutoFit/>
          </a:bodyPr>
          <a:lstStyle/>
          <a:p>
            <a:pPr indent="0" lvl="0" marL="52069" rtl="0" algn="l">
              <a:lnSpc>
                <a:spcPct val="100000"/>
              </a:lnSpc>
              <a:spcBef>
                <a:spcPts val="0"/>
              </a:spcBef>
              <a:spcAft>
                <a:spcPts val="0"/>
              </a:spcAft>
              <a:buNone/>
            </a:pPr>
            <a:r>
              <a:rPr lang="en-US" sz="1400">
                <a:latin typeface="Times New Roman"/>
                <a:ea typeface="Times New Roman"/>
                <a:cs typeface="Times New Roman"/>
                <a:sym typeface="Times New Roman"/>
              </a:rPr>
              <a:t>9%</a:t>
            </a:r>
            <a:endParaRPr sz="1400">
              <a:latin typeface="Times New Roman"/>
              <a:ea typeface="Times New Roman"/>
              <a:cs typeface="Times New Roman"/>
              <a:sym typeface="Times New Roman"/>
            </a:endParaRPr>
          </a:p>
          <a:p>
            <a:pPr indent="0" lvl="0" marL="0" rtl="0" algn="l">
              <a:lnSpc>
                <a:spcPct val="100000"/>
              </a:lnSpc>
              <a:spcBef>
                <a:spcPts val="1490"/>
              </a:spcBef>
              <a:spcAft>
                <a:spcPts val="0"/>
              </a:spcAft>
              <a:buNone/>
            </a:pPr>
            <a:r>
              <a:t/>
            </a:r>
            <a:endParaRPr sz="1400">
              <a:latin typeface="Times New Roman"/>
              <a:ea typeface="Times New Roman"/>
              <a:cs typeface="Times New Roman"/>
              <a:sym typeface="Times New Roman"/>
            </a:endParaRPr>
          </a:p>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8%</a:t>
            </a:r>
            <a:endParaRPr sz="1400">
              <a:latin typeface="Times New Roman"/>
              <a:ea typeface="Times New Roman"/>
              <a:cs typeface="Times New Roman"/>
              <a:sym typeface="Times New Roman"/>
            </a:endParaRPr>
          </a:p>
        </p:txBody>
      </p:sp>
      <p:sp>
        <p:nvSpPr>
          <p:cNvPr id="921" name="Google Shape;921;p67"/>
          <p:cNvSpPr txBox="1"/>
          <p:nvPr/>
        </p:nvSpPr>
        <p:spPr>
          <a:xfrm>
            <a:off x="4375530" y="6862064"/>
            <a:ext cx="25654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7%</a:t>
            </a:r>
            <a:endParaRPr sz="1400">
              <a:latin typeface="Times New Roman"/>
              <a:ea typeface="Times New Roman"/>
              <a:cs typeface="Times New Roman"/>
              <a:sym typeface="Times New Roman"/>
            </a:endParaRPr>
          </a:p>
        </p:txBody>
      </p:sp>
      <p:sp>
        <p:nvSpPr>
          <p:cNvPr id="922" name="Google Shape;922;p67"/>
          <p:cNvSpPr txBox="1"/>
          <p:nvPr/>
        </p:nvSpPr>
        <p:spPr>
          <a:xfrm>
            <a:off x="4178553" y="7469504"/>
            <a:ext cx="374650" cy="145415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2%</a:t>
            </a:r>
            <a:endParaRPr sz="1400">
              <a:latin typeface="Times New Roman"/>
              <a:ea typeface="Times New Roman"/>
              <a:cs typeface="Times New Roman"/>
              <a:sym typeface="Times New Roman"/>
            </a:endParaRPr>
          </a:p>
          <a:p>
            <a:pPr indent="0" lvl="0" marL="0" rtl="0" algn="l">
              <a:lnSpc>
                <a:spcPct val="100000"/>
              </a:lnSpc>
              <a:spcBef>
                <a:spcPts val="1495"/>
              </a:spcBef>
              <a:spcAft>
                <a:spcPts val="0"/>
              </a:spcAft>
              <a:buNone/>
            </a:pPr>
            <a:r>
              <a:t/>
            </a:r>
            <a:endParaRPr sz="1400">
              <a:latin typeface="Times New Roman"/>
              <a:ea typeface="Times New Roman"/>
              <a:cs typeface="Times New Roman"/>
              <a:sym typeface="Times New Roman"/>
            </a:endParaRPr>
          </a:p>
          <a:p>
            <a:pPr indent="0" lvl="0" marL="130810" rtl="0" algn="l">
              <a:lnSpc>
                <a:spcPct val="100000"/>
              </a:lnSpc>
              <a:spcBef>
                <a:spcPts val="0"/>
              </a:spcBef>
              <a:spcAft>
                <a:spcPts val="0"/>
              </a:spcAft>
              <a:buNone/>
            </a:pPr>
            <a:r>
              <a:rPr lang="en-US" sz="1400">
                <a:latin typeface="Times New Roman"/>
                <a:ea typeface="Times New Roman"/>
                <a:cs typeface="Times New Roman"/>
                <a:sym typeface="Times New Roman"/>
              </a:rPr>
              <a:t>5%</a:t>
            </a:r>
            <a:endParaRPr sz="1400">
              <a:latin typeface="Times New Roman"/>
              <a:ea typeface="Times New Roman"/>
              <a:cs typeface="Times New Roman"/>
              <a:sym typeface="Times New Roman"/>
            </a:endParaRPr>
          </a:p>
          <a:p>
            <a:pPr indent="0" lvl="0" marL="0" rtl="0" algn="l">
              <a:lnSpc>
                <a:spcPct val="100000"/>
              </a:lnSpc>
              <a:spcBef>
                <a:spcPts val="1490"/>
              </a:spcBef>
              <a:spcAft>
                <a:spcPts val="0"/>
              </a:spcAft>
              <a:buNone/>
            </a:pPr>
            <a:r>
              <a:t/>
            </a:r>
            <a:endParaRPr sz="1400">
              <a:latin typeface="Times New Roman"/>
              <a:ea typeface="Times New Roman"/>
              <a:cs typeface="Times New Roman"/>
              <a:sym typeface="Times New Roman"/>
            </a:endParaRPr>
          </a:p>
          <a:p>
            <a:pPr indent="0" lvl="0" marL="130810" rtl="0" algn="l">
              <a:lnSpc>
                <a:spcPct val="100000"/>
              </a:lnSpc>
              <a:spcBef>
                <a:spcPts val="0"/>
              </a:spcBef>
              <a:spcAft>
                <a:spcPts val="0"/>
              </a:spcAft>
              <a:buNone/>
            </a:pPr>
            <a:r>
              <a:rPr lang="en-US" sz="1400">
                <a:latin typeface="Times New Roman"/>
                <a:ea typeface="Times New Roman"/>
                <a:cs typeface="Times New Roman"/>
                <a:sym typeface="Times New Roman"/>
              </a:rPr>
              <a:t>5%</a:t>
            </a:r>
            <a:endParaRPr sz="1400">
              <a:latin typeface="Times New Roman"/>
              <a:ea typeface="Times New Roman"/>
              <a:cs typeface="Times New Roman"/>
              <a:sym typeface="Times New Roman"/>
            </a:endParaRPr>
          </a:p>
        </p:txBody>
      </p:sp>
      <p:graphicFrame>
        <p:nvGraphicFramePr>
          <p:cNvPr id="923" name="Google Shape;923;p67"/>
          <p:cNvGraphicFramePr/>
          <p:nvPr/>
        </p:nvGraphicFramePr>
        <p:xfrm>
          <a:off x="159664" y="3252470"/>
          <a:ext cx="3000000" cy="3000000"/>
        </p:xfrm>
        <a:graphic>
          <a:graphicData uri="http://schemas.openxmlformats.org/drawingml/2006/table">
            <a:tbl>
              <a:tblPr bandRow="1" firstRow="1">
                <a:noFill/>
                <a:tableStyleId>{5CB67DB4-C9FE-46C3-B84F-722B291888AA}</a:tableStyleId>
              </a:tblPr>
              <a:tblGrid>
                <a:gridCol w="3568075"/>
              </a:tblGrid>
              <a:tr h="403850">
                <a:tc>
                  <a:txBody>
                    <a:bodyPr/>
                    <a:lstStyle/>
                    <a:p>
                      <a:pPr indent="0" lvl="0" marL="0" marR="27305" rtl="0" algn="r">
                        <a:lnSpc>
                          <a:spcPct val="106428"/>
                        </a:lnSpc>
                        <a:spcBef>
                          <a:spcPts val="0"/>
                        </a:spcBef>
                        <a:spcAft>
                          <a:spcPts val="0"/>
                        </a:spcAft>
                        <a:buNone/>
                      </a:pPr>
                      <a:r>
                        <a:rPr lang="en-US" sz="1400" u="none" cap="none" strike="noStrike">
                          <a:latin typeface="Times New Roman"/>
                          <a:ea typeface="Times New Roman"/>
                          <a:cs typeface="Times New Roman"/>
                          <a:sym typeface="Times New Roman"/>
                        </a:rPr>
                        <a:t>Pour me divertir, me changer les idées</a:t>
                      </a:r>
                      <a:endParaRPr sz="1400" u="none" cap="none" strike="noStrike">
                        <a:latin typeface="Times New Roman"/>
                        <a:ea typeface="Times New Roman"/>
                        <a:cs typeface="Times New Roman"/>
                        <a:sym typeface="Times New Roman"/>
                      </a:endParaRPr>
                    </a:p>
                  </a:txBody>
                  <a:tcPr marT="0" marB="0" marR="0" marL="0"/>
                </a:tc>
              </a:tr>
              <a:tr h="607050">
                <a:tc>
                  <a:txBody>
                    <a:bodyPr/>
                    <a:lstStyle/>
                    <a:p>
                      <a:pPr indent="0" lvl="0" marL="0" marR="24130"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Pour m’informer</a:t>
                      </a:r>
                      <a:endParaRPr sz="1400" u="none" cap="none" strike="noStrike">
                        <a:latin typeface="Times New Roman"/>
                        <a:ea typeface="Times New Roman"/>
                        <a:cs typeface="Times New Roman"/>
                        <a:sym typeface="Times New Roman"/>
                      </a:endParaRPr>
                    </a:p>
                  </a:txBody>
                  <a:tcPr marT="179075" marB="0" marR="0" marL="0"/>
                </a:tc>
              </a:tr>
              <a:tr h="607050">
                <a:tc>
                  <a:txBody>
                    <a:bodyPr/>
                    <a:lstStyle/>
                    <a:p>
                      <a:pPr indent="0" lvl="0" marL="0" marR="26669"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Pour partager mon quotidien</a:t>
                      </a:r>
                      <a:endParaRPr sz="1400" u="none" cap="none" strike="noStrike">
                        <a:latin typeface="Times New Roman"/>
                        <a:ea typeface="Times New Roman"/>
                        <a:cs typeface="Times New Roman"/>
                        <a:sym typeface="Times New Roman"/>
                      </a:endParaRPr>
                    </a:p>
                  </a:txBody>
                  <a:tcPr marT="179075" marB="0" marR="0" marL="0"/>
                </a:tc>
              </a:tr>
              <a:tr h="553725">
                <a:tc>
                  <a:txBody>
                    <a:bodyPr/>
                    <a:lstStyle/>
                    <a:p>
                      <a:pPr indent="0" lvl="0" marL="0" marR="25400"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Pour me sentir moins seul</a:t>
                      </a:r>
                      <a:endParaRPr sz="1400" u="none" cap="none" strike="noStrike">
                        <a:latin typeface="Times New Roman"/>
                        <a:ea typeface="Times New Roman"/>
                        <a:cs typeface="Times New Roman"/>
                        <a:sym typeface="Times New Roman"/>
                      </a:endParaRPr>
                    </a:p>
                  </a:txBody>
                  <a:tcPr marT="179075" marB="0" marR="0" marL="0"/>
                </a:tc>
              </a:tr>
              <a:tr h="659775">
                <a:tc>
                  <a:txBody>
                    <a:bodyPr/>
                    <a:lstStyle/>
                    <a:p>
                      <a:pPr indent="0" lvl="0" marL="0" marR="27305"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Pour me confronter à d’autres, faire valoir mes</a:t>
                      </a:r>
                      <a:endParaRPr sz="1400" u="none" cap="none" strike="noStrike">
                        <a:latin typeface="Times New Roman"/>
                        <a:ea typeface="Times New Roman"/>
                        <a:cs typeface="Times New Roman"/>
                        <a:sym typeface="Times New Roman"/>
                      </a:endParaRPr>
                    </a:p>
                    <a:p>
                      <a:pPr indent="0" lvl="0" marL="0" marR="25400"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opinions</a:t>
                      </a:r>
                      <a:endParaRPr sz="1400" u="none" cap="none" strike="noStrike">
                        <a:latin typeface="Times New Roman"/>
                        <a:ea typeface="Times New Roman"/>
                        <a:cs typeface="Times New Roman"/>
                        <a:sym typeface="Times New Roman"/>
                      </a:endParaRPr>
                    </a:p>
                  </a:txBody>
                  <a:tcPr marT="125725" marB="0" marR="0" marL="0"/>
                </a:tc>
              </a:tr>
              <a:tr h="660400">
                <a:tc>
                  <a:txBody>
                    <a:bodyPr/>
                    <a:lstStyle/>
                    <a:p>
                      <a:pPr indent="0" lvl="0" marL="0" marR="27940"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Pour avoir connaissance d’une vie éloignée de celle</a:t>
                      </a:r>
                      <a:endParaRPr sz="1400" u="none" cap="none" strike="noStrike">
                        <a:latin typeface="Times New Roman"/>
                        <a:ea typeface="Times New Roman"/>
                        <a:cs typeface="Times New Roman"/>
                        <a:sym typeface="Times New Roman"/>
                      </a:endParaRPr>
                    </a:p>
                    <a:p>
                      <a:pPr indent="0" lvl="0" marL="0" marR="24765"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que vous vivez</a:t>
                      </a:r>
                      <a:endParaRPr sz="1400" u="none" cap="none" strike="noStrike">
                        <a:latin typeface="Times New Roman"/>
                        <a:ea typeface="Times New Roman"/>
                        <a:cs typeface="Times New Roman"/>
                        <a:sym typeface="Times New Roman"/>
                      </a:endParaRPr>
                    </a:p>
                  </a:txBody>
                  <a:tcPr marT="72400" marB="0" marR="0" marL="0"/>
                </a:tc>
              </a:tr>
              <a:tr h="553725">
                <a:tc>
                  <a:txBody>
                    <a:bodyPr/>
                    <a:lstStyle/>
                    <a:p>
                      <a:pPr indent="0" lvl="0" marL="0" marR="24765"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Pour rencontrer des personnes</a:t>
                      </a:r>
                      <a:endParaRPr sz="1400" u="none" cap="none" strike="noStrike">
                        <a:latin typeface="Times New Roman"/>
                        <a:ea typeface="Times New Roman"/>
                        <a:cs typeface="Times New Roman"/>
                        <a:sym typeface="Times New Roman"/>
                      </a:endParaRPr>
                    </a:p>
                  </a:txBody>
                  <a:tcPr marT="125725" marB="0" marR="0" marL="0"/>
                </a:tc>
              </a:tr>
              <a:tr h="607050">
                <a:tc>
                  <a:txBody>
                    <a:bodyPr/>
                    <a:lstStyle/>
                    <a:p>
                      <a:pPr indent="0" lvl="0" marL="0" marR="24765"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Pour me sentir valorisé, « liké »</a:t>
                      </a:r>
                      <a:endParaRPr sz="1400" u="none" cap="none" strike="noStrike">
                        <a:latin typeface="Times New Roman"/>
                        <a:ea typeface="Times New Roman"/>
                        <a:cs typeface="Times New Roman"/>
                        <a:sym typeface="Times New Roman"/>
                      </a:endParaRPr>
                    </a:p>
                  </a:txBody>
                  <a:tcPr marT="179075" marB="0" marR="0" marL="0"/>
                </a:tc>
              </a:tr>
              <a:tr h="607050">
                <a:tc>
                  <a:txBody>
                    <a:bodyPr/>
                    <a:lstStyle/>
                    <a:p>
                      <a:pPr indent="0" lvl="0" marL="0" marR="24765" rtl="0" algn="r">
                        <a:lnSpc>
                          <a:spcPct val="100000"/>
                        </a:lnSpc>
                        <a:spcBef>
                          <a:spcPts val="0"/>
                        </a:spcBef>
                        <a:spcAft>
                          <a:spcPts val="0"/>
                        </a:spcAft>
                        <a:buNone/>
                      </a:pPr>
                      <a:r>
                        <a:rPr lang="en-US" sz="1400" u="none" cap="none" strike="noStrike">
                          <a:latin typeface="Times New Roman"/>
                          <a:ea typeface="Times New Roman"/>
                          <a:cs typeface="Times New Roman"/>
                          <a:sym typeface="Times New Roman"/>
                        </a:rPr>
                        <a:t>Autres</a:t>
                      </a:r>
                      <a:endParaRPr sz="1400" u="none" cap="none" strike="noStrike">
                        <a:latin typeface="Times New Roman"/>
                        <a:ea typeface="Times New Roman"/>
                        <a:cs typeface="Times New Roman"/>
                        <a:sym typeface="Times New Roman"/>
                      </a:endParaRPr>
                    </a:p>
                  </a:txBody>
                  <a:tcPr marT="179075" marB="0" marR="0" marL="0"/>
                </a:tc>
              </a:tr>
              <a:tr h="403850">
                <a:tc>
                  <a:txBody>
                    <a:bodyPr/>
                    <a:lstStyle/>
                    <a:p>
                      <a:pPr indent="0" lvl="0" marL="0" marR="25400" rtl="0" algn="r">
                        <a:lnSpc>
                          <a:spcPct val="119285"/>
                        </a:lnSpc>
                        <a:spcBef>
                          <a:spcPts val="0"/>
                        </a:spcBef>
                        <a:spcAft>
                          <a:spcPts val="0"/>
                        </a:spcAft>
                        <a:buNone/>
                      </a:pPr>
                      <a:r>
                        <a:rPr lang="en-US" sz="1400" u="none" cap="none" strike="noStrike">
                          <a:latin typeface="Times New Roman"/>
                          <a:ea typeface="Times New Roman"/>
                          <a:cs typeface="Times New Roman"/>
                          <a:sym typeface="Times New Roman"/>
                        </a:rPr>
                        <a:t>Non réponse</a:t>
                      </a:r>
                      <a:endParaRPr sz="1400" u="none" cap="none" strike="noStrike">
                        <a:latin typeface="Times New Roman"/>
                        <a:ea typeface="Times New Roman"/>
                        <a:cs typeface="Times New Roman"/>
                        <a:sym typeface="Times New Roman"/>
                      </a:endParaRPr>
                    </a:p>
                  </a:txBody>
                  <a:tcPr marT="179075" marB="0" marR="0" marL="0"/>
                </a:tc>
              </a:tr>
            </a:tbl>
          </a:graphicData>
        </a:graphic>
      </p:graphicFrame>
      <p:sp>
        <p:nvSpPr>
          <p:cNvPr id="924" name="Google Shape;924;p67"/>
          <p:cNvSpPr txBox="1"/>
          <p:nvPr/>
        </p:nvSpPr>
        <p:spPr>
          <a:xfrm>
            <a:off x="315010" y="1771446"/>
            <a:ext cx="7047865" cy="5880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1725929" lvl="0" marL="1976754" marR="244475" rtl="0" algn="l">
              <a:lnSpc>
                <a:spcPct val="100000"/>
              </a:lnSpc>
              <a:spcBef>
                <a:spcPts val="0"/>
              </a:spcBef>
              <a:spcAft>
                <a:spcPts val="0"/>
              </a:spcAft>
              <a:buNone/>
            </a:pPr>
            <a:r>
              <a:rPr lang="en-US" sz="1550">
                <a:latin typeface="Times New Roman"/>
                <a:ea typeface="Times New Roman"/>
                <a:cs typeface="Times New Roman"/>
                <a:sym typeface="Times New Roman"/>
              </a:rPr>
              <a:t>Pour vous, personnellement quels sont les deux raisons principales sui vous poussent à passer du temps sur les réseaux sociaux ?</a:t>
            </a:r>
            <a:endParaRPr sz="1550">
              <a:latin typeface="Times New Roman"/>
              <a:ea typeface="Times New Roman"/>
              <a:cs typeface="Times New Roman"/>
              <a:sym typeface="Times New Roman"/>
            </a:endParaRPr>
          </a:p>
        </p:txBody>
      </p:sp>
      <p:sp>
        <p:nvSpPr>
          <p:cNvPr id="925" name="Google Shape;925;p67"/>
          <p:cNvSpPr txBox="1"/>
          <p:nvPr/>
        </p:nvSpPr>
        <p:spPr>
          <a:xfrm>
            <a:off x="100076" y="9494011"/>
            <a:ext cx="2908300" cy="453390"/>
          </a:xfrm>
          <a:prstGeom prst="rect">
            <a:avLst/>
          </a:prstGeom>
          <a:noFill/>
          <a:ln>
            <a:noFill/>
          </a:ln>
        </p:spPr>
        <p:txBody>
          <a:bodyPr anchorCtr="0" anchor="t" bIns="0" lIns="0" spcFirstLastPara="1" rIns="0" wrap="square" tIns="584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a:p>
            <a:pPr indent="0" lvl="0" marL="12700" rtl="0" algn="l">
              <a:lnSpc>
                <a:spcPct val="100000"/>
              </a:lnSpc>
              <a:spcBef>
                <a:spcPts val="365"/>
              </a:spcBef>
              <a:spcAft>
                <a:spcPts val="0"/>
              </a:spcAft>
              <a:buNone/>
            </a:pPr>
            <a:r>
              <a:rPr i="1" lang="en-US" sz="1100">
                <a:latin typeface="Times New Roman"/>
                <a:ea typeface="Times New Roman"/>
                <a:cs typeface="Times New Roman"/>
                <a:sym typeface="Times New Roman"/>
              </a:rPr>
              <a:t>Plusieurs réponses possibles, total supérieur à 100 %.</a:t>
            </a:r>
            <a:endParaRPr sz="1100">
              <a:latin typeface="Times New Roman"/>
              <a:ea typeface="Times New Roman"/>
              <a:cs typeface="Times New Roman"/>
              <a:sym typeface="Times New Roman"/>
            </a:endParaRPr>
          </a:p>
        </p:txBody>
      </p:sp>
      <p:sp>
        <p:nvSpPr>
          <p:cNvPr id="926" name="Google Shape;926;p67"/>
          <p:cNvSpPr txBox="1"/>
          <p:nvPr/>
        </p:nvSpPr>
        <p:spPr>
          <a:xfrm>
            <a:off x="4335526" y="2737522"/>
            <a:ext cx="967105" cy="372110"/>
          </a:xfrm>
          <a:prstGeom prst="rect">
            <a:avLst/>
          </a:prstGeom>
          <a:noFill/>
          <a:ln>
            <a:noFill/>
          </a:ln>
        </p:spPr>
        <p:txBody>
          <a:bodyPr anchorCtr="0" anchor="t" bIns="0" lIns="0" spcFirstLastPara="1" rIns="0" wrap="square" tIns="25400">
            <a:spAutoFit/>
          </a:bodyPr>
          <a:lstStyle/>
          <a:p>
            <a:pPr indent="0" lvl="0" marL="12700" marR="5080" rtl="0" algn="l">
              <a:lnSpc>
                <a:spcPct val="115652"/>
              </a:lnSpc>
              <a:spcBef>
                <a:spcPts val="0"/>
              </a:spcBef>
              <a:spcAft>
                <a:spcPts val="0"/>
              </a:spcAft>
              <a:buNone/>
            </a:pPr>
            <a:r>
              <a:rPr b="1" i="1" lang="en-US" sz="1150">
                <a:solidFill>
                  <a:srgbClr val="001F5F"/>
                </a:solidFill>
                <a:latin typeface="Times New Roman"/>
                <a:ea typeface="Times New Roman"/>
                <a:cs typeface="Times New Roman"/>
                <a:sym typeface="Times New Roman"/>
              </a:rPr>
              <a:t>Hommes : 59 % Femmes : 75 %</a:t>
            </a:r>
            <a:endParaRPr sz="1150">
              <a:latin typeface="Times New Roman"/>
              <a:ea typeface="Times New Roman"/>
              <a:cs typeface="Times New Roman"/>
              <a:sym typeface="Times New Roman"/>
            </a:endParaRPr>
          </a:p>
        </p:txBody>
      </p:sp>
      <p:sp>
        <p:nvSpPr>
          <p:cNvPr id="927" name="Google Shape;927;p67"/>
          <p:cNvSpPr txBox="1"/>
          <p:nvPr/>
        </p:nvSpPr>
        <p:spPr>
          <a:xfrm>
            <a:off x="4819015" y="6791107"/>
            <a:ext cx="956310" cy="372110"/>
          </a:xfrm>
          <a:prstGeom prst="rect">
            <a:avLst/>
          </a:prstGeom>
          <a:noFill/>
          <a:ln>
            <a:noFill/>
          </a:ln>
        </p:spPr>
        <p:txBody>
          <a:bodyPr anchorCtr="0" anchor="t" bIns="0" lIns="0" spcFirstLastPara="1" rIns="0" wrap="square" tIns="25400">
            <a:spAutoFit/>
          </a:bodyPr>
          <a:lstStyle/>
          <a:p>
            <a:pPr indent="0" lvl="0" marL="12700" marR="5080" rtl="0" algn="l">
              <a:lnSpc>
                <a:spcPct val="115652"/>
              </a:lnSpc>
              <a:spcBef>
                <a:spcPts val="0"/>
              </a:spcBef>
              <a:spcAft>
                <a:spcPts val="0"/>
              </a:spcAft>
              <a:buNone/>
            </a:pPr>
            <a:r>
              <a:rPr b="1" i="1" lang="en-US" sz="1150">
                <a:solidFill>
                  <a:srgbClr val="001F5F"/>
                </a:solidFill>
                <a:latin typeface="Times New Roman"/>
                <a:ea typeface="Times New Roman"/>
                <a:cs typeface="Times New Roman"/>
                <a:sym typeface="Times New Roman"/>
              </a:rPr>
              <a:t>Hommes : 10 % Femmes : 5 %</a:t>
            </a:r>
            <a:endParaRPr sz="1150">
              <a:latin typeface="Times New Roman"/>
              <a:ea typeface="Times New Roman"/>
              <a:cs typeface="Times New Roman"/>
              <a:sym typeface="Times New Roman"/>
            </a:endParaRPr>
          </a:p>
        </p:txBody>
      </p:sp>
      <p:sp>
        <p:nvSpPr>
          <p:cNvPr id="928" name="Google Shape;928;p67"/>
          <p:cNvSpPr txBox="1"/>
          <p:nvPr/>
        </p:nvSpPr>
        <p:spPr>
          <a:xfrm>
            <a:off x="5013452" y="5054891"/>
            <a:ext cx="949325" cy="203200"/>
          </a:xfrm>
          <a:prstGeom prst="rect">
            <a:avLst/>
          </a:prstGeom>
          <a:noFill/>
          <a:ln>
            <a:noFill/>
          </a:ln>
        </p:spPr>
        <p:txBody>
          <a:bodyPr anchorCtr="0" anchor="t" bIns="0" lIns="0" spcFirstLastPara="1" rIns="0" wrap="square" tIns="13950">
            <a:spAutoFit/>
          </a:bodyPr>
          <a:lstStyle/>
          <a:p>
            <a:pPr indent="0" lvl="0" marL="12700" rtl="0" algn="l">
              <a:lnSpc>
                <a:spcPct val="100000"/>
              </a:lnSpc>
              <a:spcBef>
                <a:spcPts val="0"/>
              </a:spcBef>
              <a:spcAft>
                <a:spcPts val="0"/>
              </a:spcAft>
              <a:buNone/>
            </a:pPr>
            <a:r>
              <a:rPr b="1" i="1" lang="en-US" sz="1150">
                <a:solidFill>
                  <a:srgbClr val="001F5F"/>
                </a:solidFill>
                <a:latin typeface="Times New Roman"/>
                <a:ea typeface="Times New Roman"/>
                <a:cs typeface="Times New Roman"/>
                <a:sym typeface="Times New Roman"/>
              </a:rPr>
              <a:t>18-24 ans : 22 %</a:t>
            </a:r>
            <a:endParaRPr sz="1150">
              <a:latin typeface="Times New Roman"/>
              <a:ea typeface="Times New Roman"/>
              <a:cs typeface="Times New Roman"/>
              <a:sym typeface="Times New Roman"/>
            </a:endParaRPr>
          </a:p>
        </p:txBody>
      </p:sp>
      <p:sp>
        <p:nvSpPr>
          <p:cNvPr id="929" name="Google Shape;929;p67"/>
          <p:cNvSpPr txBox="1"/>
          <p:nvPr/>
        </p:nvSpPr>
        <p:spPr>
          <a:xfrm>
            <a:off x="6531356" y="3768381"/>
            <a:ext cx="768985" cy="372110"/>
          </a:xfrm>
          <a:prstGeom prst="rect">
            <a:avLst/>
          </a:prstGeom>
          <a:noFill/>
          <a:ln>
            <a:noFill/>
          </a:ln>
        </p:spPr>
        <p:txBody>
          <a:bodyPr anchorCtr="0" anchor="t" bIns="0" lIns="0" spcFirstLastPara="1" rIns="0" wrap="square" tIns="13950">
            <a:spAutoFit/>
          </a:bodyPr>
          <a:lstStyle/>
          <a:p>
            <a:pPr indent="0" lvl="0" marL="12700" rtl="0" algn="l">
              <a:lnSpc>
                <a:spcPct val="117826"/>
              </a:lnSpc>
              <a:spcBef>
                <a:spcPts val="0"/>
              </a:spcBef>
              <a:spcAft>
                <a:spcPts val="0"/>
              </a:spcAft>
              <a:buNone/>
            </a:pPr>
            <a:r>
              <a:rPr b="1" i="1" lang="en-US" sz="1150">
                <a:solidFill>
                  <a:srgbClr val="001F5F"/>
                </a:solidFill>
                <a:latin typeface="Times New Roman"/>
                <a:ea typeface="Times New Roman"/>
                <a:cs typeface="Times New Roman"/>
                <a:sym typeface="Times New Roman"/>
              </a:rPr>
              <a:t>&lt; Bac : 46 %</a:t>
            </a:r>
            <a:endParaRPr sz="1150">
              <a:latin typeface="Times New Roman"/>
              <a:ea typeface="Times New Roman"/>
              <a:cs typeface="Times New Roman"/>
              <a:sym typeface="Times New Roman"/>
            </a:endParaRPr>
          </a:p>
          <a:p>
            <a:pPr indent="0" lvl="0" marL="12700" rtl="0" algn="l">
              <a:lnSpc>
                <a:spcPct val="117826"/>
              </a:lnSpc>
              <a:spcBef>
                <a:spcPts val="0"/>
              </a:spcBef>
              <a:spcAft>
                <a:spcPts val="0"/>
              </a:spcAft>
              <a:buNone/>
            </a:pPr>
            <a:r>
              <a:rPr b="1" i="1" lang="en-US" sz="1150">
                <a:solidFill>
                  <a:srgbClr val="001F5F"/>
                </a:solidFill>
                <a:latin typeface="Times New Roman"/>
                <a:ea typeface="Times New Roman"/>
                <a:cs typeface="Times New Roman"/>
                <a:sym typeface="Times New Roman"/>
              </a:rPr>
              <a:t>&gt; Bac : 55 %</a:t>
            </a:r>
            <a:endParaRPr sz="1150">
              <a:latin typeface="Times New Roman"/>
              <a:ea typeface="Times New Roman"/>
              <a:cs typeface="Times New Roman"/>
              <a:sym typeface="Times New Roman"/>
            </a:endParaRPr>
          </a:p>
        </p:txBody>
      </p:sp>
      <p:pic>
        <p:nvPicPr>
          <p:cNvPr id="930" name="Google Shape;930;p67"/>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931" name="Google Shape;931;p67"/>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932" name="Google Shape;932;p67"/>
          <p:cNvSpPr txBox="1"/>
          <p:nvPr/>
        </p:nvSpPr>
        <p:spPr>
          <a:xfrm>
            <a:off x="2864611" y="1094613"/>
            <a:ext cx="180530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raisons des réseaux</a:t>
            </a:r>
            <a:endParaRPr sz="1800">
              <a:latin typeface="Times New Roman"/>
              <a:ea typeface="Times New Roman"/>
              <a:cs typeface="Times New Roman"/>
              <a:sym typeface="Times New Roman"/>
            </a:endParaRPr>
          </a:p>
        </p:txBody>
      </p:sp>
      <p:sp>
        <p:nvSpPr>
          <p:cNvPr id="933" name="Google Shape;933;p67"/>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37" name="Shape 937"/>
        <p:cNvGrpSpPr/>
        <p:nvPr/>
      </p:nvGrpSpPr>
      <p:grpSpPr>
        <a:xfrm>
          <a:off x="0" y="0"/>
          <a:ext cx="0" cy="0"/>
          <a:chOff x="0" y="0"/>
          <a:chExt cx="0" cy="0"/>
        </a:xfrm>
      </p:grpSpPr>
      <p:pic>
        <p:nvPicPr>
          <p:cNvPr id="938" name="Google Shape;938;p68"/>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939" name="Google Shape;939;p68"/>
          <p:cNvSpPr/>
          <p:nvPr/>
        </p:nvSpPr>
        <p:spPr>
          <a:xfrm>
            <a:off x="3391027" y="3717416"/>
            <a:ext cx="1353820" cy="358140"/>
          </a:xfrm>
          <a:custGeom>
            <a:rect b="b" l="l" r="r" t="t"/>
            <a:pathLst>
              <a:path extrusionOk="0" h="358139" w="1353820">
                <a:moveTo>
                  <a:pt x="1353439" y="0"/>
                </a:moveTo>
                <a:lnTo>
                  <a:pt x="0" y="0"/>
                </a:lnTo>
                <a:lnTo>
                  <a:pt x="0" y="357631"/>
                </a:lnTo>
                <a:lnTo>
                  <a:pt x="1353439" y="357631"/>
                </a:lnTo>
                <a:lnTo>
                  <a:pt x="1353439" y="0"/>
                </a:lnTo>
                <a:close/>
              </a:path>
            </a:pathLst>
          </a:custGeom>
          <a:solidFill>
            <a:srgbClr val="FFC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40" name="Google Shape;940;p68"/>
          <p:cNvSpPr/>
          <p:nvPr/>
        </p:nvSpPr>
        <p:spPr>
          <a:xfrm>
            <a:off x="3391027" y="7293736"/>
            <a:ext cx="351155" cy="358140"/>
          </a:xfrm>
          <a:custGeom>
            <a:rect b="b" l="l" r="r" t="t"/>
            <a:pathLst>
              <a:path extrusionOk="0" h="358140" w="351154">
                <a:moveTo>
                  <a:pt x="350913" y="0"/>
                </a:moveTo>
                <a:lnTo>
                  <a:pt x="0" y="0"/>
                </a:lnTo>
                <a:lnTo>
                  <a:pt x="0" y="357632"/>
                </a:lnTo>
                <a:lnTo>
                  <a:pt x="350913" y="357632"/>
                </a:lnTo>
                <a:lnTo>
                  <a:pt x="350913"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941" name="Google Shape;941;p68"/>
          <p:cNvPicPr preferRelativeResize="0"/>
          <p:nvPr/>
        </p:nvPicPr>
        <p:blipFill rotWithShape="1">
          <a:blip r:embed="rId4">
            <a:alphaModFix/>
          </a:blip>
          <a:srcRect b="0" l="0" r="0" t="0"/>
          <a:stretch/>
        </p:blipFill>
        <p:spPr>
          <a:xfrm>
            <a:off x="3391027" y="8009001"/>
            <a:ext cx="250647" cy="357631"/>
          </a:xfrm>
          <a:prstGeom prst="rect">
            <a:avLst/>
          </a:prstGeom>
          <a:noFill/>
          <a:ln>
            <a:noFill/>
          </a:ln>
        </p:spPr>
      </p:pic>
      <p:sp>
        <p:nvSpPr>
          <p:cNvPr id="942" name="Google Shape;942;p68"/>
          <p:cNvSpPr/>
          <p:nvPr/>
        </p:nvSpPr>
        <p:spPr>
          <a:xfrm>
            <a:off x="3391027" y="3002279"/>
            <a:ext cx="2056130" cy="358140"/>
          </a:xfrm>
          <a:custGeom>
            <a:rect b="b" l="l" r="r" t="t"/>
            <a:pathLst>
              <a:path extrusionOk="0" h="358139" w="2056129">
                <a:moveTo>
                  <a:pt x="2055749" y="0"/>
                </a:moveTo>
                <a:lnTo>
                  <a:pt x="0" y="0"/>
                </a:lnTo>
                <a:lnTo>
                  <a:pt x="0" y="358139"/>
                </a:lnTo>
                <a:lnTo>
                  <a:pt x="2055749" y="358139"/>
                </a:lnTo>
                <a:lnTo>
                  <a:pt x="2055749"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43" name="Google Shape;943;p68"/>
          <p:cNvSpPr/>
          <p:nvPr/>
        </p:nvSpPr>
        <p:spPr>
          <a:xfrm>
            <a:off x="3391027" y="4433315"/>
            <a:ext cx="1303020" cy="356870"/>
          </a:xfrm>
          <a:custGeom>
            <a:rect b="b" l="l" r="r" t="t"/>
            <a:pathLst>
              <a:path extrusionOk="0" h="356870" w="1303020">
                <a:moveTo>
                  <a:pt x="1302893" y="0"/>
                </a:moveTo>
                <a:lnTo>
                  <a:pt x="0" y="0"/>
                </a:lnTo>
                <a:lnTo>
                  <a:pt x="0" y="356615"/>
                </a:lnTo>
                <a:lnTo>
                  <a:pt x="1302893" y="356615"/>
                </a:lnTo>
                <a:lnTo>
                  <a:pt x="1302893"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44" name="Google Shape;944;p68"/>
          <p:cNvSpPr/>
          <p:nvPr/>
        </p:nvSpPr>
        <p:spPr>
          <a:xfrm>
            <a:off x="3391027" y="5148071"/>
            <a:ext cx="1053465" cy="358140"/>
          </a:xfrm>
          <a:custGeom>
            <a:rect b="b" l="l" r="r" t="t"/>
            <a:pathLst>
              <a:path extrusionOk="0" h="358139" w="1053464">
                <a:moveTo>
                  <a:pt x="1052957" y="0"/>
                </a:moveTo>
                <a:lnTo>
                  <a:pt x="0" y="0"/>
                </a:lnTo>
                <a:lnTo>
                  <a:pt x="0" y="358139"/>
                </a:lnTo>
                <a:lnTo>
                  <a:pt x="1052957" y="358139"/>
                </a:lnTo>
                <a:lnTo>
                  <a:pt x="1052957"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45" name="Google Shape;945;p68"/>
          <p:cNvSpPr/>
          <p:nvPr/>
        </p:nvSpPr>
        <p:spPr>
          <a:xfrm>
            <a:off x="3391027" y="5862827"/>
            <a:ext cx="601980" cy="358140"/>
          </a:xfrm>
          <a:custGeom>
            <a:rect b="b" l="l" r="r" t="t"/>
            <a:pathLst>
              <a:path extrusionOk="0" h="358139" w="601979">
                <a:moveTo>
                  <a:pt x="601852" y="0"/>
                </a:moveTo>
                <a:lnTo>
                  <a:pt x="0" y="0"/>
                </a:lnTo>
                <a:lnTo>
                  <a:pt x="0" y="358139"/>
                </a:lnTo>
                <a:lnTo>
                  <a:pt x="601852" y="358139"/>
                </a:lnTo>
                <a:lnTo>
                  <a:pt x="601852"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46" name="Google Shape;946;p68"/>
          <p:cNvSpPr/>
          <p:nvPr/>
        </p:nvSpPr>
        <p:spPr>
          <a:xfrm>
            <a:off x="3391027" y="6579107"/>
            <a:ext cx="551815" cy="356870"/>
          </a:xfrm>
          <a:custGeom>
            <a:rect b="b" l="l" r="r" t="t"/>
            <a:pathLst>
              <a:path extrusionOk="0" h="356870" w="551814">
                <a:moveTo>
                  <a:pt x="551561" y="0"/>
                </a:moveTo>
                <a:lnTo>
                  <a:pt x="0" y="0"/>
                </a:lnTo>
                <a:lnTo>
                  <a:pt x="0" y="356615"/>
                </a:lnTo>
                <a:lnTo>
                  <a:pt x="551561" y="356615"/>
                </a:lnTo>
                <a:lnTo>
                  <a:pt x="551561"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47" name="Google Shape;947;p68"/>
          <p:cNvSpPr txBox="1"/>
          <p:nvPr/>
        </p:nvSpPr>
        <p:spPr>
          <a:xfrm>
            <a:off x="5509640" y="3044444"/>
            <a:ext cx="32829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41%</a:t>
            </a:r>
            <a:endParaRPr sz="1400">
              <a:latin typeface="Times New Roman"/>
              <a:ea typeface="Times New Roman"/>
              <a:cs typeface="Times New Roman"/>
              <a:sym typeface="Times New Roman"/>
            </a:endParaRPr>
          </a:p>
        </p:txBody>
      </p:sp>
      <p:sp>
        <p:nvSpPr>
          <p:cNvPr id="948" name="Google Shape;948;p68"/>
          <p:cNvSpPr txBox="1"/>
          <p:nvPr/>
        </p:nvSpPr>
        <p:spPr>
          <a:xfrm>
            <a:off x="4808346" y="3759834"/>
            <a:ext cx="34163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27%</a:t>
            </a:r>
            <a:endParaRPr sz="1400">
              <a:latin typeface="Times New Roman"/>
              <a:ea typeface="Times New Roman"/>
              <a:cs typeface="Times New Roman"/>
              <a:sym typeface="Times New Roman"/>
            </a:endParaRPr>
          </a:p>
        </p:txBody>
      </p:sp>
      <p:sp>
        <p:nvSpPr>
          <p:cNvPr id="949" name="Google Shape;949;p68"/>
          <p:cNvSpPr txBox="1"/>
          <p:nvPr/>
        </p:nvSpPr>
        <p:spPr>
          <a:xfrm>
            <a:off x="3704590" y="4475225"/>
            <a:ext cx="1395095" cy="3816350"/>
          </a:xfrm>
          <a:prstGeom prst="rect">
            <a:avLst/>
          </a:prstGeom>
          <a:noFill/>
          <a:ln>
            <a:noFill/>
          </a:ln>
        </p:spPr>
        <p:txBody>
          <a:bodyPr anchorCtr="0" anchor="t" bIns="0" lIns="0" spcFirstLastPara="1" rIns="0" wrap="square" tIns="13325">
            <a:spAutoFit/>
          </a:bodyPr>
          <a:lstStyle/>
          <a:p>
            <a:pPr indent="0" lvl="0" marL="0" marR="5080" rtl="0" algn="r">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26%</a:t>
            </a:r>
            <a:endParaRPr sz="14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400">
              <a:latin typeface="Times New Roman"/>
              <a:ea typeface="Times New Roman"/>
              <a:cs typeface="Times New Roman"/>
              <a:sym typeface="Times New Roman"/>
            </a:endParaRPr>
          </a:p>
          <a:p>
            <a:pPr indent="0" lvl="0" marL="0" rtl="0" algn="l">
              <a:lnSpc>
                <a:spcPct val="100000"/>
              </a:lnSpc>
              <a:spcBef>
                <a:spcPts val="730"/>
              </a:spcBef>
              <a:spcAft>
                <a:spcPts val="0"/>
              </a:spcAft>
              <a:buNone/>
            </a:pPr>
            <a:r>
              <a:t/>
            </a:r>
            <a:endParaRPr sz="1400">
              <a:latin typeface="Times New Roman"/>
              <a:ea typeface="Times New Roman"/>
              <a:cs typeface="Times New Roman"/>
              <a:sym typeface="Times New Roman"/>
            </a:endParaRPr>
          </a:p>
          <a:p>
            <a:pPr indent="0" lvl="0" marL="814705"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21%</a:t>
            </a:r>
            <a:endParaRPr sz="14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400">
              <a:latin typeface="Times New Roman"/>
              <a:ea typeface="Times New Roman"/>
              <a:cs typeface="Times New Roman"/>
              <a:sym typeface="Times New Roman"/>
            </a:endParaRPr>
          </a:p>
          <a:p>
            <a:pPr indent="0" lvl="0" marL="0" rtl="0" algn="l">
              <a:lnSpc>
                <a:spcPct val="100000"/>
              </a:lnSpc>
              <a:spcBef>
                <a:spcPts val="730"/>
              </a:spcBef>
              <a:spcAft>
                <a:spcPts val="0"/>
              </a:spcAft>
              <a:buNone/>
            </a:pPr>
            <a:r>
              <a:t/>
            </a:r>
            <a:endParaRPr sz="1400">
              <a:latin typeface="Times New Roman"/>
              <a:ea typeface="Times New Roman"/>
              <a:cs typeface="Times New Roman"/>
              <a:sym typeface="Times New Roman"/>
            </a:endParaRPr>
          </a:p>
          <a:p>
            <a:pPr indent="0" lvl="0" marL="363855" rtl="0" algn="l">
              <a:lnSpc>
                <a:spcPct val="100000"/>
              </a:lnSpc>
              <a:spcBef>
                <a:spcPts val="5"/>
              </a:spcBef>
              <a:spcAft>
                <a:spcPts val="0"/>
              </a:spcAft>
              <a:buNone/>
            </a:pPr>
            <a:r>
              <a:rPr b="1" lang="en-US" sz="1400">
                <a:solidFill>
                  <a:srgbClr val="404040"/>
                </a:solidFill>
                <a:latin typeface="Times New Roman"/>
                <a:ea typeface="Times New Roman"/>
                <a:cs typeface="Times New Roman"/>
                <a:sym typeface="Times New Roman"/>
              </a:rPr>
              <a:t>12%</a:t>
            </a:r>
            <a:endParaRPr sz="14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400">
              <a:latin typeface="Times New Roman"/>
              <a:ea typeface="Times New Roman"/>
              <a:cs typeface="Times New Roman"/>
              <a:sym typeface="Times New Roman"/>
            </a:endParaRPr>
          </a:p>
          <a:p>
            <a:pPr indent="0" lvl="0" marL="0" rtl="0" algn="l">
              <a:lnSpc>
                <a:spcPct val="100000"/>
              </a:lnSpc>
              <a:spcBef>
                <a:spcPts val="730"/>
              </a:spcBef>
              <a:spcAft>
                <a:spcPts val="0"/>
              </a:spcAft>
              <a:buNone/>
            </a:pPr>
            <a:r>
              <a:t/>
            </a:r>
            <a:endParaRPr sz="1400">
              <a:latin typeface="Times New Roman"/>
              <a:ea typeface="Times New Roman"/>
              <a:cs typeface="Times New Roman"/>
              <a:sym typeface="Times New Roman"/>
            </a:endParaRPr>
          </a:p>
          <a:p>
            <a:pPr indent="0" lvl="0" marL="314325"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11%</a:t>
            </a:r>
            <a:endParaRPr sz="14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400">
              <a:latin typeface="Times New Roman"/>
              <a:ea typeface="Times New Roman"/>
              <a:cs typeface="Times New Roman"/>
              <a:sym typeface="Times New Roman"/>
            </a:endParaRPr>
          </a:p>
          <a:p>
            <a:pPr indent="0" lvl="0" marL="0" rtl="0" algn="l">
              <a:lnSpc>
                <a:spcPct val="100000"/>
              </a:lnSpc>
              <a:spcBef>
                <a:spcPts val="735"/>
              </a:spcBef>
              <a:spcAft>
                <a:spcPts val="0"/>
              </a:spcAft>
              <a:buNone/>
            </a:pPr>
            <a:r>
              <a:t/>
            </a:r>
            <a:endParaRPr sz="1400">
              <a:latin typeface="Times New Roman"/>
              <a:ea typeface="Times New Roman"/>
              <a:cs typeface="Times New Roman"/>
              <a:sym typeface="Times New Roman"/>
            </a:endParaRPr>
          </a:p>
          <a:p>
            <a:pPr indent="0" lvl="0" marL="113029" rtl="0" algn="l">
              <a:lnSpc>
                <a:spcPct val="100000"/>
              </a:lnSpc>
              <a:spcBef>
                <a:spcPts val="0"/>
              </a:spcBef>
              <a:spcAft>
                <a:spcPts val="0"/>
              </a:spcAft>
              <a:buNone/>
            </a:pPr>
            <a:r>
              <a:rPr b="1" lang="en-US" sz="1400">
                <a:solidFill>
                  <a:srgbClr val="404040"/>
                </a:solidFill>
                <a:latin typeface="Times New Roman"/>
                <a:ea typeface="Times New Roman"/>
                <a:cs typeface="Times New Roman"/>
                <a:sym typeface="Times New Roman"/>
              </a:rPr>
              <a:t>7%</a:t>
            </a:r>
            <a:endParaRPr sz="1400">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sz="1400">
              <a:latin typeface="Times New Roman"/>
              <a:ea typeface="Times New Roman"/>
              <a:cs typeface="Times New Roman"/>
              <a:sym typeface="Times New Roman"/>
            </a:endParaRPr>
          </a:p>
          <a:p>
            <a:pPr indent="0" lvl="0" marL="0" rtl="0" algn="l">
              <a:lnSpc>
                <a:spcPct val="100000"/>
              </a:lnSpc>
              <a:spcBef>
                <a:spcPts val="730"/>
              </a:spcBef>
              <a:spcAft>
                <a:spcPts val="0"/>
              </a:spcAft>
              <a:buNone/>
            </a:pPr>
            <a:r>
              <a:t/>
            </a:r>
            <a:endParaRPr sz="1400">
              <a:latin typeface="Times New Roman"/>
              <a:ea typeface="Times New Roman"/>
              <a:cs typeface="Times New Roman"/>
              <a:sym typeface="Times New Roman"/>
            </a:endParaRPr>
          </a:p>
          <a:p>
            <a:pPr indent="0" lvl="0" marL="12700" rtl="0" algn="l">
              <a:lnSpc>
                <a:spcPct val="100000"/>
              </a:lnSpc>
              <a:spcBef>
                <a:spcPts val="5"/>
              </a:spcBef>
              <a:spcAft>
                <a:spcPts val="0"/>
              </a:spcAft>
              <a:buNone/>
            </a:pPr>
            <a:r>
              <a:rPr b="1" lang="en-US" sz="1400">
                <a:solidFill>
                  <a:srgbClr val="404040"/>
                </a:solidFill>
                <a:latin typeface="Times New Roman"/>
                <a:ea typeface="Times New Roman"/>
                <a:cs typeface="Times New Roman"/>
                <a:sym typeface="Times New Roman"/>
              </a:rPr>
              <a:t>5%</a:t>
            </a:r>
            <a:endParaRPr sz="1400">
              <a:latin typeface="Times New Roman"/>
              <a:ea typeface="Times New Roman"/>
              <a:cs typeface="Times New Roman"/>
              <a:sym typeface="Times New Roman"/>
            </a:endParaRPr>
          </a:p>
        </p:txBody>
      </p:sp>
      <p:graphicFrame>
        <p:nvGraphicFramePr>
          <p:cNvPr id="950" name="Google Shape;950;p68"/>
          <p:cNvGraphicFramePr/>
          <p:nvPr/>
        </p:nvGraphicFramePr>
        <p:xfrm>
          <a:off x="953668" y="3081308"/>
          <a:ext cx="3000000" cy="3000000"/>
        </p:xfrm>
        <a:graphic>
          <a:graphicData uri="http://schemas.openxmlformats.org/drawingml/2006/table">
            <a:tbl>
              <a:tblPr bandRow="1" firstRow="1">
                <a:noFill/>
                <a:tableStyleId>{5CB67DB4-C9FE-46C3-B84F-722B291888AA}</a:tableStyleId>
              </a:tblPr>
              <a:tblGrid>
                <a:gridCol w="2125975"/>
              </a:tblGrid>
              <a:tr h="454650">
                <a:tc>
                  <a:txBody>
                    <a:bodyPr/>
                    <a:lstStyle/>
                    <a:p>
                      <a:pPr indent="0" lvl="0" marL="0" marR="27940" rtl="0" algn="r">
                        <a:lnSpc>
                          <a:spcPct val="106333"/>
                        </a:lnSpc>
                        <a:spcBef>
                          <a:spcPts val="0"/>
                        </a:spcBef>
                        <a:spcAft>
                          <a:spcPts val="0"/>
                        </a:spcAft>
                        <a:buNone/>
                      </a:pPr>
                      <a:r>
                        <a:rPr lang="en-US" sz="1500" u="none" cap="none" strike="noStrike">
                          <a:latin typeface="Times New Roman"/>
                          <a:ea typeface="Times New Roman"/>
                          <a:cs typeface="Times New Roman"/>
                          <a:sym typeface="Times New Roman"/>
                        </a:rPr>
                        <a:t>Le soir avant de dormir</a:t>
                      </a:r>
                      <a:endParaRPr sz="1500" u="none" cap="none" strike="noStrike">
                        <a:latin typeface="Times New Roman"/>
                        <a:ea typeface="Times New Roman"/>
                        <a:cs typeface="Times New Roman"/>
                        <a:sym typeface="Times New Roman"/>
                      </a:endParaRPr>
                    </a:p>
                  </a:txBody>
                  <a:tcPr marT="0" marB="0" marR="0" marL="0"/>
                </a:tc>
              </a:tr>
              <a:tr h="695325">
                <a:tc>
                  <a:txBody>
                    <a:bodyPr/>
                    <a:lstStyle/>
                    <a:p>
                      <a:pPr indent="0" lvl="0" marL="0" marR="24765"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Tout le temps</a:t>
                      </a:r>
                      <a:endParaRPr sz="1500" u="none" cap="none" strike="noStrike">
                        <a:latin typeface="Times New Roman"/>
                        <a:ea typeface="Times New Roman"/>
                        <a:cs typeface="Times New Roman"/>
                        <a:sym typeface="Times New Roman"/>
                      </a:endParaRPr>
                    </a:p>
                  </a:txBody>
                  <a:tcPr marT="214000" marB="0" marR="0" marL="0"/>
                </a:tc>
              </a:tr>
              <a:tr h="695325">
                <a:tc>
                  <a:txBody>
                    <a:bodyPr/>
                    <a:lstStyle/>
                    <a:p>
                      <a:pPr indent="0" lvl="0" marL="0" marR="27305"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Le matin au réveil</a:t>
                      </a:r>
                      <a:endParaRPr sz="1500" u="none" cap="none" strike="noStrike">
                        <a:latin typeface="Times New Roman"/>
                        <a:ea typeface="Times New Roman"/>
                        <a:cs typeface="Times New Roman"/>
                        <a:sym typeface="Times New Roman"/>
                      </a:endParaRPr>
                    </a:p>
                  </a:txBody>
                  <a:tcPr marT="214000" marB="0" marR="0" marL="0"/>
                </a:tc>
              </a:tr>
              <a:tr h="695325">
                <a:tc>
                  <a:txBody>
                    <a:bodyPr/>
                    <a:lstStyle/>
                    <a:p>
                      <a:pPr indent="0" lvl="0" marL="0" marR="29209"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Le midi pendant le déjeuner</a:t>
                      </a:r>
                      <a:endParaRPr sz="1500" u="none" cap="none" strike="noStrike">
                        <a:latin typeface="Times New Roman"/>
                        <a:ea typeface="Times New Roman"/>
                        <a:cs typeface="Times New Roman"/>
                        <a:sym typeface="Times New Roman"/>
                      </a:endParaRPr>
                    </a:p>
                  </a:txBody>
                  <a:tcPr marT="214000" marB="0" marR="0" marL="0"/>
                </a:tc>
              </a:tr>
              <a:tr h="695950">
                <a:tc>
                  <a:txBody>
                    <a:bodyPr/>
                    <a:lstStyle/>
                    <a:p>
                      <a:pPr indent="0" lvl="0" marL="0" marR="24130"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Aux toilettes</a:t>
                      </a:r>
                      <a:endParaRPr sz="1500" u="none" cap="none" strike="noStrike">
                        <a:latin typeface="Times New Roman"/>
                        <a:ea typeface="Times New Roman"/>
                        <a:cs typeface="Times New Roman"/>
                        <a:sym typeface="Times New Roman"/>
                      </a:endParaRPr>
                    </a:p>
                  </a:txBody>
                  <a:tcPr marT="214000" marB="0" marR="0" marL="0"/>
                </a:tc>
              </a:tr>
              <a:tr h="695950">
                <a:tc>
                  <a:txBody>
                    <a:bodyPr/>
                    <a:lstStyle/>
                    <a:p>
                      <a:pPr indent="0" lvl="0" marL="0" marR="27940"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Dans les transports</a:t>
                      </a:r>
                      <a:endParaRPr sz="1500" u="none" cap="none" strike="noStrike">
                        <a:latin typeface="Times New Roman"/>
                        <a:ea typeface="Times New Roman"/>
                        <a:cs typeface="Times New Roman"/>
                        <a:sym typeface="Times New Roman"/>
                      </a:endParaRPr>
                    </a:p>
                  </a:txBody>
                  <a:tcPr marT="214625" marB="0" marR="0" marL="0"/>
                </a:tc>
              </a:tr>
              <a:tr h="695325">
                <a:tc>
                  <a:txBody>
                    <a:bodyPr/>
                    <a:lstStyle/>
                    <a:p>
                      <a:pPr indent="0" lvl="0" marL="0" marR="26034" rtl="0" algn="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Au travail</a:t>
                      </a:r>
                      <a:endParaRPr sz="1500" u="none" cap="none" strike="noStrike">
                        <a:latin typeface="Times New Roman"/>
                        <a:ea typeface="Times New Roman"/>
                        <a:cs typeface="Times New Roman"/>
                        <a:sym typeface="Times New Roman"/>
                      </a:endParaRPr>
                    </a:p>
                  </a:txBody>
                  <a:tcPr marT="214000" marB="0" marR="0" marL="0"/>
                </a:tc>
              </a:tr>
              <a:tr h="454650">
                <a:tc>
                  <a:txBody>
                    <a:bodyPr/>
                    <a:lstStyle/>
                    <a:p>
                      <a:pPr indent="0" lvl="0" marL="0" marR="24130" rtl="0" algn="r">
                        <a:lnSpc>
                          <a:spcPct val="119666"/>
                        </a:lnSpc>
                        <a:spcBef>
                          <a:spcPts val="0"/>
                        </a:spcBef>
                        <a:spcAft>
                          <a:spcPts val="0"/>
                        </a:spcAft>
                        <a:buNone/>
                      </a:pPr>
                      <a:r>
                        <a:rPr lang="en-US" sz="1500" u="none" cap="none" strike="noStrike">
                          <a:latin typeface="Times New Roman"/>
                          <a:ea typeface="Times New Roman"/>
                          <a:cs typeface="Times New Roman"/>
                          <a:sym typeface="Times New Roman"/>
                        </a:rPr>
                        <a:t>Non réponse</a:t>
                      </a:r>
                      <a:endParaRPr sz="1500" u="none" cap="none" strike="noStrike">
                        <a:latin typeface="Times New Roman"/>
                        <a:ea typeface="Times New Roman"/>
                        <a:cs typeface="Times New Roman"/>
                        <a:sym typeface="Times New Roman"/>
                      </a:endParaRPr>
                    </a:p>
                  </a:txBody>
                  <a:tcPr marT="214000" marB="0" marR="0" marL="0"/>
                </a:tc>
              </a:tr>
            </a:tbl>
          </a:graphicData>
        </a:graphic>
      </p:graphicFrame>
      <p:sp>
        <p:nvSpPr>
          <p:cNvPr id="951" name="Google Shape;951;p68"/>
          <p:cNvSpPr txBox="1"/>
          <p:nvPr/>
        </p:nvSpPr>
        <p:spPr>
          <a:xfrm>
            <a:off x="480796" y="1833625"/>
            <a:ext cx="6598284" cy="35052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730250" rtl="0" algn="l">
              <a:lnSpc>
                <a:spcPct val="100000"/>
              </a:lnSpc>
              <a:spcBef>
                <a:spcPts val="0"/>
              </a:spcBef>
              <a:spcAft>
                <a:spcPts val="0"/>
              </a:spcAft>
              <a:buNone/>
            </a:pPr>
            <a:r>
              <a:rPr lang="en-US" sz="1550">
                <a:latin typeface="Times New Roman"/>
                <a:ea typeface="Times New Roman"/>
                <a:cs typeface="Times New Roman"/>
                <a:sym typeface="Times New Roman"/>
              </a:rPr>
              <a:t>A quel moment consultez-vous le plus souvent les réseaux sociaux ?</a:t>
            </a:r>
            <a:endParaRPr sz="1550">
              <a:latin typeface="Times New Roman"/>
              <a:ea typeface="Times New Roman"/>
              <a:cs typeface="Times New Roman"/>
              <a:sym typeface="Times New Roman"/>
            </a:endParaRPr>
          </a:p>
        </p:txBody>
      </p:sp>
      <p:sp>
        <p:nvSpPr>
          <p:cNvPr id="952" name="Google Shape;952;p68"/>
          <p:cNvSpPr txBox="1"/>
          <p:nvPr/>
        </p:nvSpPr>
        <p:spPr>
          <a:xfrm>
            <a:off x="100076" y="9494011"/>
            <a:ext cx="2908300" cy="453390"/>
          </a:xfrm>
          <a:prstGeom prst="rect">
            <a:avLst/>
          </a:prstGeom>
          <a:noFill/>
          <a:ln>
            <a:noFill/>
          </a:ln>
        </p:spPr>
        <p:txBody>
          <a:bodyPr anchorCtr="0" anchor="t" bIns="0" lIns="0" spcFirstLastPara="1" rIns="0" wrap="square" tIns="584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a:p>
            <a:pPr indent="0" lvl="0" marL="12700" rtl="0" algn="l">
              <a:lnSpc>
                <a:spcPct val="100000"/>
              </a:lnSpc>
              <a:spcBef>
                <a:spcPts val="365"/>
              </a:spcBef>
              <a:spcAft>
                <a:spcPts val="0"/>
              </a:spcAft>
              <a:buNone/>
            </a:pPr>
            <a:r>
              <a:rPr i="1" lang="en-US" sz="1100">
                <a:latin typeface="Times New Roman"/>
                <a:ea typeface="Times New Roman"/>
                <a:cs typeface="Times New Roman"/>
                <a:sym typeface="Times New Roman"/>
              </a:rPr>
              <a:t>Plusieurs réponses possibles, total supérieur à 100 %.</a:t>
            </a:r>
            <a:endParaRPr sz="1100">
              <a:latin typeface="Times New Roman"/>
              <a:ea typeface="Times New Roman"/>
              <a:cs typeface="Times New Roman"/>
              <a:sym typeface="Times New Roman"/>
            </a:endParaRPr>
          </a:p>
        </p:txBody>
      </p:sp>
      <p:sp>
        <p:nvSpPr>
          <p:cNvPr id="953" name="Google Shape;953;p68"/>
          <p:cNvSpPr txBox="1"/>
          <p:nvPr/>
        </p:nvSpPr>
        <p:spPr>
          <a:xfrm>
            <a:off x="5351145" y="3709580"/>
            <a:ext cx="864235" cy="372110"/>
          </a:xfrm>
          <a:prstGeom prst="rect">
            <a:avLst/>
          </a:prstGeom>
          <a:noFill/>
          <a:ln>
            <a:noFill/>
          </a:ln>
        </p:spPr>
        <p:txBody>
          <a:bodyPr anchorCtr="0" anchor="t" bIns="0" lIns="0" spcFirstLastPara="1" rIns="0" wrap="square" tIns="13950">
            <a:spAutoFit/>
          </a:bodyPr>
          <a:lstStyle/>
          <a:p>
            <a:pPr indent="0" lvl="0" marL="12700" rtl="0" algn="l">
              <a:lnSpc>
                <a:spcPct val="117826"/>
              </a:lnSpc>
              <a:spcBef>
                <a:spcPts val="0"/>
              </a:spcBef>
              <a:spcAft>
                <a:spcPts val="0"/>
              </a:spcAft>
              <a:buNone/>
            </a:pPr>
            <a:r>
              <a:rPr b="1" i="1" lang="en-US" sz="1150">
                <a:solidFill>
                  <a:srgbClr val="001F5F"/>
                </a:solidFill>
                <a:latin typeface="Times New Roman"/>
                <a:ea typeface="Times New Roman"/>
                <a:cs typeface="Times New Roman"/>
                <a:sym typeface="Times New Roman"/>
              </a:rPr>
              <a:t>CSP + : 20 %</a:t>
            </a:r>
            <a:endParaRPr sz="1150">
              <a:latin typeface="Times New Roman"/>
              <a:ea typeface="Times New Roman"/>
              <a:cs typeface="Times New Roman"/>
              <a:sym typeface="Times New Roman"/>
            </a:endParaRPr>
          </a:p>
          <a:p>
            <a:pPr indent="0" lvl="0" marL="12700" rtl="0" algn="l">
              <a:lnSpc>
                <a:spcPct val="117826"/>
              </a:lnSpc>
              <a:spcBef>
                <a:spcPts val="0"/>
              </a:spcBef>
              <a:spcAft>
                <a:spcPts val="0"/>
              </a:spcAft>
              <a:buNone/>
            </a:pPr>
            <a:r>
              <a:rPr b="1" i="1" lang="en-US" sz="1150">
                <a:solidFill>
                  <a:srgbClr val="001F5F"/>
                </a:solidFill>
                <a:latin typeface="Times New Roman"/>
                <a:ea typeface="Times New Roman"/>
                <a:cs typeface="Times New Roman"/>
                <a:sym typeface="Times New Roman"/>
              </a:rPr>
              <a:t>Inactifs : 34 %</a:t>
            </a:r>
            <a:endParaRPr sz="1150">
              <a:latin typeface="Times New Roman"/>
              <a:ea typeface="Times New Roman"/>
              <a:cs typeface="Times New Roman"/>
              <a:sym typeface="Times New Roman"/>
            </a:endParaRPr>
          </a:p>
        </p:txBody>
      </p:sp>
      <p:sp>
        <p:nvSpPr>
          <p:cNvPr id="954" name="Google Shape;954;p68"/>
          <p:cNvSpPr txBox="1"/>
          <p:nvPr/>
        </p:nvSpPr>
        <p:spPr>
          <a:xfrm>
            <a:off x="6025134" y="2953295"/>
            <a:ext cx="866775" cy="372110"/>
          </a:xfrm>
          <a:prstGeom prst="rect">
            <a:avLst/>
          </a:prstGeom>
          <a:noFill/>
          <a:ln>
            <a:noFill/>
          </a:ln>
        </p:spPr>
        <p:txBody>
          <a:bodyPr anchorCtr="0" anchor="t" bIns="0" lIns="0" spcFirstLastPara="1" rIns="0" wrap="square" tIns="13950">
            <a:spAutoFit/>
          </a:bodyPr>
          <a:lstStyle/>
          <a:p>
            <a:pPr indent="0" lvl="0" marL="12700" rtl="0" algn="l">
              <a:lnSpc>
                <a:spcPct val="117826"/>
              </a:lnSpc>
              <a:spcBef>
                <a:spcPts val="0"/>
              </a:spcBef>
              <a:spcAft>
                <a:spcPts val="0"/>
              </a:spcAft>
              <a:buNone/>
            </a:pPr>
            <a:r>
              <a:rPr b="1" i="1" lang="en-US" sz="1150">
                <a:solidFill>
                  <a:srgbClr val="001F5F"/>
                </a:solidFill>
                <a:latin typeface="Times New Roman"/>
                <a:ea typeface="Times New Roman"/>
                <a:cs typeface="Times New Roman"/>
                <a:sym typeface="Times New Roman"/>
              </a:rPr>
              <a:t>CSP + : 51 %</a:t>
            </a:r>
            <a:endParaRPr sz="1150">
              <a:latin typeface="Times New Roman"/>
              <a:ea typeface="Times New Roman"/>
              <a:cs typeface="Times New Roman"/>
              <a:sym typeface="Times New Roman"/>
            </a:endParaRPr>
          </a:p>
          <a:p>
            <a:pPr indent="0" lvl="0" marL="12700" rtl="0" algn="l">
              <a:lnSpc>
                <a:spcPct val="117826"/>
              </a:lnSpc>
              <a:spcBef>
                <a:spcPts val="0"/>
              </a:spcBef>
              <a:spcAft>
                <a:spcPts val="0"/>
              </a:spcAft>
              <a:buNone/>
            </a:pPr>
            <a:r>
              <a:rPr b="1" i="1" lang="en-US" sz="1150">
                <a:solidFill>
                  <a:srgbClr val="001F5F"/>
                </a:solidFill>
                <a:latin typeface="Times New Roman"/>
                <a:ea typeface="Times New Roman"/>
                <a:cs typeface="Times New Roman"/>
                <a:sym typeface="Times New Roman"/>
              </a:rPr>
              <a:t>Inactifs : 33 %</a:t>
            </a:r>
            <a:endParaRPr sz="1150">
              <a:latin typeface="Times New Roman"/>
              <a:ea typeface="Times New Roman"/>
              <a:cs typeface="Times New Roman"/>
              <a:sym typeface="Times New Roman"/>
            </a:endParaRPr>
          </a:p>
        </p:txBody>
      </p:sp>
      <p:pic>
        <p:nvPicPr>
          <p:cNvPr id="955" name="Google Shape;955;p68"/>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956" name="Google Shape;956;p68"/>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957" name="Google Shape;957;p68"/>
          <p:cNvSpPr txBox="1"/>
          <p:nvPr/>
        </p:nvSpPr>
        <p:spPr>
          <a:xfrm>
            <a:off x="2800604" y="1094613"/>
            <a:ext cx="193103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Les moments des réseaux</a:t>
            </a:r>
            <a:endParaRPr sz="1800">
              <a:latin typeface="Times New Roman"/>
              <a:ea typeface="Times New Roman"/>
              <a:cs typeface="Times New Roman"/>
              <a:sym typeface="Times New Roman"/>
            </a:endParaRPr>
          </a:p>
        </p:txBody>
      </p:sp>
      <p:sp>
        <p:nvSpPr>
          <p:cNvPr id="958" name="Google Shape;958;p68"/>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62" name="Shape 962"/>
        <p:cNvGrpSpPr/>
        <p:nvPr/>
      </p:nvGrpSpPr>
      <p:grpSpPr>
        <a:xfrm>
          <a:off x="0" y="0"/>
          <a:ext cx="0" cy="0"/>
          <a:chOff x="0" y="0"/>
          <a:chExt cx="0" cy="0"/>
        </a:xfrm>
      </p:grpSpPr>
      <p:pic>
        <p:nvPicPr>
          <p:cNvPr id="963" name="Google Shape;963;p69"/>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964" name="Google Shape;964;p69"/>
          <p:cNvSpPr/>
          <p:nvPr/>
        </p:nvSpPr>
        <p:spPr>
          <a:xfrm>
            <a:off x="2747898" y="3216541"/>
            <a:ext cx="336550" cy="389255"/>
          </a:xfrm>
          <a:custGeom>
            <a:rect b="b" l="l" r="r" t="t"/>
            <a:pathLst>
              <a:path extrusionOk="0" h="389254" w="336550">
                <a:moveTo>
                  <a:pt x="336524" y="0"/>
                </a:moveTo>
                <a:lnTo>
                  <a:pt x="0" y="0"/>
                </a:lnTo>
                <a:lnTo>
                  <a:pt x="0" y="388734"/>
                </a:lnTo>
                <a:lnTo>
                  <a:pt x="336524" y="388734"/>
                </a:lnTo>
                <a:lnTo>
                  <a:pt x="336524"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65" name="Google Shape;965;p69"/>
          <p:cNvSpPr/>
          <p:nvPr/>
        </p:nvSpPr>
        <p:spPr>
          <a:xfrm>
            <a:off x="2747898" y="4312678"/>
            <a:ext cx="1598930" cy="389255"/>
          </a:xfrm>
          <a:custGeom>
            <a:rect b="b" l="l" r="r" t="t"/>
            <a:pathLst>
              <a:path extrusionOk="0" h="389254" w="1598929">
                <a:moveTo>
                  <a:pt x="1598549" y="0"/>
                </a:moveTo>
                <a:lnTo>
                  <a:pt x="0" y="0"/>
                </a:lnTo>
                <a:lnTo>
                  <a:pt x="0" y="388734"/>
                </a:lnTo>
                <a:lnTo>
                  <a:pt x="1598549" y="388734"/>
                </a:lnTo>
                <a:lnTo>
                  <a:pt x="1598549"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66" name="Google Shape;966;p69"/>
          <p:cNvSpPr/>
          <p:nvPr/>
        </p:nvSpPr>
        <p:spPr>
          <a:xfrm>
            <a:off x="2747898" y="5408955"/>
            <a:ext cx="1809114" cy="389255"/>
          </a:xfrm>
          <a:custGeom>
            <a:rect b="b" l="l" r="r" t="t"/>
            <a:pathLst>
              <a:path extrusionOk="0" h="389254" w="1809114">
                <a:moveTo>
                  <a:pt x="1808861" y="0"/>
                </a:moveTo>
                <a:lnTo>
                  <a:pt x="0" y="0"/>
                </a:lnTo>
                <a:lnTo>
                  <a:pt x="0" y="388721"/>
                </a:lnTo>
                <a:lnTo>
                  <a:pt x="1808861" y="388721"/>
                </a:lnTo>
                <a:lnTo>
                  <a:pt x="1808861" y="0"/>
                </a:lnTo>
                <a:close/>
              </a:path>
            </a:pathLst>
          </a:custGeom>
          <a:solidFill>
            <a:srgbClr val="F1AA8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67" name="Google Shape;967;p69"/>
          <p:cNvSpPr/>
          <p:nvPr/>
        </p:nvSpPr>
        <p:spPr>
          <a:xfrm>
            <a:off x="2747898" y="6505079"/>
            <a:ext cx="294640" cy="389255"/>
          </a:xfrm>
          <a:custGeom>
            <a:rect b="b" l="l" r="r" t="t"/>
            <a:pathLst>
              <a:path extrusionOk="0" h="389254" w="294639">
                <a:moveTo>
                  <a:pt x="294462" y="0"/>
                </a:moveTo>
                <a:lnTo>
                  <a:pt x="0" y="0"/>
                </a:lnTo>
                <a:lnTo>
                  <a:pt x="0" y="388734"/>
                </a:lnTo>
                <a:lnTo>
                  <a:pt x="294462" y="388734"/>
                </a:lnTo>
                <a:lnTo>
                  <a:pt x="294462"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968" name="Google Shape;968;p69"/>
          <p:cNvPicPr preferRelativeResize="0"/>
          <p:nvPr/>
        </p:nvPicPr>
        <p:blipFill rotWithShape="1">
          <a:blip r:embed="rId4">
            <a:alphaModFix/>
          </a:blip>
          <a:srcRect b="0" l="0" r="0" t="0"/>
          <a:stretch/>
        </p:blipFill>
        <p:spPr>
          <a:xfrm>
            <a:off x="2747898" y="7601343"/>
            <a:ext cx="168262" cy="388734"/>
          </a:xfrm>
          <a:prstGeom prst="rect">
            <a:avLst/>
          </a:prstGeom>
          <a:noFill/>
          <a:ln>
            <a:noFill/>
          </a:ln>
        </p:spPr>
      </p:pic>
      <p:sp>
        <p:nvSpPr>
          <p:cNvPr id="969" name="Google Shape;969;p69"/>
          <p:cNvSpPr txBox="1"/>
          <p:nvPr/>
        </p:nvSpPr>
        <p:spPr>
          <a:xfrm>
            <a:off x="3148964" y="3256914"/>
            <a:ext cx="28829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8%</a:t>
            </a:r>
            <a:endParaRPr sz="1600">
              <a:latin typeface="Times New Roman"/>
              <a:ea typeface="Times New Roman"/>
              <a:cs typeface="Times New Roman"/>
              <a:sym typeface="Times New Roman"/>
            </a:endParaRPr>
          </a:p>
        </p:txBody>
      </p:sp>
      <p:sp>
        <p:nvSpPr>
          <p:cNvPr id="970" name="Google Shape;970;p69"/>
          <p:cNvSpPr txBox="1"/>
          <p:nvPr/>
        </p:nvSpPr>
        <p:spPr>
          <a:xfrm>
            <a:off x="4411726" y="4353305"/>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38%</a:t>
            </a:r>
            <a:endParaRPr sz="1600">
              <a:latin typeface="Times New Roman"/>
              <a:ea typeface="Times New Roman"/>
              <a:cs typeface="Times New Roman"/>
              <a:sym typeface="Times New Roman"/>
            </a:endParaRPr>
          </a:p>
        </p:txBody>
      </p:sp>
      <p:sp>
        <p:nvSpPr>
          <p:cNvPr id="971" name="Google Shape;971;p69"/>
          <p:cNvSpPr txBox="1"/>
          <p:nvPr/>
        </p:nvSpPr>
        <p:spPr>
          <a:xfrm>
            <a:off x="4622038" y="5449570"/>
            <a:ext cx="382905"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43%</a:t>
            </a:r>
            <a:endParaRPr sz="1600">
              <a:latin typeface="Times New Roman"/>
              <a:ea typeface="Times New Roman"/>
              <a:cs typeface="Times New Roman"/>
              <a:sym typeface="Times New Roman"/>
            </a:endParaRPr>
          </a:p>
        </p:txBody>
      </p:sp>
      <p:sp>
        <p:nvSpPr>
          <p:cNvPr id="972" name="Google Shape;972;p69"/>
          <p:cNvSpPr txBox="1"/>
          <p:nvPr/>
        </p:nvSpPr>
        <p:spPr>
          <a:xfrm>
            <a:off x="3106927" y="6545960"/>
            <a:ext cx="28829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7%</a:t>
            </a:r>
            <a:endParaRPr sz="1600">
              <a:latin typeface="Times New Roman"/>
              <a:ea typeface="Times New Roman"/>
              <a:cs typeface="Times New Roman"/>
              <a:sym typeface="Times New Roman"/>
            </a:endParaRPr>
          </a:p>
        </p:txBody>
      </p:sp>
      <p:sp>
        <p:nvSpPr>
          <p:cNvPr id="973" name="Google Shape;973;p69"/>
          <p:cNvSpPr txBox="1"/>
          <p:nvPr/>
        </p:nvSpPr>
        <p:spPr>
          <a:xfrm>
            <a:off x="2980689" y="7642352"/>
            <a:ext cx="288290" cy="26924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600">
                <a:solidFill>
                  <a:srgbClr val="404040"/>
                </a:solidFill>
                <a:latin typeface="Times New Roman"/>
                <a:ea typeface="Times New Roman"/>
                <a:cs typeface="Times New Roman"/>
                <a:sym typeface="Times New Roman"/>
              </a:rPr>
              <a:t>4%</a:t>
            </a:r>
            <a:endParaRPr sz="1600">
              <a:latin typeface="Times New Roman"/>
              <a:ea typeface="Times New Roman"/>
              <a:cs typeface="Times New Roman"/>
              <a:sym typeface="Times New Roman"/>
            </a:endParaRPr>
          </a:p>
        </p:txBody>
      </p:sp>
      <p:sp>
        <p:nvSpPr>
          <p:cNvPr id="974" name="Google Shape;974;p69"/>
          <p:cNvSpPr txBox="1"/>
          <p:nvPr/>
        </p:nvSpPr>
        <p:spPr>
          <a:xfrm>
            <a:off x="1221435" y="3268725"/>
            <a:ext cx="138811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Toujours diversifiés</a:t>
            </a:r>
            <a:endParaRPr sz="1400">
              <a:latin typeface="Times New Roman"/>
              <a:ea typeface="Times New Roman"/>
              <a:cs typeface="Times New Roman"/>
              <a:sym typeface="Times New Roman"/>
            </a:endParaRPr>
          </a:p>
        </p:txBody>
      </p:sp>
      <p:sp>
        <p:nvSpPr>
          <p:cNvPr id="975" name="Google Shape;975;p69"/>
          <p:cNvSpPr txBox="1"/>
          <p:nvPr/>
        </p:nvSpPr>
        <p:spPr>
          <a:xfrm>
            <a:off x="1288161" y="4365116"/>
            <a:ext cx="132143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Souvent diversifiés</a:t>
            </a:r>
            <a:endParaRPr sz="1400">
              <a:latin typeface="Times New Roman"/>
              <a:ea typeface="Times New Roman"/>
              <a:cs typeface="Times New Roman"/>
              <a:sym typeface="Times New Roman"/>
            </a:endParaRPr>
          </a:p>
        </p:txBody>
      </p:sp>
      <p:sp>
        <p:nvSpPr>
          <p:cNvPr id="976" name="Google Shape;976;p69"/>
          <p:cNvSpPr txBox="1"/>
          <p:nvPr/>
        </p:nvSpPr>
        <p:spPr>
          <a:xfrm>
            <a:off x="1221435" y="5461507"/>
            <a:ext cx="134429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Souvent les mêmes</a:t>
            </a:r>
            <a:endParaRPr sz="1400">
              <a:latin typeface="Times New Roman"/>
              <a:ea typeface="Times New Roman"/>
              <a:cs typeface="Times New Roman"/>
              <a:sym typeface="Times New Roman"/>
            </a:endParaRPr>
          </a:p>
        </p:txBody>
      </p:sp>
      <p:sp>
        <p:nvSpPr>
          <p:cNvPr id="977" name="Google Shape;977;p69"/>
          <p:cNvSpPr txBox="1"/>
          <p:nvPr/>
        </p:nvSpPr>
        <p:spPr>
          <a:xfrm>
            <a:off x="1154683" y="6557898"/>
            <a:ext cx="141097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Toujours les mêmes</a:t>
            </a:r>
            <a:endParaRPr sz="1400">
              <a:latin typeface="Times New Roman"/>
              <a:ea typeface="Times New Roman"/>
              <a:cs typeface="Times New Roman"/>
              <a:sym typeface="Times New Roman"/>
            </a:endParaRPr>
          </a:p>
        </p:txBody>
      </p:sp>
      <p:sp>
        <p:nvSpPr>
          <p:cNvPr id="978" name="Google Shape;978;p69"/>
          <p:cNvSpPr txBox="1"/>
          <p:nvPr/>
        </p:nvSpPr>
        <p:spPr>
          <a:xfrm>
            <a:off x="1676780" y="7654290"/>
            <a:ext cx="93535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979" name="Google Shape;979;p69"/>
          <p:cNvSpPr txBox="1"/>
          <p:nvPr/>
        </p:nvSpPr>
        <p:spPr>
          <a:xfrm>
            <a:off x="487172" y="1707565"/>
            <a:ext cx="6585584" cy="5880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2155825" lvl="0" marL="2574925" marR="414019" rtl="0" algn="l">
              <a:lnSpc>
                <a:spcPct val="100000"/>
              </a:lnSpc>
              <a:spcBef>
                <a:spcPts val="0"/>
              </a:spcBef>
              <a:spcAft>
                <a:spcPts val="0"/>
              </a:spcAft>
              <a:buNone/>
            </a:pPr>
            <a:r>
              <a:rPr lang="en-US" sz="1550">
                <a:latin typeface="Times New Roman"/>
                <a:ea typeface="Times New Roman"/>
                <a:cs typeface="Times New Roman"/>
                <a:sym typeface="Times New Roman"/>
              </a:rPr>
              <a:t>Diriez-vous que les contenus qui vous sont proposés sur les réseaux sociaux sont globalement...</a:t>
            </a:r>
            <a:endParaRPr sz="1550">
              <a:latin typeface="Times New Roman"/>
              <a:ea typeface="Times New Roman"/>
              <a:cs typeface="Times New Roman"/>
              <a:sym typeface="Times New Roman"/>
            </a:endParaRPr>
          </a:p>
        </p:txBody>
      </p:sp>
      <p:sp>
        <p:nvSpPr>
          <p:cNvPr id="980" name="Google Shape;980;p69"/>
          <p:cNvSpPr txBox="1"/>
          <p:nvPr/>
        </p:nvSpPr>
        <p:spPr>
          <a:xfrm>
            <a:off x="5402707" y="3573957"/>
            <a:ext cx="1742439" cy="737235"/>
          </a:xfrm>
          <a:prstGeom prst="rect">
            <a:avLst/>
          </a:prstGeom>
          <a:noFill/>
          <a:ln cap="flat" cmpd="sng" w="9525">
            <a:solidFill>
              <a:srgbClr val="29377D"/>
            </a:solidFill>
            <a:prstDash val="solid"/>
            <a:round/>
            <a:headEnd len="sm" w="sm" type="none"/>
            <a:tailEnd len="sm" w="sm" type="none"/>
          </a:ln>
        </p:spPr>
        <p:txBody>
          <a:bodyPr anchorCtr="0" anchor="t" bIns="0" lIns="0" spcFirstLastPara="1" rIns="0" wrap="square" tIns="29200">
            <a:spAutoFit/>
          </a:bodyPr>
          <a:lstStyle/>
          <a:p>
            <a:pPr indent="0" lvl="0" marL="635" rtl="0" algn="ctr">
              <a:lnSpc>
                <a:spcPct val="117032"/>
              </a:lnSpc>
              <a:spcBef>
                <a:spcPts val="0"/>
              </a:spcBef>
              <a:spcAft>
                <a:spcPts val="0"/>
              </a:spcAft>
              <a:buNone/>
            </a:pPr>
            <a:r>
              <a:rPr i="1" lang="en-US" sz="1550">
                <a:solidFill>
                  <a:srgbClr val="29377D"/>
                </a:solidFill>
                <a:latin typeface="Times New Roman"/>
                <a:ea typeface="Times New Roman"/>
                <a:cs typeface="Times New Roman"/>
                <a:sym typeface="Times New Roman"/>
              </a:rPr>
              <a:t>Diversifiés</a:t>
            </a:r>
            <a:endParaRPr sz="1550">
              <a:latin typeface="Times New Roman"/>
              <a:ea typeface="Times New Roman"/>
              <a:cs typeface="Times New Roman"/>
              <a:sym typeface="Times New Roman"/>
            </a:endParaRPr>
          </a:p>
          <a:p>
            <a:pPr indent="0" lvl="0" marL="1905" rtl="0" algn="ctr">
              <a:lnSpc>
                <a:spcPct val="118301"/>
              </a:lnSpc>
              <a:spcBef>
                <a:spcPts val="0"/>
              </a:spcBef>
              <a:spcAft>
                <a:spcPts val="0"/>
              </a:spcAft>
              <a:buNone/>
            </a:pPr>
            <a:r>
              <a:rPr b="1" lang="en-US" sz="2650">
                <a:solidFill>
                  <a:srgbClr val="29377D"/>
                </a:solidFill>
                <a:latin typeface="Times New Roman"/>
                <a:ea typeface="Times New Roman"/>
                <a:cs typeface="Times New Roman"/>
                <a:sym typeface="Times New Roman"/>
              </a:rPr>
              <a:t>46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981" name="Google Shape;981;p69"/>
          <p:cNvSpPr txBox="1"/>
          <p:nvPr/>
        </p:nvSpPr>
        <p:spPr>
          <a:xfrm>
            <a:off x="5402707" y="6048654"/>
            <a:ext cx="1742439" cy="805180"/>
          </a:xfrm>
          <a:prstGeom prst="rect">
            <a:avLst/>
          </a:prstGeom>
          <a:noFill/>
          <a:ln cap="flat" cmpd="sng" w="9525">
            <a:solidFill>
              <a:srgbClr val="C00000"/>
            </a:solidFill>
            <a:prstDash val="solid"/>
            <a:round/>
            <a:headEnd len="sm" w="sm" type="none"/>
            <a:tailEnd len="sm" w="sm" type="none"/>
          </a:ln>
        </p:spPr>
        <p:txBody>
          <a:bodyPr anchorCtr="0" anchor="t" bIns="0" lIns="0" spcFirstLastPara="1" rIns="0" wrap="square" tIns="29200">
            <a:spAutoFit/>
          </a:bodyPr>
          <a:lstStyle/>
          <a:p>
            <a:pPr indent="0" lvl="0" marL="517525" rtl="0" algn="l">
              <a:lnSpc>
                <a:spcPct val="110967"/>
              </a:lnSpc>
              <a:spcBef>
                <a:spcPts val="0"/>
              </a:spcBef>
              <a:spcAft>
                <a:spcPts val="0"/>
              </a:spcAft>
              <a:buNone/>
            </a:pPr>
            <a:r>
              <a:rPr i="1" lang="en-US" sz="1550">
                <a:solidFill>
                  <a:srgbClr val="C00000"/>
                </a:solidFill>
                <a:latin typeface="Times New Roman"/>
                <a:ea typeface="Times New Roman"/>
                <a:cs typeface="Times New Roman"/>
                <a:sym typeface="Times New Roman"/>
              </a:rPr>
              <a:t>Les mêmes</a:t>
            </a:r>
            <a:endParaRPr sz="1550">
              <a:latin typeface="Times New Roman"/>
              <a:ea typeface="Times New Roman"/>
              <a:cs typeface="Times New Roman"/>
              <a:sym typeface="Times New Roman"/>
            </a:endParaRPr>
          </a:p>
          <a:p>
            <a:pPr indent="0" lvl="0" marL="561975" rtl="0" algn="l">
              <a:lnSpc>
                <a:spcPct val="115692"/>
              </a:lnSpc>
              <a:spcBef>
                <a:spcPts val="0"/>
              </a:spcBef>
              <a:spcAft>
                <a:spcPts val="0"/>
              </a:spcAft>
              <a:buNone/>
            </a:pPr>
            <a:r>
              <a:rPr b="1" i="1" lang="en-US" sz="3250">
                <a:solidFill>
                  <a:srgbClr val="C00000"/>
                </a:solidFill>
                <a:latin typeface="Times New Roman"/>
                <a:ea typeface="Times New Roman"/>
                <a:cs typeface="Times New Roman"/>
                <a:sym typeface="Times New Roman"/>
              </a:rPr>
              <a:t>50 </a:t>
            </a:r>
            <a:r>
              <a:rPr b="1" lang="en-US" sz="1300">
                <a:solidFill>
                  <a:srgbClr val="C00000"/>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sp>
        <p:nvSpPr>
          <p:cNvPr id="982" name="Google Shape;982;p69"/>
          <p:cNvSpPr txBox="1"/>
          <p:nvPr/>
        </p:nvSpPr>
        <p:spPr>
          <a:xfrm>
            <a:off x="227787" y="9741509"/>
            <a:ext cx="290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p:txBody>
      </p:sp>
      <p:pic>
        <p:nvPicPr>
          <p:cNvPr id="983" name="Google Shape;983;p69"/>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984" name="Google Shape;984;p69"/>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985" name="Google Shape;985;p69"/>
          <p:cNvSpPr txBox="1"/>
          <p:nvPr/>
        </p:nvSpPr>
        <p:spPr>
          <a:xfrm>
            <a:off x="2777744" y="1094613"/>
            <a:ext cx="1977389"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Jugements sur les contenus</a:t>
            </a:r>
            <a:endParaRPr sz="1800">
              <a:latin typeface="Times New Roman"/>
              <a:ea typeface="Times New Roman"/>
              <a:cs typeface="Times New Roman"/>
              <a:sym typeface="Times New Roman"/>
            </a:endParaRPr>
          </a:p>
        </p:txBody>
      </p:sp>
      <p:sp>
        <p:nvSpPr>
          <p:cNvPr id="986" name="Google Shape;986;p69"/>
          <p:cNvSpPr txBox="1"/>
          <p:nvPr>
            <p:ph idx="12" type="sldNum"/>
          </p:nvPr>
        </p:nvSpPr>
        <p:spPr>
          <a:xfrm>
            <a:off x="7118604" y="10200272"/>
            <a:ext cx="205104" cy="152564"/>
          </a:xfrm>
          <a:prstGeom prst="rect">
            <a:avLst/>
          </a:prstGeom>
          <a:noFill/>
          <a:ln>
            <a:noFill/>
          </a:ln>
        </p:spPr>
        <p:txBody>
          <a:bodyPr anchorCtr="0" anchor="t" bIns="0" lIns="0" spcFirstLastPara="1" rIns="0" wrap="square" tIns="0">
            <a:spAutoFit/>
          </a:bodyPr>
          <a:lstStyle/>
          <a:p>
            <a:pPr indent="0" lvl="0" marL="38100" rtl="0" algn="l">
              <a:lnSpc>
                <a:spcPct val="116875"/>
              </a:lnSpc>
              <a:spcBef>
                <a:spcPts val="0"/>
              </a:spcBef>
              <a:spcAft>
                <a:spcPts val="0"/>
              </a:spcAft>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21" name="Shape 121"/>
        <p:cNvGrpSpPr/>
        <p:nvPr/>
      </p:nvGrpSpPr>
      <p:grpSpPr>
        <a:xfrm>
          <a:off x="0" y="0"/>
          <a:ext cx="0" cy="0"/>
          <a:chOff x="0" y="0"/>
          <a:chExt cx="0" cy="0"/>
        </a:xfrm>
      </p:grpSpPr>
      <p:sp>
        <p:nvSpPr>
          <p:cNvPr id="122" name="Google Shape;122;p7"/>
          <p:cNvSpPr txBox="1"/>
          <p:nvPr/>
        </p:nvSpPr>
        <p:spPr>
          <a:xfrm>
            <a:off x="1767585" y="1249806"/>
            <a:ext cx="406527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Démutualisation 1 : la redéfinition des liens humains</a:t>
            </a:r>
            <a:endParaRPr sz="1800">
              <a:latin typeface="Times New Roman"/>
              <a:ea typeface="Times New Roman"/>
              <a:cs typeface="Times New Roman"/>
              <a:sym typeface="Times New Roman"/>
            </a:endParaRPr>
          </a:p>
        </p:txBody>
      </p:sp>
      <p:sp>
        <p:nvSpPr>
          <p:cNvPr id="123" name="Google Shape;123;p7"/>
          <p:cNvSpPr txBox="1"/>
          <p:nvPr/>
        </p:nvSpPr>
        <p:spPr>
          <a:xfrm>
            <a:off x="1656333" y="2932556"/>
            <a:ext cx="4250690" cy="4415155"/>
          </a:xfrm>
          <a:prstGeom prst="rect">
            <a:avLst/>
          </a:prstGeom>
          <a:noFill/>
          <a:ln>
            <a:noFill/>
          </a:ln>
        </p:spPr>
        <p:txBody>
          <a:bodyPr anchorCtr="0" anchor="t" bIns="0" lIns="0" spcFirstLastPara="1" rIns="0" wrap="square" tIns="12700">
            <a:spAutoFit/>
          </a:bodyPr>
          <a:lstStyle/>
          <a:p>
            <a:pPr indent="0" lvl="0" marL="12700" marR="5715" rtl="0" algn="just">
              <a:lnSpc>
                <a:spcPct val="100000"/>
              </a:lnSpc>
              <a:spcBef>
                <a:spcPts val="0"/>
              </a:spcBef>
              <a:spcAft>
                <a:spcPts val="0"/>
              </a:spcAft>
              <a:buNone/>
            </a:pPr>
            <a:r>
              <a:rPr lang="en-US" sz="1200">
                <a:latin typeface="Times New Roman"/>
                <a:ea typeface="Times New Roman"/>
                <a:cs typeface="Times New Roman"/>
                <a:sym typeface="Times New Roman"/>
              </a:rPr>
              <a:t>Les  réseaux  sociaux,  en  promettant  une  connectivité  illimitée, redéfinissent profondément les relations humaines. Ils offrent un espace d’échange sans frontières, où il devient possible de maintenir des liens malgré la distance, de renouer avec des relations passées ou d’en créer de nouvelles. Pourtant, cette connectivité numérique s’accompagne d’un paradoxe : si les interactions en ligne facilitent la communication, elles peinent souvent à reproduire l’authenticité et la profondeur des échanges en face à face.</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5080" rtl="0" algn="just">
              <a:lnSpc>
                <a:spcPct val="100000"/>
              </a:lnSpc>
              <a:spcBef>
                <a:spcPts val="0"/>
              </a:spcBef>
              <a:spcAft>
                <a:spcPts val="0"/>
              </a:spcAft>
              <a:buNone/>
            </a:pPr>
            <a:r>
              <a:rPr lang="en-US" sz="1200">
                <a:latin typeface="Times New Roman"/>
                <a:ea typeface="Times New Roman"/>
                <a:cs typeface="Times New Roman"/>
                <a:sym typeface="Times New Roman"/>
              </a:rPr>
              <a:t>Les témoignages recueillis illustrent cette tension. Certains utilisateurs saluent les réseaux sociaux pour leur capacité à rapprocher des personnes dispersées géographiquement, permettant des retrouvailles ou le maintien de relations malgré les contraintes de la vie moderne. Cependant,  beaucoup  soulignent  un  manque  d’émotion  et  de spontanéité dans ces interactions numériques. La richesse des échanges humains semble se diluer dans l’immédiateté et la superficialité caractéristiques des plateformes.</a:t>
            </a:r>
            <a:endParaRPr sz="1200">
              <a:latin typeface="Times New Roman"/>
              <a:ea typeface="Times New Roman"/>
              <a:cs typeface="Times New Roman"/>
              <a:sym typeface="Times New Roman"/>
            </a:endParaRPr>
          </a:p>
          <a:p>
            <a:pPr indent="0" lvl="0" marL="0" rtl="0" algn="l">
              <a:lnSpc>
                <a:spcPct val="100000"/>
              </a:lnSpc>
              <a:spcBef>
                <a:spcPts val="60"/>
              </a:spcBef>
              <a:spcAft>
                <a:spcPts val="0"/>
              </a:spcAft>
              <a:buNone/>
            </a:pPr>
            <a:r>
              <a:t/>
            </a:r>
            <a:endParaRPr sz="1200">
              <a:latin typeface="Times New Roman"/>
              <a:ea typeface="Times New Roman"/>
              <a:cs typeface="Times New Roman"/>
              <a:sym typeface="Times New Roman"/>
            </a:endParaRPr>
          </a:p>
          <a:p>
            <a:pPr indent="0" lvl="0" marL="12700" marR="6350" rtl="0" algn="just">
              <a:lnSpc>
                <a:spcPct val="100000"/>
              </a:lnSpc>
              <a:spcBef>
                <a:spcPts val="0"/>
              </a:spcBef>
              <a:spcAft>
                <a:spcPts val="0"/>
              </a:spcAft>
              <a:buNone/>
            </a:pPr>
            <a:r>
              <a:rPr lang="en-US" sz="1200">
                <a:latin typeface="Times New Roman"/>
                <a:ea typeface="Times New Roman"/>
                <a:cs typeface="Times New Roman"/>
                <a:sym typeface="Times New Roman"/>
              </a:rPr>
              <a:t>Cette redéfinition des liens pose une question centrale : les réseaux sociaux comblent-ils réellement le besoin de connexion humaine, ou créent-ils une illusion de proximité, incapable de répondre à nos attentes fondamentales d’authenticité et de chaleur ? Si leur rôle dans le maintien des relations ne peut être nié, ils montrent aussi leurs limites dans la construction de relations profondément humaines.</a:t>
            </a:r>
            <a:endParaRPr sz="1200">
              <a:latin typeface="Times New Roman"/>
              <a:ea typeface="Times New Roman"/>
              <a:cs typeface="Times New Roman"/>
              <a:sym typeface="Times New Roman"/>
            </a:endParaRPr>
          </a:p>
        </p:txBody>
      </p:sp>
      <p:pic>
        <p:nvPicPr>
          <p:cNvPr id="124" name="Google Shape;124;p7"/>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25" name="Google Shape;125;p7"/>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90" name="Shape 990"/>
        <p:cNvGrpSpPr/>
        <p:nvPr/>
      </p:nvGrpSpPr>
      <p:grpSpPr>
        <a:xfrm>
          <a:off x="0" y="0"/>
          <a:ext cx="0" cy="0"/>
          <a:chOff x="0" y="0"/>
          <a:chExt cx="0" cy="0"/>
        </a:xfrm>
      </p:grpSpPr>
      <p:grpSp>
        <p:nvGrpSpPr>
          <p:cNvPr id="991" name="Google Shape;991;p70"/>
          <p:cNvGrpSpPr/>
          <p:nvPr/>
        </p:nvGrpSpPr>
        <p:grpSpPr>
          <a:xfrm>
            <a:off x="803054" y="3544188"/>
            <a:ext cx="3015581" cy="3016250"/>
            <a:chOff x="803054" y="3544188"/>
            <a:chExt cx="3015581" cy="3016250"/>
          </a:xfrm>
        </p:grpSpPr>
        <p:sp>
          <p:nvSpPr>
            <p:cNvPr id="992" name="Google Shape;992;p70"/>
            <p:cNvSpPr/>
            <p:nvPr/>
          </p:nvSpPr>
          <p:spPr>
            <a:xfrm>
              <a:off x="2310892" y="3544188"/>
              <a:ext cx="1273175" cy="1104265"/>
            </a:xfrm>
            <a:custGeom>
              <a:rect b="b" l="l" r="r" t="t"/>
              <a:pathLst>
                <a:path extrusionOk="0" h="1104264" w="1273175">
                  <a:moveTo>
                    <a:pt x="0" y="0"/>
                  </a:moveTo>
                  <a:lnTo>
                    <a:pt x="0" y="753872"/>
                  </a:lnTo>
                  <a:lnTo>
                    <a:pt x="48156" y="755408"/>
                  </a:lnTo>
                  <a:lnTo>
                    <a:pt x="95770" y="759972"/>
                  </a:lnTo>
                  <a:lnTo>
                    <a:pt x="142719" y="767497"/>
                  </a:lnTo>
                  <a:lnTo>
                    <a:pt x="188878" y="777914"/>
                  </a:lnTo>
                  <a:lnTo>
                    <a:pt x="234126" y="791156"/>
                  </a:lnTo>
                  <a:lnTo>
                    <a:pt x="278340" y="807155"/>
                  </a:lnTo>
                  <a:lnTo>
                    <a:pt x="321396" y="825843"/>
                  </a:lnTo>
                  <a:lnTo>
                    <a:pt x="363172" y="847153"/>
                  </a:lnTo>
                  <a:lnTo>
                    <a:pt x="403544" y="871017"/>
                  </a:lnTo>
                  <a:lnTo>
                    <a:pt x="442390" y="897367"/>
                  </a:lnTo>
                  <a:lnTo>
                    <a:pt x="479586" y="926135"/>
                  </a:lnTo>
                  <a:lnTo>
                    <a:pt x="515010" y="957254"/>
                  </a:lnTo>
                  <a:lnTo>
                    <a:pt x="548539" y="990656"/>
                  </a:lnTo>
                  <a:lnTo>
                    <a:pt x="580049" y="1026274"/>
                  </a:lnTo>
                  <a:lnTo>
                    <a:pt x="609419" y="1064039"/>
                  </a:lnTo>
                  <a:lnTo>
                    <a:pt x="636524" y="1103884"/>
                  </a:lnTo>
                  <a:lnTo>
                    <a:pt x="1272920" y="699897"/>
                  </a:lnTo>
                  <a:lnTo>
                    <a:pt x="1245534" y="658256"/>
                  </a:lnTo>
                  <a:lnTo>
                    <a:pt x="1216908" y="617706"/>
                  </a:lnTo>
                  <a:lnTo>
                    <a:pt x="1187078" y="578267"/>
                  </a:lnTo>
                  <a:lnTo>
                    <a:pt x="1156076" y="539956"/>
                  </a:lnTo>
                  <a:lnTo>
                    <a:pt x="1123937" y="502792"/>
                  </a:lnTo>
                  <a:lnTo>
                    <a:pt x="1090695" y="466794"/>
                  </a:lnTo>
                  <a:lnTo>
                    <a:pt x="1056383" y="431980"/>
                  </a:lnTo>
                  <a:lnTo>
                    <a:pt x="1021035" y="398368"/>
                  </a:lnTo>
                  <a:lnTo>
                    <a:pt x="984686" y="365979"/>
                  </a:lnTo>
                  <a:lnTo>
                    <a:pt x="947368" y="334829"/>
                  </a:lnTo>
                  <a:lnTo>
                    <a:pt x="909116" y="304938"/>
                  </a:lnTo>
                  <a:lnTo>
                    <a:pt x="869964" y="276323"/>
                  </a:lnTo>
                  <a:lnTo>
                    <a:pt x="829945" y="249005"/>
                  </a:lnTo>
                  <a:lnTo>
                    <a:pt x="789093" y="223001"/>
                  </a:lnTo>
                  <a:lnTo>
                    <a:pt x="747443" y="198329"/>
                  </a:lnTo>
                  <a:lnTo>
                    <a:pt x="705027" y="175009"/>
                  </a:lnTo>
                  <a:lnTo>
                    <a:pt x="661880" y="153059"/>
                  </a:lnTo>
                  <a:lnTo>
                    <a:pt x="618036" y="132497"/>
                  </a:lnTo>
                  <a:lnTo>
                    <a:pt x="573529" y="113343"/>
                  </a:lnTo>
                  <a:lnTo>
                    <a:pt x="528391" y="95614"/>
                  </a:lnTo>
                  <a:lnTo>
                    <a:pt x="482658" y="79329"/>
                  </a:lnTo>
                  <a:lnTo>
                    <a:pt x="436363" y="64507"/>
                  </a:lnTo>
                  <a:lnTo>
                    <a:pt x="389539" y="51167"/>
                  </a:lnTo>
                  <a:lnTo>
                    <a:pt x="342222" y="39326"/>
                  </a:lnTo>
                  <a:lnTo>
                    <a:pt x="294444" y="29004"/>
                  </a:lnTo>
                  <a:lnTo>
                    <a:pt x="246239" y="20219"/>
                  </a:lnTo>
                  <a:lnTo>
                    <a:pt x="197641" y="12989"/>
                  </a:lnTo>
                  <a:lnTo>
                    <a:pt x="148685" y="7334"/>
                  </a:lnTo>
                  <a:lnTo>
                    <a:pt x="99403" y="3272"/>
                  </a:lnTo>
                  <a:lnTo>
                    <a:pt x="49830" y="821"/>
                  </a:lnTo>
                  <a:lnTo>
                    <a:pt x="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93" name="Google Shape;993;p70"/>
            <p:cNvSpPr/>
            <p:nvPr/>
          </p:nvSpPr>
          <p:spPr>
            <a:xfrm>
              <a:off x="2631820" y="4244085"/>
              <a:ext cx="1186815" cy="2172335"/>
            </a:xfrm>
            <a:custGeom>
              <a:rect b="b" l="l" r="r" t="t"/>
              <a:pathLst>
                <a:path extrusionOk="0" h="2172335" w="1186814">
                  <a:moveTo>
                    <a:pt x="951992" y="0"/>
                  </a:moveTo>
                  <a:lnTo>
                    <a:pt x="315595" y="403987"/>
                  </a:lnTo>
                  <a:lnTo>
                    <a:pt x="327951" y="424178"/>
                  </a:lnTo>
                  <a:lnTo>
                    <a:pt x="339677" y="444738"/>
                  </a:lnTo>
                  <a:lnTo>
                    <a:pt x="361188" y="486918"/>
                  </a:lnTo>
                  <a:lnTo>
                    <a:pt x="380133" y="530683"/>
                  </a:lnTo>
                  <a:lnTo>
                    <a:pt x="396113" y="574975"/>
                  </a:lnTo>
                  <a:lnTo>
                    <a:pt x="409171" y="619675"/>
                  </a:lnTo>
                  <a:lnTo>
                    <a:pt x="419347" y="664665"/>
                  </a:lnTo>
                  <a:lnTo>
                    <a:pt x="426686" y="709829"/>
                  </a:lnTo>
                  <a:lnTo>
                    <a:pt x="431228" y="755049"/>
                  </a:lnTo>
                  <a:lnTo>
                    <a:pt x="433017" y="800206"/>
                  </a:lnTo>
                  <a:lnTo>
                    <a:pt x="432094" y="845184"/>
                  </a:lnTo>
                  <a:lnTo>
                    <a:pt x="428502" y="889864"/>
                  </a:lnTo>
                  <a:lnTo>
                    <a:pt x="422283" y="934129"/>
                  </a:lnTo>
                  <a:lnTo>
                    <a:pt x="413479" y="977862"/>
                  </a:lnTo>
                  <a:lnTo>
                    <a:pt x="402133" y="1020945"/>
                  </a:lnTo>
                  <a:lnTo>
                    <a:pt x="388286" y="1063259"/>
                  </a:lnTo>
                  <a:lnTo>
                    <a:pt x="371982" y="1104689"/>
                  </a:lnTo>
                  <a:lnTo>
                    <a:pt x="353262" y="1145115"/>
                  </a:lnTo>
                  <a:lnTo>
                    <a:pt x="332168" y="1184421"/>
                  </a:lnTo>
                  <a:lnTo>
                    <a:pt x="308744" y="1222488"/>
                  </a:lnTo>
                  <a:lnTo>
                    <a:pt x="283031" y="1259199"/>
                  </a:lnTo>
                  <a:lnTo>
                    <a:pt x="255071" y="1294437"/>
                  </a:lnTo>
                  <a:lnTo>
                    <a:pt x="224907" y="1328084"/>
                  </a:lnTo>
                  <a:lnTo>
                    <a:pt x="192581" y="1360022"/>
                  </a:lnTo>
                  <a:lnTo>
                    <a:pt x="158135" y="1390134"/>
                  </a:lnTo>
                  <a:lnTo>
                    <a:pt x="121611" y="1418301"/>
                  </a:lnTo>
                  <a:lnTo>
                    <a:pt x="83053" y="1444407"/>
                  </a:lnTo>
                  <a:lnTo>
                    <a:pt x="42502" y="1468334"/>
                  </a:lnTo>
                  <a:lnTo>
                    <a:pt x="0" y="1489964"/>
                  </a:lnTo>
                  <a:lnTo>
                    <a:pt x="320929" y="2172081"/>
                  </a:lnTo>
                  <a:lnTo>
                    <a:pt x="363527" y="2151296"/>
                  </a:lnTo>
                  <a:lnTo>
                    <a:pt x="405399" y="2129154"/>
                  </a:lnTo>
                  <a:lnTo>
                    <a:pt x="446533" y="2105679"/>
                  </a:lnTo>
                  <a:lnTo>
                    <a:pt x="486918" y="2080895"/>
                  </a:lnTo>
                  <a:lnTo>
                    <a:pt x="526929" y="2054621"/>
                  </a:lnTo>
                  <a:lnTo>
                    <a:pt x="565836" y="2027301"/>
                  </a:lnTo>
                  <a:lnTo>
                    <a:pt x="603632" y="1998965"/>
                  </a:lnTo>
                  <a:lnTo>
                    <a:pt x="640309" y="1969643"/>
                  </a:lnTo>
                  <a:lnTo>
                    <a:pt x="675861" y="1939365"/>
                  </a:lnTo>
                  <a:lnTo>
                    <a:pt x="710281" y="1908163"/>
                  </a:lnTo>
                  <a:lnTo>
                    <a:pt x="743562" y="1876065"/>
                  </a:lnTo>
                  <a:lnTo>
                    <a:pt x="775697" y="1843104"/>
                  </a:lnTo>
                  <a:lnTo>
                    <a:pt x="806680" y="1809309"/>
                  </a:lnTo>
                  <a:lnTo>
                    <a:pt x="836504" y="1774712"/>
                  </a:lnTo>
                  <a:lnTo>
                    <a:pt x="865162" y="1739341"/>
                  </a:lnTo>
                  <a:lnTo>
                    <a:pt x="892647" y="1703228"/>
                  </a:lnTo>
                  <a:lnTo>
                    <a:pt x="918952" y="1666404"/>
                  </a:lnTo>
                  <a:lnTo>
                    <a:pt x="944070" y="1628899"/>
                  </a:lnTo>
                  <a:lnTo>
                    <a:pt x="967995" y="1590743"/>
                  </a:lnTo>
                  <a:lnTo>
                    <a:pt x="990720" y="1551966"/>
                  </a:lnTo>
                  <a:lnTo>
                    <a:pt x="1012238" y="1512600"/>
                  </a:lnTo>
                  <a:lnTo>
                    <a:pt x="1032542" y="1472674"/>
                  </a:lnTo>
                  <a:lnTo>
                    <a:pt x="1051626" y="1432220"/>
                  </a:lnTo>
                  <a:lnTo>
                    <a:pt x="1069482" y="1391267"/>
                  </a:lnTo>
                  <a:lnTo>
                    <a:pt x="1086104" y="1349847"/>
                  </a:lnTo>
                  <a:lnTo>
                    <a:pt x="1101485" y="1307989"/>
                  </a:lnTo>
                  <a:lnTo>
                    <a:pt x="1115618" y="1265724"/>
                  </a:lnTo>
                  <a:lnTo>
                    <a:pt x="1128496" y="1223083"/>
                  </a:lnTo>
                  <a:lnTo>
                    <a:pt x="1140112" y="1180095"/>
                  </a:lnTo>
                  <a:lnTo>
                    <a:pt x="1150461" y="1136792"/>
                  </a:lnTo>
                  <a:lnTo>
                    <a:pt x="1159534" y="1093204"/>
                  </a:lnTo>
                  <a:lnTo>
                    <a:pt x="1167325" y="1049362"/>
                  </a:lnTo>
                  <a:lnTo>
                    <a:pt x="1173827" y="1005295"/>
                  </a:lnTo>
                  <a:lnTo>
                    <a:pt x="1179034" y="961035"/>
                  </a:lnTo>
                  <a:lnTo>
                    <a:pt x="1182938" y="916612"/>
                  </a:lnTo>
                  <a:lnTo>
                    <a:pt x="1185533" y="872056"/>
                  </a:lnTo>
                  <a:lnTo>
                    <a:pt x="1186812" y="827397"/>
                  </a:lnTo>
                  <a:lnTo>
                    <a:pt x="1186768" y="782667"/>
                  </a:lnTo>
                  <a:lnTo>
                    <a:pt x="1185395" y="737896"/>
                  </a:lnTo>
                  <a:lnTo>
                    <a:pt x="1182685" y="693114"/>
                  </a:lnTo>
                  <a:lnTo>
                    <a:pt x="1178631" y="648352"/>
                  </a:lnTo>
                  <a:lnTo>
                    <a:pt x="1173227" y="603639"/>
                  </a:lnTo>
                  <a:lnTo>
                    <a:pt x="1166467" y="559008"/>
                  </a:lnTo>
                  <a:lnTo>
                    <a:pt x="1158342" y="514487"/>
                  </a:lnTo>
                  <a:lnTo>
                    <a:pt x="1148847" y="470108"/>
                  </a:lnTo>
                  <a:lnTo>
                    <a:pt x="1137975" y="425902"/>
                  </a:lnTo>
                  <a:lnTo>
                    <a:pt x="1125718" y="381897"/>
                  </a:lnTo>
                  <a:lnTo>
                    <a:pt x="1112070" y="338126"/>
                  </a:lnTo>
                  <a:lnTo>
                    <a:pt x="1097025" y="294618"/>
                  </a:lnTo>
                  <a:lnTo>
                    <a:pt x="1080574" y="251404"/>
                  </a:lnTo>
                  <a:lnTo>
                    <a:pt x="1062712" y="208514"/>
                  </a:lnTo>
                  <a:lnTo>
                    <a:pt x="1043432" y="165980"/>
                  </a:lnTo>
                  <a:lnTo>
                    <a:pt x="1022727" y="123831"/>
                  </a:lnTo>
                  <a:lnTo>
                    <a:pt x="1000589" y="82097"/>
                  </a:lnTo>
                  <a:lnTo>
                    <a:pt x="977013" y="40810"/>
                  </a:lnTo>
                  <a:lnTo>
                    <a:pt x="951992" y="0"/>
                  </a:lnTo>
                  <a:close/>
                </a:path>
              </a:pathLst>
            </a:custGeom>
            <a:solidFill>
              <a:srgbClr val="375F92"/>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94" name="Google Shape;994;p70"/>
            <p:cNvSpPr/>
            <p:nvPr/>
          </p:nvSpPr>
          <p:spPr>
            <a:xfrm>
              <a:off x="806081" y="5099303"/>
              <a:ext cx="2146935" cy="1461135"/>
            </a:xfrm>
            <a:custGeom>
              <a:rect b="b" l="l" r="r" t="t"/>
              <a:pathLst>
                <a:path extrusionOk="0" h="1461134" w="2146935">
                  <a:moveTo>
                    <a:pt x="752335" y="0"/>
                  </a:moveTo>
                  <a:lnTo>
                    <a:pt x="0" y="47370"/>
                  </a:lnTo>
                  <a:lnTo>
                    <a:pt x="4137" y="98978"/>
                  </a:lnTo>
                  <a:lnTo>
                    <a:pt x="10036" y="150345"/>
                  </a:lnTo>
                  <a:lnTo>
                    <a:pt x="17685" y="201430"/>
                  </a:lnTo>
                  <a:lnTo>
                    <a:pt x="27074" y="252187"/>
                  </a:lnTo>
                  <a:lnTo>
                    <a:pt x="38190" y="302572"/>
                  </a:lnTo>
                  <a:lnTo>
                    <a:pt x="51022" y="352542"/>
                  </a:lnTo>
                  <a:lnTo>
                    <a:pt x="65559" y="402052"/>
                  </a:lnTo>
                  <a:lnTo>
                    <a:pt x="81789" y="451058"/>
                  </a:lnTo>
                  <a:lnTo>
                    <a:pt x="99701" y="499517"/>
                  </a:lnTo>
                  <a:lnTo>
                    <a:pt x="119284" y="547383"/>
                  </a:lnTo>
                  <a:lnTo>
                    <a:pt x="140525" y="594613"/>
                  </a:lnTo>
                  <a:lnTo>
                    <a:pt x="161576" y="637605"/>
                  </a:lnTo>
                  <a:lnTo>
                    <a:pt x="183804" y="679632"/>
                  </a:lnTo>
                  <a:lnTo>
                    <a:pt x="207179" y="720683"/>
                  </a:lnTo>
                  <a:lnTo>
                    <a:pt x="231674" y="760747"/>
                  </a:lnTo>
                  <a:lnTo>
                    <a:pt x="257257" y="799815"/>
                  </a:lnTo>
                  <a:lnTo>
                    <a:pt x="283900" y="837876"/>
                  </a:lnTo>
                  <a:lnTo>
                    <a:pt x="311573" y="874919"/>
                  </a:lnTo>
                  <a:lnTo>
                    <a:pt x="340247" y="910933"/>
                  </a:lnTo>
                  <a:lnTo>
                    <a:pt x="369892" y="945908"/>
                  </a:lnTo>
                  <a:lnTo>
                    <a:pt x="400480" y="979834"/>
                  </a:lnTo>
                  <a:lnTo>
                    <a:pt x="431980" y="1012699"/>
                  </a:lnTo>
                  <a:lnTo>
                    <a:pt x="464363" y="1044494"/>
                  </a:lnTo>
                  <a:lnTo>
                    <a:pt x="497601" y="1075207"/>
                  </a:lnTo>
                  <a:lnTo>
                    <a:pt x="531663" y="1104829"/>
                  </a:lnTo>
                  <a:lnTo>
                    <a:pt x="566520" y="1133347"/>
                  </a:lnTo>
                  <a:lnTo>
                    <a:pt x="602143" y="1160753"/>
                  </a:lnTo>
                  <a:lnTo>
                    <a:pt x="638503" y="1187035"/>
                  </a:lnTo>
                  <a:lnTo>
                    <a:pt x="675569" y="1212183"/>
                  </a:lnTo>
                  <a:lnTo>
                    <a:pt x="713313" y="1236186"/>
                  </a:lnTo>
                  <a:lnTo>
                    <a:pt x="751705" y="1259034"/>
                  </a:lnTo>
                  <a:lnTo>
                    <a:pt x="790716" y="1280716"/>
                  </a:lnTo>
                  <a:lnTo>
                    <a:pt x="830317" y="1301221"/>
                  </a:lnTo>
                  <a:lnTo>
                    <a:pt x="870477" y="1320540"/>
                  </a:lnTo>
                  <a:lnTo>
                    <a:pt x="911168" y="1338660"/>
                  </a:lnTo>
                  <a:lnTo>
                    <a:pt x="952361" y="1355573"/>
                  </a:lnTo>
                  <a:lnTo>
                    <a:pt x="994025" y="1371266"/>
                  </a:lnTo>
                  <a:lnTo>
                    <a:pt x="1036132" y="1385730"/>
                  </a:lnTo>
                  <a:lnTo>
                    <a:pt x="1078652" y="1398955"/>
                  </a:lnTo>
                  <a:lnTo>
                    <a:pt x="1121556" y="1410928"/>
                  </a:lnTo>
                  <a:lnTo>
                    <a:pt x="1164814" y="1421641"/>
                  </a:lnTo>
                  <a:lnTo>
                    <a:pt x="1208397" y="1431082"/>
                  </a:lnTo>
                  <a:lnTo>
                    <a:pt x="1252276" y="1439241"/>
                  </a:lnTo>
                  <a:lnTo>
                    <a:pt x="1296421" y="1446107"/>
                  </a:lnTo>
                  <a:lnTo>
                    <a:pt x="1340803" y="1451669"/>
                  </a:lnTo>
                  <a:lnTo>
                    <a:pt x="1385392" y="1455918"/>
                  </a:lnTo>
                  <a:lnTo>
                    <a:pt x="1430159" y="1458842"/>
                  </a:lnTo>
                  <a:lnTo>
                    <a:pt x="1475075" y="1460431"/>
                  </a:lnTo>
                  <a:lnTo>
                    <a:pt x="1520110" y="1460674"/>
                  </a:lnTo>
                  <a:lnTo>
                    <a:pt x="1565235" y="1459561"/>
                  </a:lnTo>
                  <a:lnTo>
                    <a:pt x="1610421" y="1457081"/>
                  </a:lnTo>
                  <a:lnTo>
                    <a:pt x="1655637" y="1453224"/>
                  </a:lnTo>
                  <a:lnTo>
                    <a:pt x="1700856" y="1447979"/>
                  </a:lnTo>
                  <a:lnTo>
                    <a:pt x="1746046" y="1441335"/>
                  </a:lnTo>
                  <a:lnTo>
                    <a:pt x="1791180" y="1433282"/>
                  </a:lnTo>
                  <a:lnTo>
                    <a:pt x="1836227" y="1423810"/>
                  </a:lnTo>
                  <a:lnTo>
                    <a:pt x="1881158" y="1412907"/>
                  </a:lnTo>
                  <a:lnTo>
                    <a:pt x="1925944" y="1400563"/>
                  </a:lnTo>
                  <a:lnTo>
                    <a:pt x="1970556" y="1386768"/>
                  </a:lnTo>
                  <a:lnTo>
                    <a:pt x="2014963" y="1371511"/>
                  </a:lnTo>
                  <a:lnTo>
                    <a:pt x="2059137" y="1354782"/>
                  </a:lnTo>
                  <a:lnTo>
                    <a:pt x="2103049" y="1336569"/>
                  </a:lnTo>
                  <a:lnTo>
                    <a:pt x="2146668" y="1316863"/>
                  </a:lnTo>
                  <a:lnTo>
                    <a:pt x="1825739" y="634745"/>
                  </a:lnTo>
                  <a:lnTo>
                    <a:pt x="1782200" y="653610"/>
                  </a:lnTo>
                  <a:lnTo>
                    <a:pt x="1737653" y="669666"/>
                  </a:lnTo>
                  <a:lnTo>
                    <a:pt x="1692230" y="682878"/>
                  </a:lnTo>
                  <a:lnTo>
                    <a:pt x="1646067" y="693213"/>
                  </a:lnTo>
                  <a:lnTo>
                    <a:pt x="1599297" y="700633"/>
                  </a:lnTo>
                  <a:lnTo>
                    <a:pt x="1552054" y="705103"/>
                  </a:lnTo>
                  <a:lnTo>
                    <a:pt x="1504377" y="706605"/>
                  </a:lnTo>
                  <a:lnTo>
                    <a:pt x="1457305" y="705157"/>
                  </a:lnTo>
                  <a:lnTo>
                    <a:pt x="1410931" y="700842"/>
                  </a:lnTo>
                  <a:lnTo>
                    <a:pt x="1365348" y="693742"/>
                  </a:lnTo>
                  <a:lnTo>
                    <a:pt x="1320651" y="683940"/>
                  </a:lnTo>
                  <a:lnTo>
                    <a:pt x="1276932" y="671518"/>
                  </a:lnTo>
                  <a:lnTo>
                    <a:pt x="1234286" y="656559"/>
                  </a:lnTo>
                  <a:lnTo>
                    <a:pt x="1192806" y="639145"/>
                  </a:lnTo>
                  <a:lnTo>
                    <a:pt x="1152586" y="619359"/>
                  </a:lnTo>
                  <a:lnTo>
                    <a:pt x="1113719" y="597284"/>
                  </a:lnTo>
                  <a:lnTo>
                    <a:pt x="1076299" y="573001"/>
                  </a:lnTo>
                  <a:lnTo>
                    <a:pt x="1040421" y="546593"/>
                  </a:lnTo>
                  <a:lnTo>
                    <a:pt x="1006176" y="518144"/>
                  </a:lnTo>
                  <a:lnTo>
                    <a:pt x="973660" y="487734"/>
                  </a:lnTo>
                  <a:lnTo>
                    <a:pt x="942965" y="455448"/>
                  </a:lnTo>
                  <a:lnTo>
                    <a:pt x="914185" y="421367"/>
                  </a:lnTo>
                  <a:lnTo>
                    <a:pt x="887415" y="385573"/>
                  </a:lnTo>
                  <a:lnTo>
                    <a:pt x="862747" y="348150"/>
                  </a:lnTo>
                  <a:lnTo>
                    <a:pt x="840275" y="309180"/>
                  </a:lnTo>
                  <a:lnTo>
                    <a:pt x="820093" y="268745"/>
                  </a:lnTo>
                  <a:lnTo>
                    <a:pt x="802295" y="226929"/>
                  </a:lnTo>
                  <a:lnTo>
                    <a:pt x="786974" y="183812"/>
                  </a:lnTo>
                  <a:lnTo>
                    <a:pt x="774224" y="139478"/>
                  </a:lnTo>
                  <a:lnTo>
                    <a:pt x="764138" y="94010"/>
                  </a:lnTo>
                  <a:lnTo>
                    <a:pt x="756811" y="47490"/>
                  </a:lnTo>
                  <a:lnTo>
                    <a:pt x="752335" y="0"/>
                  </a:lnTo>
                  <a:close/>
                </a:path>
              </a:pathLst>
            </a:custGeom>
            <a:solidFill>
              <a:srgbClr val="FFC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995" name="Google Shape;995;p70"/>
            <p:cNvSpPr/>
            <p:nvPr/>
          </p:nvSpPr>
          <p:spPr>
            <a:xfrm>
              <a:off x="803054" y="3547236"/>
              <a:ext cx="1460500" cy="1599565"/>
            </a:xfrm>
            <a:custGeom>
              <a:rect b="b" l="l" r="r" t="t"/>
              <a:pathLst>
                <a:path extrusionOk="0" h="1599564" w="1460500">
                  <a:moveTo>
                    <a:pt x="1413095" y="0"/>
                  </a:moveTo>
                  <a:lnTo>
                    <a:pt x="1365373" y="3751"/>
                  </a:lnTo>
                  <a:lnTo>
                    <a:pt x="1318114" y="8951"/>
                  </a:lnTo>
                  <a:lnTo>
                    <a:pt x="1271341" y="15577"/>
                  </a:lnTo>
                  <a:lnTo>
                    <a:pt x="1225073" y="23606"/>
                  </a:lnTo>
                  <a:lnTo>
                    <a:pt x="1179330" y="33014"/>
                  </a:lnTo>
                  <a:lnTo>
                    <a:pt x="1134135" y="43778"/>
                  </a:lnTo>
                  <a:lnTo>
                    <a:pt x="1089506" y="55873"/>
                  </a:lnTo>
                  <a:lnTo>
                    <a:pt x="1045466" y="69278"/>
                  </a:lnTo>
                  <a:lnTo>
                    <a:pt x="1002034" y="83968"/>
                  </a:lnTo>
                  <a:lnTo>
                    <a:pt x="959231" y="99920"/>
                  </a:lnTo>
                  <a:lnTo>
                    <a:pt x="917078" y="117111"/>
                  </a:lnTo>
                  <a:lnTo>
                    <a:pt x="875595" y="135517"/>
                  </a:lnTo>
                  <a:lnTo>
                    <a:pt x="834804" y="155114"/>
                  </a:lnTo>
                  <a:lnTo>
                    <a:pt x="794724" y="175880"/>
                  </a:lnTo>
                  <a:lnTo>
                    <a:pt x="755377" y="197791"/>
                  </a:lnTo>
                  <a:lnTo>
                    <a:pt x="716782" y="220823"/>
                  </a:lnTo>
                  <a:lnTo>
                    <a:pt x="678961" y="244954"/>
                  </a:lnTo>
                  <a:lnTo>
                    <a:pt x="641935" y="270159"/>
                  </a:lnTo>
                  <a:lnTo>
                    <a:pt x="605724" y="296416"/>
                  </a:lnTo>
                  <a:lnTo>
                    <a:pt x="570348" y="323700"/>
                  </a:lnTo>
                  <a:lnTo>
                    <a:pt x="535828" y="351989"/>
                  </a:lnTo>
                  <a:lnTo>
                    <a:pt x="502185" y="381259"/>
                  </a:lnTo>
                  <a:lnTo>
                    <a:pt x="469440" y="411487"/>
                  </a:lnTo>
                  <a:lnTo>
                    <a:pt x="437613" y="442649"/>
                  </a:lnTo>
                  <a:lnTo>
                    <a:pt x="406724" y="474722"/>
                  </a:lnTo>
                  <a:lnTo>
                    <a:pt x="376795" y="507682"/>
                  </a:lnTo>
                  <a:lnTo>
                    <a:pt x="347847" y="541506"/>
                  </a:lnTo>
                  <a:lnTo>
                    <a:pt x="319898" y="576171"/>
                  </a:lnTo>
                  <a:lnTo>
                    <a:pt x="292972" y="611653"/>
                  </a:lnTo>
                  <a:lnTo>
                    <a:pt x="267087" y="647929"/>
                  </a:lnTo>
                  <a:lnTo>
                    <a:pt x="242265" y="684975"/>
                  </a:lnTo>
                  <a:lnTo>
                    <a:pt x="218526" y="722768"/>
                  </a:lnTo>
                  <a:lnTo>
                    <a:pt x="195891" y="761285"/>
                  </a:lnTo>
                  <a:lnTo>
                    <a:pt x="174381" y="800502"/>
                  </a:lnTo>
                  <a:lnTo>
                    <a:pt x="154015" y="840395"/>
                  </a:lnTo>
                  <a:lnTo>
                    <a:pt x="134816" y="880942"/>
                  </a:lnTo>
                  <a:lnTo>
                    <a:pt x="116803" y="922119"/>
                  </a:lnTo>
                  <a:lnTo>
                    <a:pt x="99998" y="963902"/>
                  </a:lnTo>
                  <a:lnTo>
                    <a:pt x="84420" y="1006268"/>
                  </a:lnTo>
                  <a:lnTo>
                    <a:pt x="70090" y="1049194"/>
                  </a:lnTo>
                  <a:lnTo>
                    <a:pt x="57030" y="1092656"/>
                  </a:lnTo>
                  <a:lnTo>
                    <a:pt x="45259" y="1136631"/>
                  </a:lnTo>
                  <a:lnTo>
                    <a:pt x="34799" y="1181096"/>
                  </a:lnTo>
                  <a:lnTo>
                    <a:pt x="25669" y="1226026"/>
                  </a:lnTo>
                  <a:lnTo>
                    <a:pt x="17892" y="1271399"/>
                  </a:lnTo>
                  <a:lnTo>
                    <a:pt x="11486" y="1317192"/>
                  </a:lnTo>
                  <a:lnTo>
                    <a:pt x="6473" y="1363380"/>
                  </a:lnTo>
                  <a:lnTo>
                    <a:pt x="2874" y="1409940"/>
                  </a:lnTo>
                  <a:lnTo>
                    <a:pt x="710" y="1456850"/>
                  </a:lnTo>
                  <a:lnTo>
                    <a:pt x="0" y="1504085"/>
                  </a:lnTo>
                  <a:lnTo>
                    <a:pt x="765" y="1551622"/>
                  </a:lnTo>
                  <a:lnTo>
                    <a:pt x="3026" y="1599438"/>
                  </a:lnTo>
                  <a:lnTo>
                    <a:pt x="755362" y="1552067"/>
                  </a:lnTo>
                  <a:lnTo>
                    <a:pt x="753860" y="1504390"/>
                  </a:lnTo>
                  <a:lnTo>
                    <a:pt x="755308" y="1457318"/>
                  </a:lnTo>
                  <a:lnTo>
                    <a:pt x="759623" y="1410944"/>
                  </a:lnTo>
                  <a:lnTo>
                    <a:pt x="766723" y="1365361"/>
                  </a:lnTo>
                  <a:lnTo>
                    <a:pt x="776526" y="1320663"/>
                  </a:lnTo>
                  <a:lnTo>
                    <a:pt x="788947" y="1276945"/>
                  </a:lnTo>
                  <a:lnTo>
                    <a:pt x="803906" y="1234299"/>
                  </a:lnTo>
                  <a:lnTo>
                    <a:pt x="821320" y="1192819"/>
                  </a:lnTo>
                  <a:lnTo>
                    <a:pt x="841106" y="1152599"/>
                  </a:lnTo>
                  <a:lnTo>
                    <a:pt x="863182" y="1113732"/>
                  </a:lnTo>
                  <a:lnTo>
                    <a:pt x="887465" y="1076312"/>
                  </a:lnTo>
                  <a:lnTo>
                    <a:pt x="913872" y="1040433"/>
                  </a:lnTo>
                  <a:lnTo>
                    <a:pt x="942322" y="1006189"/>
                  </a:lnTo>
                  <a:lnTo>
                    <a:pt x="972731" y="973672"/>
                  </a:lnTo>
                  <a:lnTo>
                    <a:pt x="1005017" y="942977"/>
                  </a:lnTo>
                  <a:lnTo>
                    <a:pt x="1039099" y="914198"/>
                  </a:lnTo>
                  <a:lnTo>
                    <a:pt x="1074892" y="887427"/>
                  </a:lnTo>
                  <a:lnTo>
                    <a:pt x="1112315" y="862759"/>
                  </a:lnTo>
                  <a:lnTo>
                    <a:pt x="1151285" y="840288"/>
                  </a:lnTo>
                  <a:lnTo>
                    <a:pt x="1191720" y="820106"/>
                  </a:lnTo>
                  <a:lnTo>
                    <a:pt x="1233537" y="802308"/>
                  </a:lnTo>
                  <a:lnTo>
                    <a:pt x="1276653" y="786987"/>
                  </a:lnTo>
                  <a:lnTo>
                    <a:pt x="1320987" y="774237"/>
                  </a:lnTo>
                  <a:lnTo>
                    <a:pt x="1366455" y="764151"/>
                  </a:lnTo>
                  <a:lnTo>
                    <a:pt x="1412976" y="756823"/>
                  </a:lnTo>
                  <a:lnTo>
                    <a:pt x="1460466" y="752348"/>
                  </a:lnTo>
                  <a:lnTo>
                    <a:pt x="1413095"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996" name="Google Shape;996;p70"/>
            <p:cNvPicPr preferRelativeResize="0"/>
            <p:nvPr/>
          </p:nvPicPr>
          <p:blipFill rotWithShape="1">
            <a:blip r:embed="rId3">
              <a:alphaModFix/>
            </a:blip>
            <a:srcRect b="0" l="0" r="0" t="0"/>
            <a:stretch/>
          </p:blipFill>
          <p:spPr>
            <a:xfrm>
              <a:off x="2216150" y="3544188"/>
              <a:ext cx="94742" cy="755396"/>
            </a:xfrm>
            <a:prstGeom prst="rect">
              <a:avLst/>
            </a:prstGeom>
            <a:noFill/>
            <a:ln>
              <a:noFill/>
            </a:ln>
          </p:spPr>
        </p:pic>
      </p:grpSp>
      <p:sp>
        <p:nvSpPr>
          <p:cNvPr id="997" name="Google Shape;997;p70"/>
          <p:cNvSpPr txBox="1"/>
          <p:nvPr/>
        </p:nvSpPr>
        <p:spPr>
          <a:xfrm>
            <a:off x="2687827" y="3930852"/>
            <a:ext cx="335280" cy="240029"/>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F1F1F1"/>
                </a:solidFill>
                <a:latin typeface="Calibri"/>
                <a:ea typeface="Calibri"/>
                <a:cs typeface="Calibri"/>
                <a:sym typeface="Calibri"/>
              </a:rPr>
              <a:t>16%</a:t>
            </a:r>
            <a:endParaRPr sz="1400">
              <a:latin typeface="Calibri"/>
              <a:ea typeface="Calibri"/>
              <a:cs typeface="Calibri"/>
              <a:sym typeface="Calibri"/>
            </a:endParaRPr>
          </a:p>
        </p:txBody>
      </p:sp>
      <p:sp>
        <p:nvSpPr>
          <p:cNvPr id="998" name="Google Shape;998;p70"/>
          <p:cNvSpPr txBox="1"/>
          <p:nvPr/>
        </p:nvSpPr>
        <p:spPr>
          <a:xfrm>
            <a:off x="3229101" y="5237733"/>
            <a:ext cx="33528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F1F1F1"/>
                </a:solidFill>
                <a:latin typeface="Calibri"/>
                <a:ea typeface="Calibri"/>
                <a:cs typeface="Calibri"/>
                <a:sym typeface="Calibri"/>
              </a:rPr>
              <a:t>27%</a:t>
            </a:r>
            <a:endParaRPr sz="1400">
              <a:latin typeface="Calibri"/>
              <a:ea typeface="Calibri"/>
              <a:cs typeface="Calibri"/>
              <a:sym typeface="Calibri"/>
            </a:endParaRPr>
          </a:p>
        </p:txBody>
      </p:sp>
      <p:sp>
        <p:nvSpPr>
          <p:cNvPr id="999" name="Google Shape;999;p70"/>
          <p:cNvSpPr txBox="1"/>
          <p:nvPr/>
        </p:nvSpPr>
        <p:spPr>
          <a:xfrm>
            <a:off x="1567052" y="5895847"/>
            <a:ext cx="33528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F1F1F1"/>
                </a:solidFill>
                <a:latin typeface="Calibri"/>
                <a:ea typeface="Calibri"/>
                <a:cs typeface="Calibri"/>
                <a:sym typeface="Calibri"/>
              </a:rPr>
              <a:t>31%</a:t>
            </a:r>
            <a:endParaRPr sz="1400">
              <a:latin typeface="Calibri"/>
              <a:ea typeface="Calibri"/>
              <a:cs typeface="Calibri"/>
              <a:sym typeface="Calibri"/>
            </a:endParaRPr>
          </a:p>
        </p:txBody>
      </p:sp>
      <p:sp>
        <p:nvSpPr>
          <p:cNvPr id="1000" name="Google Shape;1000;p70"/>
          <p:cNvSpPr txBox="1"/>
          <p:nvPr/>
        </p:nvSpPr>
        <p:spPr>
          <a:xfrm>
            <a:off x="1318641" y="4160265"/>
            <a:ext cx="33528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FFFFFF"/>
                </a:solidFill>
                <a:latin typeface="Calibri"/>
                <a:ea typeface="Calibri"/>
                <a:cs typeface="Calibri"/>
                <a:sym typeface="Calibri"/>
              </a:rPr>
              <a:t>25%</a:t>
            </a:r>
            <a:endParaRPr sz="1400">
              <a:latin typeface="Calibri"/>
              <a:ea typeface="Calibri"/>
              <a:cs typeface="Calibri"/>
              <a:sym typeface="Calibri"/>
            </a:endParaRPr>
          </a:p>
        </p:txBody>
      </p:sp>
      <p:sp>
        <p:nvSpPr>
          <p:cNvPr id="1001" name="Google Shape;1001;p70"/>
          <p:cNvSpPr txBox="1"/>
          <p:nvPr/>
        </p:nvSpPr>
        <p:spPr>
          <a:xfrm>
            <a:off x="2153157" y="3791838"/>
            <a:ext cx="24511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latin typeface="Calibri"/>
                <a:ea typeface="Calibri"/>
                <a:cs typeface="Calibri"/>
                <a:sym typeface="Calibri"/>
              </a:rPr>
              <a:t>1%</a:t>
            </a:r>
            <a:endParaRPr sz="1400">
              <a:latin typeface="Calibri"/>
              <a:ea typeface="Calibri"/>
              <a:cs typeface="Calibri"/>
              <a:sym typeface="Calibri"/>
            </a:endParaRPr>
          </a:p>
        </p:txBody>
      </p:sp>
      <p:sp>
        <p:nvSpPr>
          <p:cNvPr id="1002" name="Google Shape;1002;p70"/>
          <p:cNvSpPr/>
          <p:nvPr/>
        </p:nvSpPr>
        <p:spPr>
          <a:xfrm>
            <a:off x="800138" y="3133226"/>
            <a:ext cx="77470" cy="77470"/>
          </a:xfrm>
          <a:custGeom>
            <a:rect b="b" l="l" r="r" t="t"/>
            <a:pathLst>
              <a:path extrusionOk="0" h="77469" w="77469">
                <a:moveTo>
                  <a:pt x="76951" y="0"/>
                </a:moveTo>
                <a:lnTo>
                  <a:pt x="0" y="0"/>
                </a:lnTo>
                <a:lnTo>
                  <a:pt x="0" y="76951"/>
                </a:lnTo>
                <a:lnTo>
                  <a:pt x="76951" y="76951"/>
                </a:lnTo>
                <a:lnTo>
                  <a:pt x="76951"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03" name="Google Shape;1003;p70"/>
          <p:cNvSpPr txBox="1"/>
          <p:nvPr/>
        </p:nvSpPr>
        <p:spPr>
          <a:xfrm>
            <a:off x="898347" y="3047745"/>
            <a:ext cx="893444"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Oui, tout à fait</a:t>
            </a:r>
            <a:endParaRPr sz="1200">
              <a:latin typeface="Times New Roman"/>
              <a:ea typeface="Times New Roman"/>
              <a:cs typeface="Times New Roman"/>
              <a:sym typeface="Times New Roman"/>
            </a:endParaRPr>
          </a:p>
        </p:txBody>
      </p:sp>
      <p:sp>
        <p:nvSpPr>
          <p:cNvPr id="1004" name="Google Shape;1004;p70"/>
          <p:cNvSpPr/>
          <p:nvPr/>
        </p:nvSpPr>
        <p:spPr>
          <a:xfrm>
            <a:off x="2126107" y="3133226"/>
            <a:ext cx="77470" cy="77470"/>
          </a:xfrm>
          <a:custGeom>
            <a:rect b="b" l="l" r="r" t="t"/>
            <a:pathLst>
              <a:path extrusionOk="0" h="77469" w="77469">
                <a:moveTo>
                  <a:pt x="76951" y="0"/>
                </a:moveTo>
                <a:lnTo>
                  <a:pt x="0" y="0"/>
                </a:lnTo>
                <a:lnTo>
                  <a:pt x="0" y="76951"/>
                </a:lnTo>
                <a:lnTo>
                  <a:pt x="76951" y="76951"/>
                </a:lnTo>
                <a:lnTo>
                  <a:pt x="76951" y="0"/>
                </a:lnTo>
                <a:close/>
              </a:path>
            </a:pathLst>
          </a:custGeom>
          <a:solidFill>
            <a:srgbClr val="375F92"/>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05" name="Google Shape;1005;p70"/>
          <p:cNvSpPr txBox="1"/>
          <p:nvPr/>
        </p:nvSpPr>
        <p:spPr>
          <a:xfrm>
            <a:off x="2224532" y="3047745"/>
            <a:ext cx="67881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Oui, plutôt</a:t>
            </a:r>
            <a:endParaRPr sz="1200">
              <a:latin typeface="Times New Roman"/>
              <a:ea typeface="Times New Roman"/>
              <a:cs typeface="Times New Roman"/>
              <a:sym typeface="Times New Roman"/>
            </a:endParaRPr>
          </a:p>
        </p:txBody>
      </p:sp>
      <p:sp>
        <p:nvSpPr>
          <p:cNvPr id="1006" name="Google Shape;1006;p70"/>
          <p:cNvSpPr/>
          <p:nvPr/>
        </p:nvSpPr>
        <p:spPr>
          <a:xfrm>
            <a:off x="3236595" y="3133226"/>
            <a:ext cx="77470" cy="77470"/>
          </a:xfrm>
          <a:custGeom>
            <a:rect b="b" l="l" r="r" t="t"/>
            <a:pathLst>
              <a:path extrusionOk="0" h="77469" w="77470">
                <a:moveTo>
                  <a:pt x="76951" y="0"/>
                </a:moveTo>
                <a:lnTo>
                  <a:pt x="0" y="0"/>
                </a:lnTo>
                <a:lnTo>
                  <a:pt x="0" y="76951"/>
                </a:lnTo>
                <a:lnTo>
                  <a:pt x="76951" y="76951"/>
                </a:lnTo>
                <a:lnTo>
                  <a:pt x="76951" y="0"/>
                </a:lnTo>
                <a:close/>
              </a:path>
            </a:pathLst>
          </a:custGeom>
          <a:solidFill>
            <a:srgbClr val="FFC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07" name="Google Shape;1007;p70"/>
          <p:cNvSpPr txBox="1"/>
          <p:nvPr/>
        </p:nvSpPr>
        <p:spPr>
          <a:xfrm>
            <a:off x="3335273" y="3047745"/>
            <a:ext cx="9563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Non, plutôt pas</a:t>
            </a:r>
            <a:endParaRPr sz="1200">
              <a:latin typeface="Times New Roman"/>
              <a:ea typeface="Times New Roman"/>
              <a:cs typeface="Times New Roman"/>
              <a:sym typeface="Times New Roman"/>
            </a:endParaRPr>
          </a:p>
        </p:txBody>
      </p:sp>
      <p:sp>
        <p:nvSpPr>
          <p:cNvPr id="1008" name="Google Shape;1008;p70"/>
          <p:cNvSpPr/>
          <p:nvPr/>
        </p:nvSpPr>
        <p:spPr>
          <a:xfrm>
            <a:off x="4624323" y="3133226"/>
            <a:ext cx="77470" cy="77470"/>
          </a:xfrm>
          <a:custGeom>
            <a:rect b="b" l="l" r="r" t="t"/>
            <a:pathLst>
              <a:path extrusionOk="0" h="77469" w="77470">
                <a:moveTo>
                  <a:pt x="76951" y="0"/>
                </a:moveTo>
                <a:lnTo>
                  <a:pt x="0" y="0"/>
                </a:lnTo>
                <a:lnTo>
                  <a:pt x="0" y="76951"/>
                </a:lnTo>
                <a:lnTo>
                  <a:pt x="76951" y="76951"/>
                </a:lnTo>
                <a:lnTo>
                  <a:pt x="76951"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09" name="Google Shape;1009;p70"/>
          <p:cNvSpPr txBox="1"/>
          <p:nvPr/>
        </p:nvSpPr>
        <p:spPr>
          <a:xfrm>
            <a:off x="4723257" y="3047745"/>
            <a:ext cx="10325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Non, pas du tout</a:t>
            </a:r>
            <a:endParaRPr sz="1200">
              <a:latin typeface="Times New Roman"/>
              <a:ea typeface="Times New Roman"/>
              <a:cs typeface="Times New Roman"/>
              <a:sym typeface="Times New Roman"/>
            </a:endParaRPr>
          </a:p>
        </p:txBody>
      </p:sp>
      <p:pic>
        <p:nvPicPr>
          <p:cNvPr id="1010" name="Google Shape;1010;p70"/>
          <p:cNvPicPr preferRelativeResize="0"/>
          <p:nvPr/>
        </p:nvPicPr>
        <p:blipFill rotWithShape="1">
          <a:blip r:embed="rId4">
            <a:alphaModFix/>
          </a:blip>
          <a:srcRect b="0" l="0" r="0" t="0"/>
          <a:stretch/>
        </p:blipFill>
        <p:spPr>
          <a:xfrm>
            <a:off x="6088253" y="3133226"/>
            <a:ext cx="76951" cy="76951"/>
          </a:xfrm>
          <a:prstGeom prst="rect">
            <a:avLst/>
          </a:prstGeom>
          <a:noFill/>
          <a:ln>
            <a:noFill/>
          </a:ln>
        </p:spPr>
      </p:pic>
      <p:sp>
        <p:nvSpPr>
          <p:cNvPr id="1011" name="Google Shape;1011;p70"/>
          <p:cNvSpPr txBox="1"/>
          <p:nvPr/>
        </p:nvSpPr>
        <p:spPr>
          <a:xfrm>
            <a:off x="6187185" y="3047745"/>
            <a:ext cx="80200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Non réponse</a:t>
            </a:r>
            <a:endParaRPr sz="1200">
              <a:latin typeface="Times New Roman"/>
              <a:ea typeface="Times New Roman"/>
              <a:cs typeface="Times New Roman"/>
              <a:sym typeface="Times New Roman"/>
            </a:endParaRPr>
          </a:p>
        </p:txBody>
      </p:sp>
      <p:sp>
        <p:nvSpPr>
          <p:cNvPr id="1012" name="Google Shape;1012;p70"/>
          <p:cNvSpPr/>
          <p:nvPr/>
        </p:nvSpPr>
        <p:spPr>
          <a:xfrm>
            <a:off x="6809" y="9988803"/>
            <a:ext cx="7552690" cy="396875"/>
          </a:xfrm>
          <a:custGeom>
            <a:rect b="b" l="l" r="r" t="t"/>
            <a:pathLst>
              <a:path extrusionOk="0" h="396875" w="7552690">
                <a:moveTo>
                  <a:pt x="7552230" y="0"/>
                </a:moveTo>
                <a:lnTo>
                  <a:pt x="0" y="0"/>
                </a:lnTo>
                <a:lnTo>
                  <a:pt x="0" y="396468"/>
                </a:lnTo>
                <a:lnTo>
                  <a:pt x="7552230" y="396468"/>
                </a:lnTo>
                <a:lnTo>
                  <a:pt x="7552230" y="0"/>
                </a:lnTo>
                <a:close/>
              </a:path>
            </a:pathLst>
          </a:custGeom>
          <a:solidFill>
            <a:srgbClr val="C1A37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13" name="Google Shape;1013;p70"/>
          <p:cNvSpPr txBox="1"/>
          <p:nvPr/>
        </p:nvSpPr>
        <p:spPr>
          <a:xfrm>
            <a:off x="4856353" y="3874503"/>
            <a:ext cx="1348740" cy="737235"/>
          </a:xfrm>
          <a:prstGeom prst="rect">
            <a:avLst/>
          </a:prstGeom>
          <a:solidFill>
            <a:srgbClr val="001F5F"/>
          </a:solidFill>
          <a:ln>
            <a:noFill/>
          </a:ln>
        </p:spPr>
        <p:txBody>
          <a:bodyPr anchorCtr="0" anchor="t" bIns="0" lIns="0" spcFirstLastPara="1" rIns="0" wrap="square" tIns="29200">
            <a:spAutoFit/>
          </a:bodyPr>
          <a:lstStyle/>
          <a:p>
            <a:pPr indent="0" lvl="0" marL="1905" rtl="0" algn="ctr">
              <a:lnSpc>
                <a:spcPct val="119428"/>
              </a:lnSpc>
              <a:spcBef>
                <a:spcPts val="0"/>
              </a:spcBef>
              <a:spcAft>
                <a:spcPts val="0"/>
              </a:spcAft>
              <a:buNone/>
            </a:pPr>
            <a:r>
              <a:rPr b="1" lang="en-US" sz="1750">
                <a:solidFill>
                  <a:srgbClr val="FFFFFF"/>
                </a:solidFill>
                <a:latin typeface="Times New Roman"/>
                <a:ea typeface="Times New Roman"/>
                <a:cs typeface="Times New Roman"/>
                <a:sym typeface="Times New Roman"/>
              </a:rPr>
              <a:t>Oui</a:t>
            </a:r>
            <a:endParaRPr sz="1750">
              <a:latin typeface="Times New Roman"/>
              <a:ea typeface="Times New Roman"/>
              <a:cs typeface="Times New Roman"/>
              <a:sym typeface="Times New Roman"/>
            </a:endParaRPr>
          </a:p>
          <a:p>
            <a:pPr indent="0" lvl="0" marL="1905" rtl="0" algn="ctr">
              <a:lnSpc>
                <a:spcPct val="119583"/>
              </a:lnSpc>
              <a:spcBef>
                <a:spcPts val="0"/>
              </a:spcBef>
              <a:spcAft>
                <a:spcPts val="0"/>
              </a:spcAft>
              <a:buNone/>
            </a:pPr>
            <a:r>
              <a:rPr b="1" lang="en-US" sz="2400">
                <a:solidFill>
                  <a:srgbClr val="FFFFFF"/>
                </a:solidFill>
                <a:latin typeface="Times New Roman"/>
                <a:ea typeface="Times New Roman"/>
                <a:cs typeface="Times New Roman"/>
                <a:sym typeface="Times New Roman"/>
              </a:rPr>
              <a:t>43 </a:t>
            </a:r>
            <a:r>
              <a:rPr b="1" lang="en-US" sz="1750">
                <a:solidFill>
                  <a:srgbClr val="FFFFFF"/>
                </a:solidFill>
                <a:latin typeface="Times New Roman"/>
                <a:ea typeface="Times New Roman"/>
                <a:cs typeface="Times New Roman"/>
                <a:sym typeface="Times New Roman"/>
              </a:rPr>
              <a:t>%</a:t>
            </a:r>
            <a:endParaRPr sz="1750">
              <a:latin typeface="Times New Roman"/>
              <a:ea typeface="Times New Roman"/>
              <a:cs typeface="Times New Roman"/>
              <a:sym typeface="Times New Roman"/>
            </a:endParaRPr>
          </a:p>
        </p:txBody>
      </p:sp>
      <p:sp>
        <p:nvSpPr>
          <p:cNvPr id="1014" name="Google Shape;1014;p70"/>
          <p:cNvSpPr txBox="1"/>
          <p:nvPr/>
        </p:nvSpPr>
        <p:spPr>
          <a:xfrm>
            <a:off x="4076191" y="4770500"/>
            <a:ext cx="86360" cy="19367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i="1" lang="en-US" sz="1100">
                <a:solidFill>
                  <a:srgbClr val="001F5F"/>
                </a:solidFill>
                <a:latin typeface="Calibri"/>
                <a:ea typeface="Calibri"/>
                <a:cs typeface="Calibri"/>
                <a:sym typeface="Calibri"/>
              </a:rPr>
              <a:t>x</a:t>
            </a:r>
            <a:endParaRPr sz="1100">
              <a:latin typeface="Calibri"/>
              <a:ea typeface="Calibri"/>
              <a:cs typeface="Calibri"/>
              <a:sym typeface="Calibri"/>
            </a:endParaRPr>
          </a:p>
        </p:txBody>
      </p:sp>
      <p:sp>
        <p:nvSpPr>
          <p:cNvPr id="1015" name="Google Shape;1015;p70"/>
          <p:cNvSpPr txBox="1"/>
          <p:nvPr/>
        </p:nvSpPr>
        <p:spPr>
          <a:xfrm>
            <a:off x="256019" y="1687436"/>
            <a:ext cx="7047865" cy="82550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Craignez-vous que l’utilisation des réseaux sociaux puisse devenir une addiction ?</a:t>
            </a:r>
            <a:endParaRPr sz="1550">
              <a:latin typeface="Times New Roman"/>
              <a:ea typeface="Times New Roman"/>
              <a:cs typeface="Times New Roman"/>
              <a:sym typeface="Times New Roman"/>
            </a:endParaRPr>
          </a:p>
          <a:p>
            <a:pPr indent="0" lvl="0" marL="0" rtl="0" algn="l">
              <a:lnSpc>
                <a:spcPct val="100000"/>
              </a:lnSpc>
              <a:spcBef>
                <a:spcPts val="65"/>
              </a:spcBef>
              <a:spcAft>
                <a:spcPts val="0"/>
              </a:spcAft>
              <a:buNone/>
            </a:pPr>
            <a:r>
              <a:t/>
            </a:r>
            <a:endParaRPr sz="1550">
              <a:latin typeface="Times New Roman"/>
              <a:ea typeface="Times New Roman"/>
              <a:cs typeface="Times New Roman"/>
              <a:sym typeface="Times New Roman"/>
            </a:endParaRPr>
          </a:p>
          <a:p>
            <a:pPr indent="0" lvl="0" marL="0" rtl="0" algn="ctr">
              <a:lnSpc>
                <a:spcPct val="100000"/>
              </a:lnSpc>
              <a:spcBef>
                <a:spcPts val="0"/>
              </a:spcBef>
              <a:spcAft>
                <a:spcPts val="0"/>
              </a:spcAft>
              <a:buNone/>
            </a:pPr>
            <a:r>
              <a:rPr b="1" lang="en-US" sz="1550">
                <a:latin typeface="Times New Roman"/>
                <a:ea typeface="Times New Roman"/>
                <a:cs typeface="Times New Roman"/>
                <a:sym typeface="Times New Roman"/>
              </a:rPr>
              <a:t>Pour vous personnellement</a:t>
            </a:r>
            <a:endParaRPr sz="1550">
              <a:latin typeface="Times New Roman"/>
              <a:ea typeface="Times New Roman"/>
              <a:cs typeface="Times New Roman"/>
              <a:sym typeface="Times New Roman"/>
            </a:endParaRPr>
          </a:p>
        </p:txBody>
      </p:sp>
      <p:sp>
        <p:nvSpPr>
          <p:cNvPr id="1016" name="Google Shape;1016;p70"/>
          <p:cNvSpPr/>
          <p:nvPr/>
        </p:nvSpPr>
        <p:spPr>
          <a:xfrm>
            <a:off x="1520571" y="8603360"/>
            <a:ext cx="4692015" cy="0"/>
          </a:xfrm>
          <a:custGeom>
            <a:rect b="b" l="l" r="r" t="t"/>
            <a:pathLst>
              <a:path extrusionOk="0" h="120000" w="4692015">
                <a:moveTo>
                  <a:pt x="0" y="0"/>
                </a:moveTo>
                <a:lnTo>
                  <a:pt x="4691507"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nvGrpSpPr>
          <p:cNvPr id="1017" name="Google Shape;1017;p70"/>
          <p:cNvGrpSpPr/>
          <p:nvPr/>
        </p:nvGrpSpPr>
        <p:grpSpPr>
          <a:xfrm>
            <a:off x="1932051" y="7569326"/>
            <a:ext cx="3866515" cy="751459"/>
            <a:chOff x="1932051" y="7569326"/>
            <a:chExt cx="3866515" cy="751459"/>
          </a:xfrm>
        </p:grpSpPr>
        <p:sp>
          <p:nvSpPr>
            <p:cNvPr id="1018" name="Google Shape;1018;p70"/>
            <p:cNvSpPr/>
            <p:nvPr/>
          </p:nvSpPr>
          <p:spPr>
            <a:xfrm>
              <a:off x="1989709" y="7602474"/>
              <a:ext cx="3753485" cy="581660"/>
            </a:xfrm>
            <a:custGeom>
              <a:rect b="b" l="l" r="r" t="t"/>
              <a:pathLst>
                <a:path extrusionOk="0" h="581659" w="3753485">
                  <a:moveTo>
                    <a:pt x="0" y="581532"/>
                  </a:moveTo>
                  <a:lnTo>
                    <a:pt x="49389" y="571389"/>
                  </a:lnTo>
                  <a:lnTo>
                    <a:pt x="98779" y="560932"/>
                  </a:lnTo>
                  <a:lnTo>
                    <a:pt x="148168" y="550218"/>
                  </a:lnTo>
                  <a:lnTo>
                    <a:pt x="197557" y="539308"/>
                  </a:lnTo>
                  <a:lnTo>
                    <a:pt x="246945" y="528261"/>
                  </a:lnTo>
                  <a:lnTo>
                    <a:pt x="296333" y="517134"/>
                  </a:lnTo>
                  <a:lnTo>
                    <a:pt x="345721" y="505988"/>
                  </a:lnTo>
                  <a:lnTo>
                    <a:pt x="395107" y="494882"/>
                  </a:lnTo>
                  <a:lnTo>
                    <a:pt x="444493" y="483873"/>
                  </a:lnTo>
                  <a:lnTo>
                    <a:pt x="493877" y="473022"/>
                  </a:lnTo>
                  <a:lnTo>
                    <a:pt x="543261" y="462387"/>
                  </a:lnTo>
                  <a:lnTo>
                    <a:pt x="592643" y="452028"/>
                  </a:lnTo>
                  <a:lnTo>
                    <a:pt x="642024" y="442003"/>
                  </a:lnTo>
                  <a:lnTo>
                    <a:pt x="691404" y="432371"/>
                  </a:lnTo>
                  <a:lnTo>
                    <a:pt x="740781" y="423191"/>
                  </a:lnTo>
                  <a:lnTo>
                    <a:pt x="790158" y="414523"/>
                  </a:lnTo>
                  <a:lnTo>
                    <a:pt x="839532" y="406425"/>
                  </a:lnTo>
                  <a:lnTo>
                    <a:pt x="888905" y="398956"/>
                  </a:lnTo>
                  <a:lnTo>
                    <a:pt x="938276" y="392175"/>
                  </a:lnTo>
                  <a:lnTo>
                    <a:pt x="987665" y="386408"/>
                  </a:lnTo>
                  <a:lnTo>
                    <a:pt x="1037055" y="381802"/>
                  </a:lnTo>
                  <a:lnTo>
                    <a:pt x="1086444" y="378210"/>
                  </a:lnTo>
                  <a:lnTo>
                    <a:pt x="1135833" y="375483"/>
                  </a:lnTo>
                  <a:lnTo>
                    <a:pt x="1185221" y="373474"/>
                  </a:lnTo>
                  <a:lnTo>
                    <a:pt x="1234609" y="372036"/>
                  </a:lnTo>
                  <a:lnTo>
                    <a:pt x="1283997" y="371021"/>
                  </a:lnTo>
                  <a:lnTo>
                    <a:pt x="1333383" y="370280"/>
                  </a:lnTo>
                  <a:lnTo>
                    <a:pt x="1382769" y="369668"/>
                  </a:lnTo>
                  <a:lnTo>
                    <a:pt x="1432153" y="369035"/>
                  </a:lnTo>
                  <a:lnTo>
                    <a:pt x="1481537" y="368234"/>
                  </a:lnTo>
                  <a:lnTo>
                    <a:pt x="1530919" y="367118"/>
                  </a:lnTo>
                  <a:lnTo>
                    <a:pt x="1580300" y="365539"/>
                  </a:lnTo>
                  <a:lnTo>
                    <a:pt x="1629680" y="363350"/>
                  </a:lnTo>
                  <a:lnTo>
                    <a:pt x="1679057" y="360402"/>
                  </a:lnTo>
                  <a:lnTo>
                    <a:pt x="1728434" y="356548"/>
                  </a:lnTo>
                  <a:lnTo>
                    <a:pt x="1777808" y="351640"/>
                  </a:lnTo>
                  <a:lnTo>
                    <a:pt x="1827181" y="345531"/>
                  </a:lnTo>
                  <a:lnTo>
                    <a:pt x="1876552" y="338073"/>
                  </a:lnTo>
                  <a:lnTo>
                    <a:pt x="1925941" y="329113"/>
                  </a:lnTo>
                  <a:lnTo>
                    <a:pt x="1975331" y="318706"/>
                  </a:lnTo>
                  <a:lnTo>
                    <a:pt x="2024720" y="307019"/>
                  </a:lnTo>
                  <a:lnTo>
                    <a:pt x="2074109" y="294216"/>
                  </a:lnTo>
                  <a:lnTo>
                    <a:pt x="2123497" y="280463"/>
                  </a:lnTo>
                  <a:lnTo>
                    <a:pt x="2172885" y="265928"/>
                  </a:lnTo>
                  <a:lnTo>
                    <a:pt x="2222273" y="250775"/>
                  </a:lnTo>
                  <a:lnTo>
                    <a:pt x="2271659" y="235171"/>
                  </a:lnTo>
                  <a:lnTo>
                    <a:pt x="2321045" y="219280"/>
                  </a:lnTo>
                  <a:lnTo>
                    <a:pt x="2370429" y="203270"/>
                  </a:lnTo>
                  <a:lnTo>
                    <a:pt x="2419813" y="187306"/>
                  </a:lnTo>
                  <a:lnTo>
                    <a:pt x="2469195" y="171554"/>
                  </a:lnTo>
                  <a:lnTo>
                    <a:pt x="2518576" y="156179"/>
                  </a:lnTo>
                  <a:lnTo>
                    <a:pt x="2567956" y="141348"/>
                  </a:lnTo>
                  <a:lnTo>
                    <a:pt x="2617333" y="127227"/>
                  </a:lnTo>
                  <a:lnTo>
                    <a:pt x="2666710" y="113981"/>
                  </a:lnTo>
                  <a:lnTo>
                    <a:pt x="2716084" y="101776"/>
                  </a:lnTo>
                  <a:lnTo>
                    <a:pt x="2765457" y="90778"/>
                  </a:lnTo>
                  <a:lnTo>
                    <a:pt x="2814828" y="81152"/>
                  </a:lnTo>
                  <a:lnTo>
                    <a:pt x="2864217" y="72724"/>
                  </a:lnTo>
                  <a:lnTo>
                    <a:pt x="2913607" y="65193"/>
                  </a:lnTo>
                  <a:lnTo>
                    <a:pt x="2962996" y="58484"/>
                  </a:lnTo>
                  <a:lnTo>
                    <a:pt x="3012386" y="52519"/>
                  </a:lnTo>
                  <a:lnTo>
                    <a:pt x="3061776" y="47222"/>
                  </a:lnTo>
                  <a:lnTo>
                    <a:pt x="3111165" y="42514"/>
                  </a:lnTo>
                  <a:lnTo>
                    <a:pt x="3160555" y="38320"/>
                  </a:lnTo>
                  <a:lnTo>
                    <a:pt x="3209945" y="34562"/>
                  </a:lnTo>
                  <a:lnTo>
                    <a:pt x="3259334" y="31163"/>
                  </a:lnTo>
                  <a:lnTo>
                    <a:pt x="3308724" y="28047"/>
                  </a:lnTo>
                  <a:lnTo>
                    <a:pt x="3358113" y="25136"/>
                  </a:lnTo>
                  <a:lnTo>
                    <a:pt x="3407503" y="22353"/>
                  </a:lnTo>
                  <a:lnTo>
                    <a:pt x="3456893" y="19622"/>
                  </a:lnTo>
                  <a:lnTo>
                    <a:pt x="3506282" y="16865"/>
                  </a:lnTo>
                  <a:lnTo>
                    <a:pt x="3555672" y="14005"/>
                  </a:lnTo>
                  <a:lnTo>
                    <a:pt x="3605062" y="10965"/>
                  </a:lnTo>
                  <a:lnTo>
                    <a:pt x="3654451" y="7669"/>
                  </a:lnTo>
                  <a:lnTo>
                    <a:pt x="3703841" y="4040"/>
                  </a:lnTo>
                  <a:lnTo>
                    <a:pt x="3753230" y="0"/>
                  </a:lnTo>
                </a:path>
              </a:pathLst>
            </a:custGeom>
            <a:noFill/>
            <a:ln cap="flat" cmpd="sng" w="38075">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19" name="Google Shape;1019;p70"/>
            <p:cNvSpPr/>
            <p:nvPr/>
          </p:nvSpPr>
          <p:spPr>
            <a:xfrm>
              <a:off x="1957959" y="7569326"/>
              <a:ext cx="3816350" cy="646430"/>
            </a:xfrm>
            <a:custGeom>
              <a:rect b="b" l="l" r="r" t="t"/>
              <a:pathLst>
                <a:path extrusionOk="0" h="646429" w="3816350">
                  <a:moveTo>
                    <a:pt x="63995" y="582168"/>
                  </a:moveTo>
                  <a:lnTo>
                    <a:pt x="0" y="582168"/>
                  </a:lnTo>
                  <a:lnTo>
                    <a:pt x="0" y="646176"/>
                  </a:lnTo>
                  <a:lnTo>
                    <a:pt x="63995" y="646176"/>
                  </a:lnTo>
                  <a:lnTo>
                    <a:pt x="63995" y="582168"/>
                  </a:lnTo>
                  <a:close/>
                </a:path>
                <a:path extrusionOk="0" h="646429" w="3816350">
                  <a:moveTo>
                    <a:pt x="1001268" y="393192"/>
                  </a:moveTo>
                  <a:lnTo>
                    <a:pt x="937260" y="393192"/>
                  </a:lnTo>
                  <a:lnTo>
                    <a:pt x="937260" y="457200"/>
                  </a:lnTo>
                  <a:lnTo>
                    <a:pt x="1001268" y="457200"/>
                  </a:lnTo>
                  <a:lnTo>
                    <a:pt x="1001268" y="393192"/>
                  </a:lnTo>
                  <a:close/>
                </a:path>
                <a:path extrusionOk="0" h="646429" w="3816350">
                  <a:moveTo>
                    <a:pt x="3816096" y="0"/>
                  </a:moveTo>
                  <a:lnTo>
                    <a:pt x="3752088" y="0"/>
                  </a:lnTo>
                  <a:lnTo>
                    <a:pt x="3752088" y="64008"/>
                  </a:lnTo>
                  <a:lnTo>
                    <a:pt x="3816096" y="64008"/>
                  </a:lnTo>
                  <a:lnTo>
                    <a:pt x="3816096"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20" name="Google Shape;1020;p70"/>
            <p:cNvSpPr/>
            <p:nvPr/>
          </p:nvSpPr>
          <p:spPr>
            <a:xfrm>
              <a:off x="1989709" y="7697089"/>
              <a:ext cx="3753485" cy="568325"/>
            </a:xfrm>
            <a:custGeom>
              <a:rect b="b" l="l" r="r" t="t"/>
              <a:pathLst>
                <a:path extrusionOk="0" h="568325" w="3753485">
                  <a:moveTo>
                    <a:pt x="0" y="0"/>
                  </a:moveTo>
                  <a:lnTo>
                    <a:pt x="937895" y="203327"/>
                  </a:lnTo>
                  <a:lnTo>
                    <a:pt x="1876679" y="217043"/>
                  </a:lnTo>
                  <a:lnTo>
                    <a:pt x="2815463" y="473075"/>
                  </a:lnTo>
                  <a:lnTo>
                    <a:pt x="3753230" y="568071"/>
                  </a:lnTo>
                </a:path>
              </a:pathLst>
            </a:custGeom>
            <a:noFill/>
            <a:ln cap="flat" cmpd="sng" w="38100">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21" name="Google Shape;1021;p70"/>
            <p:cNvSpPr/>
            <p:nvPr/>
          </p:nvSpPr>
          <p:spPr>
            <a:xfrm>
              <a:off x="1932051" y="7639430"/>
              <a:ext cx="3866515" cy="681355"/>
            </a:xfrm>
            <a:custGeom>
              <a:rect b="b" l="l" r="r" t="t"/>
              <a:pathLst>
                <a:path extrusionOk="0" h="681354" w="3866515">
                  <a:moveTo>
                    <a:pt x="114300" y="0"/>
                  </a:moveTo>
                  <a:lnTo>
                    <a:pt x="0" y="0"/>
                  </a:lnTo>
                  <a:lnTo>
                    <a:pt x="0" y="114300"/>
                  </a:lnTo>
                  <a:lnTo>
                    <a:pt x="114300" y="114300"/>
                  </a:lnTo>
                  <a:lnTo>
                    <a:pt x="114300" y="0"/>
                  </a:lnTo>
                  <a:close/>
                </a:path>
                <a:path extrusionOk="0" h="681354" w="3866515">
                  <a:moveTo>
                    <a:pt x="2929128" y="472440"/>
                  </a:moveTo>
                  <a:lnTo>
                    <a:pt x="2814828" y="472440"/>
                  </a:lnTo>
                  <a:lnTo>
                    <a:pt x="2814828" y="586740"/>
                  </a:lnTo>
                  <a:lnTo>
                    <a:pt x="2929128" y="586740"/>
                  </a:lnTo>
                  <a:lnTo>
                    <a:pt x="2929128" y="472440"/>
                  </a:lnTo>
                  <a:close/>
                </a:path>
                <a:path extrusionOk="0" h="681354" w="3866515">
                  <a:moveTo>
                    <a:pt x="3866388" y="566928"/>
                  </a:moveTo>
                  <a:lnTo>
                    <a:pt x="3752088" y="566928"/>
                  </a:lnTo>
                  <a:lnTo>
                    <a:pt x="3752088" y="681228"/>
                  </a:lnTo>
                  <a:lnTo>
                    <a:pt x="3866388" y="681228"/>
                  </a:lnTo>
                  <a:lnTo>
                    <a:pt x="3866388" y="566928"/>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022" name="Google Shape;1022;p70"/>
          <p:cNvGrpSpPr/>
          <p:nvPr/>
        </p:nvGrpSpPr>
        <p:grpSpPr>
          <a:xfrm>
            <a:off x="3808095" y="7855839"/>
            <a:ext cx="114300" cy="116205"/>
            <a:chOff x="3808095" y="7855839"/>
            <a:chExt cx="114300" cy="116205"/>
          </a:xfrm>
        </p:grpSpPr>
        <p:sp>
          <p:nvSpPr>
            <p:cNvPr id="1023" name="Google Shape;1023;p70"/>
            <p:cNvSpPr/>
            <p:nvPr/>
          </p:nvSpPr>
          <p:spPr>
            <a:xfrm>
              <a:off x="3834003" y="7970139"/>
              <a:ext cx="64135" cy="1905"/>
            </a:xfrm>
            <a:custGeom>
              <a:rect b="b" l="l" r="r" t="t"/>
              <a:pathLst>
                <a:path extrusionOk="0" h="1904" w="64135">
                  <a:moveTo>
                    <a:pt x="0" y="1524"/>
                  </a:moveTo>
                  <a:lnTo>
                    <a:pt x="64008" y="1524"/>
                  </a:lnTo>
                  <a:lnTo>
                    <a:pt x="64008" y="0"/>
                  </a:lnTo>
                  <a:lnTo>
                    <a:pt x="0" y="0"/>
                  </a:lnTo>
                  <a:lnTo>
                    <a:pt x="0" y="1524"/>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24" name="Google Shape;1024;p70"/>
            <p:cNvSpPr/>
            <p:nvPr/>
          </p:nvSpPr>
          <p:spPr>
            <a:xfrm>
              <a:off x="3808095" y="7855839"/>
              <a:ext cx="114300" cy="114300"/>
            </a:xfrm>
            <a:custGeom>
              <a:rect b="b" l="l" r="r" t="t"/>
              <a:pathLst>
                <a:path extrusionOk="0" h="114300" w="114300">
                  <a:moveTo>
                    <a:pt x="114300" y="0"/>
                  </a:moveTo>
                  <a:lnTo>
                    <a:pt x="0" y="0"/>
                  </a:lnTo>
                  <a:lnTo>
                    <a:pt x="0" y="114300"/>
                  </a:lnTo>
                  <a:lnTo>
                    <a:pt x="114300" y="114300"/>
                  </a:lnTo>
                  <a:lnTo>
                    <a:pt x="11430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1025" name="Google Shape;1025;p70"/>
          <p:cNvSpPr/>
          <p:nvPr/>
        </p:nvSpPr>
        <p:spPr>
          <a:xfrm>
            <a:off x="4772786" y="7651622"/>
            <a:ext cx="64135" cy="64135"/>
          </a:xfrm>
          <a:custGeom>
            <a:rect b="b" l="l" r="r" t="t"/>
            <a:pathLst>
              <a:path extrusionOk="0" h="64134" w="64135">
                <a:moveTo>
                  <a:pt x="64008" y="0"/>
                </a:moveTo>
                <a:lnTo>
                  <a:pt x="0" y="0"/>
                </a:lnTo>
                <a:lnTo>
                  <a:pt x="0" y="64007"/>
                </a:lnTo>
                <a:lnTo>
                  <a:pt x="64008" y="64007"/>
                </a:lnTo>
                <a:lnTo>
                  <a:pt x="6400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26" name="Google Shape;1026;p70"/>
          <p:cNvSpPr/>
          <p:nvPr/>
        </p:nvSpPr>
        <p:spPr>
          <a:xfrm>
            <a:off x="2869310" y="7842122"/>
            <a:ext cx="114300" cy="114300"/>
          </a:xfrm>
          <a:custGeom>
            <a:rect b="b" l="l" r="r" t="t"/>
            <a:pathLst>
              <a:path extrusionOk="0" h="114300" w="114300">
                <a:moveTo>
                  <a:pt x="114300" y="0"/>
                </a:moveTo>
                <a:lnTo>
                  <a:pt x="0" y="0"/>
                </a:lnTo>
                <a:lnTo>
                  <a:pt x="0" y="114300"/>
                </a:lnTo>
                <a:lnTo>
                  <a:pt x="114300" y="114300"/>
                </a:lnTo>
                <a:lnTo>
                  <a:pt x="11430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27" name="Google Shape;1027;p70"/>
          <p:cNvSpPr txBox="1"/>
          <p:nvPr/>
        </p:nvSpPr>
        <p:spPr>
          <a:xfrm>
            <a:off x="1810639" y="8236406"/>
            <a:ext cx="309880" cy="194310"/>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31%</a:t>
            </a:r>
            <a:endParaRPr sz="1100">
              <a:latin typeface="Arial"/>
              <a:ea typeface="Arial"/>
              <a:cs typeface="Arial"/>
              <a:sym typeface="Arial"/>
            </a:endParaRPr>
          </a:p>
        </p:txBody>
      </p:sp>
      <p:sp>
        <p:nvSpPr>
          <p:cNvPr id="1028" name="Google Shape;1028;p70"/>
          <p:cNvSpPr txBox="1"/>
          <p:nvPr/>
        </p:nvSpPr>
        <p:spPr>
          <a:xfrm>
            <a:off x="2749042" y="8033384"/>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45%</a:t>
            </a:r>
            <a:endParaRPr sz="1100">
              <a:latin typeface="Arial"/>
              <a:ea typeface="Arial"/>
              <a:cs typeface="Arial"/>
              <a:sym typeface="Arial"/>
            </a:endParaRPr>
          </a:p>
        </p:txBody>
      </p:sp>
      <p:sp>
        <p:nvSpPr>
          <p:cNvPr id="1029" name="Google Shape;1029;p70"/>
          <p:cNvSpPr txBox="1"/>
          <p:nvPr/>
        </p:nvSpPr>
        <p:spPr>
          <a:xfrm>
            <a:off x="3746372" y="8007477"/>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49%</a:t>
            </a:r>
            <a:endParaRPr sz="1100">
              <a:latin typeface="Arial"/>
              <a:ea typeface="Arial"/>
              <a:cs typeface="Arial"/>
              <a:sym typeface="Arial"/>
            </a:endParaRPr>
          </a:p>
        </p:txBody>
      </p:sp>
      <p:sp>
        <p:nvSpPr>
          <p:cNvPr id="1030" name="Google Shape;1030;p70"/>
          <p:cNvSpPr txBox="1"/>
          <p:nvPr/>
        </p:nvSpPr>
        <p:spPr>
          <a:xfrm>
            <a:off x="4678807" y="7452486"/>
            <a:ext cx="309245"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68%</a:t>
            </a:r>
            <a:endParaRPr sz="1100">
              <a:latin typeface="Arial"/>
              <a:ea typeface="Arial"/>
              <a:cs typeface="Arial"/>
              <a:sym typeface="Arial"/>
            </a:endParaRPr>
          </a:p>
        </p:txBody>
      </p:sp>
      <p:sp>
        <p:nvSpPr>
          <p:cNvPr id="1031" name="Google Shape;1031;p70"/>
          <p:cNvSpPr txBox="1"/>
          <p:nvPr/>
        </p:nvSpPr>
        <p:spPr>
          <a:xfrm>
            <a:off x="5589523" y="7328407"/>
            <a:ext cx="309245" cy="19367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100">
                <a:solidFill>
                  <a:srgbClr val="C00000"/>
                </a:solidFill>
                <a:latin typeface="Arial"/>
                <a:ea typeface="Arial"/>
                <a:cs typeface="Arial"/>
                <a:sym typeface="Arial"/>
              </a:rPr>
              <a:t>74%</a:t>
            </a:r>
            <a:endParaRPr sz="1100">
              <a:latin typeface="Arial"/>
              <a:ea typeface="Arial"/>
              <a:cs typeface="Arial"/>
              <a:sym typeface="Arial"/>
            </a:endParaRPr>
          </a:p>
        </p:txBody>
      </p:sp>
      <p:sp>
        <p:nvSpPr>
          <p:cNvPr id="1032" name="Google Shape;1032;p70"/>
          <p:cNvSpPr txBox="1"/>
          <p:nvPr/>
        </p:nvSpPr>
        <p:spPr>
          <a:xfrm>
            <a:off x="1817877" y="7432039"/>
            <a:ext cx="33274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001F5F"/>
                </a:solidFill>
                <a:latin typeface="Arial"/>
                <a:ea typeface="Arial"/>
                <a:cs typeface="Arial"/>
                <a:sym typeface="Arial"/>
              </a:rPr>
              <a:t>67%</a:t>
            </a:r>
            <a:endParaRPr sz="1200">
              <a:latin typeface="Arial"/>
              <a:ea typeface="Arial"/>
              <a:cs typeface="Arial"/>
              <a:sym typeface="Arial"/>
            </a:endParaRPr>
          </a:p>
        </p:txBody>
      </p:sp>
      <p:sp>
        <p:nvSpPr>
          <p:cNvPr id="1033" name="Google Shape;1033;p70"/>
          <p:cNvSpPr txBox="1"/>
          <p:nvPr/>
        </p:nvSpPr>
        <p:spPr>
          <a:xfrm>
            <a:off x="2777489" y="7513446"/>
            <a:ext cx="3340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001F5F"/>
                </a:solidFill>
                <a:latin typeface="Arial"/>
                <a:ea typeface="Arial"/>
                <a:cs typeface="Arial"/>
                <a:sym typeface="Arial"/>
              </a:rPr>
              <a:t>52%</a:t>
            </a:r>
            <a:endParaRPr sz="1200">
              <a:latin typeface="Arial"/>
              <a:ea typeface="Arial"/>
              <a:cs typeface="Arial"/>
              <a:sym typeface="Arial"/>
            </a:endParaRPr>
          </a:p>
        </p:txBody>
      </p:sp>
      <p:sp>
        <p:nvSpPr>
          <p:cNvPr id="1034" name="Google Shape;1034;p70"/>
          <p:cNvSpPr txBox="1"/>
          <p:nvPr/>
        </p:nvSpPr>
        <p:spPr>
          <a:xfrm>
            <a:off x="3755263" y="7525638"/>
            <a:ext cx="33274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001F5F"/>
                </a:solidFill>
                <a:latin typeface="Arial"/>
                <a:ea typeface="Arial"/>
                <a:cs typeface="Arial"/>
                <a:sym typeface="Arial"/>
              </a:rPr>
              <a:t>51%</a:t>
            </a:r>
            <a:endParaRPr sz="1200">
              <a:latin typeface="Arial"/>
              <a:ea typeface="Arial"/>
              <a:cs typeface="Arial"/>
              <a:sym typeface="Arial"/>
            </a:endParaRPr>
          </a:p>
        </p:txBody>
      </p:sp>
      <p:sp>
        <p:nvSpPr>
          <p:cNvPr id="1035" name="Google Shape;1035;p70"/>
          <p:cNvSpPr txBox="1"/>
          <p:nvPr/>
        </p:nvSpPr>
        <p:spPr>
          <a:xfrm>
            <a:off x="4638802" y="7857235"/>
            <a:ext cx="33274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001F5F"/>
                </a:solidFill>
                <a:latin typeface="Arial"/>
                <a:ea typeface="Arial"/>
                <a:cs typeface="Arial"/>
                <a:sym typeface="Arial"/>
              </a:rPr>
              <a:t>32%</a:t>
            </a:r>
            <a:endParaRPr sz="1200">
              <a:latin typeface="Arial"/>
              <a:ea typeface="Arial"/>
              <a:cs typeface="Arial"/>
              <a:sym typeface="Arial"/>
            </a:endParaRPr>
          </a:p>
        </p:txBody>
      </p:sp>
      <p:sp>
        <p:nvSpPr>
          <p:cNvPr id="1036" name="Google Shape;1036;p70"/>
          <p:cNvSpPr txBox="1"/>
          <p:nvPr/>
        </p:nvSpPr>
        <p:spPr>
          <a:xfrm>
            <a:off x="5577078" y="7951978"/>
            <a:ext cx="3340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001F5F"/>
                </a:solidFill>
                <a:latin typeface="Arial"/>
                <a:ea typeface="Arial"/>
                <a:cs typeface="Arial"/>
                <a:sym typeface="Arial"/>
              </a:rPr>
              <a:t>25%</a:t>
            </a:r>
            <a:endParaRPr sz="1200">
              <a:latin typeface="Arial"/>
              <a:ea typeface="Arial"/>
              <a:cs typeface="Arial"/>
              <a:sym typeface="Arial"/>
            </a:endParaRPr>
          </a:p>
        </p:txBody>
      </p:sp>
      <p:sp>
        <p:nvSpPr>
          <p:cNvPr id="1037" name="Google Shape;1037;p70"/>
          <p:cNvSpPr txBox="1"/>
          <p:nvPr/>
        </p:nvSpPr>
        <p:spPr>
          <a:xfrm>
            <a:off x="1675002" y="8657970"/>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18-24 ans</a:t>
            </a:r>
            <a:endParaRPr sz="1200">
              <a:latin typeface="Times New Roman"/>
              <a:ea typeface="Times New Roman"/>
              <a:cs typeface="Times New Roman"/>
              <a:sym typeface="Times New Roman"/>
            </a:endParaRPr>
          </a:p>
        </p:txBody>
      </p:sp>
      <p:sp>
        <p:nvSpPr>
          <p:cNvPr id="1038" name="Google Shape;1038;p70"/>
          <p:cNvSpPr txBox="1"/>
          <p:nvPr/>
        </p:nvSpPr>
        <p:spPr>
          <a:xfrm>
            <a:off x="2613405" y="8657970"/>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25-34 ans</a:t>
            </a:r>
            <a:endParaRPr sz="1200">
              <a:latin typeface="Times New Roman"/>
              <a:ea typeface="Times New Roman"/>
              <a:cs typeface="Times New Roman"/>
              <a:sym typeface="Times New Roman"/>
            </a:endParaRPr>
          </a:p>
        </p:txBody>
      </p:sp>
      <p:sp>
        <p:nvSpPr>
          <p:cNvPr id="1039" name="Google Shape;1039;p70"/>
          <p:cNvSpPr txBox="1"/>
          <p:nvPr/>
        </p:nvSpPr>
        <p:spPr>
          <a:xfrm>
            <a:off x="3551935" y="8657970"/>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35-49 ans</a:t>
            </a:r>
            <a:endParaRPr sz="1200">
              <a:latin typeface="Times New Roman"/>
              <a:ea typeface="Times New Roman"/>
              <a:cs typeface="Times New Roman"/>
              <a:sym typeface="Times New Roman"/>
            </a:endParaRPr>
          </a:p>
        </p:txBody>
      </p:sp>
      <p:sp>
        <p:nvSpPr>
          <p:cNvPr id="1040" name="Google Shape;1040;p70"/>
          <p:cNvSpPr txBox="1"/>
          <p:nvPr/>
        </p:nvSpPr>
        <p:spPr>
          <a:xfrm>
            <a:off x="4490465" y="8657970"/>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50-64 ans</a:t>
            </a:r>
            <a:endParaRPr sz="1200">
              <a:latin typeface="Times New Roman"/>
              <a:ea typeface="Times New Roman"/>
              <a:cs typeface="Times New Roman"/>
              <a:sym typeface="Times New Roman"/>
            </a:endParaRPr>
          </a:p>
        </p:txBody>
      </p:sp>
      <p:sp>
        <p:nvSpPr>
          <p:cNvPr id="1041" name="Google Shape;1041;p70"/>
          <p:cNvSpPr txBox="1"/>
          <p:nvPr/>
        </p:nvSpPr>
        <p:spPr>
          <a:xfrm>
            <a:off x="5310378" y="8657970"/>
            <a:ext cx="8293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65 ans et plus</a:t>
            </a:r>
            <a:endParaRPr sz="1200">
              <a:latin typeface="Times New Roman"/>
              <a:ea typeface="Times New Roman"/>
              <a:cs typeface="Times New Roman"/>
              <a:sym typeface="Times New Roman"/>
            </a:endParaRPr>
          </a:p>
        </p:txBody>
      </p:sp>
      <p:sp>
        <p:nvSpPr>
          <p:cNvPr id="1042" name="Google Shape;1042;p70"/>
          <p:cNvSpPr txBox="1"/>
          <p:nvPr/>
        </p:nvSpPr>
        <p:spPr>
          <a:xfrm>
            <a:off x="4856353" y="5122150"/>
            <a:ext cx="1348740" cy="737235"/>
          </a:xfrm>
          <a:prstGeom prst="rect">
            <a:avLst/>
          </a:prstGeom>
          <a:solidFill>
            <a:srgbClr val="C00000"/>
          </a:solidFill>
          <a:ln>
            <a:noFill/>
          </a:ln>
        </p:spPr>
        <p:txBody>
          <a:bodyPr anchorCtr="0" anchor="t" bIns="0" lIns="0" spcFirstLastPara="1" rIns="0" wrap="square" tIns="29825">
            <a:spAutoFit/>
          </a:bodyPr>
          <a:lstStyle/>
          <a:p>
            <a:pPr indent="0" lvl="0" marL="635" rtl="0" algn="ctr">
              <a:lnSpc>
                <a:spcPct val="119142"/>
              </a:lnSpc>
              <a:spcBef>
                <a:spcPts val="0"/>
              </a:spcBef>
              <a:spcAft>
                <a:spcPts val="0"/>
              </a:spcAft>
              <a:buNone/>
            </a:pPr>
            <a:r>
              <a:rPr b="1" lang="en-US" sz="1750">
                <a:solidFill>
                  <a:srgbClr val="FFFFFF"/>
                </a:solidFill>
                <a:latin typeface="Times New Roman"/>
                <a:ea typeface="Times New Roman"/>
                <a:cs typeface="Times New Roman"/>
                <a:sym typeface="Times New Roman"/>
              </a:rPr>
              <a:t>Non</a:t>
            </a:r>
            <a:endParaRPr sz="1750">
              <a:latin typeface="Times New Roman"/>
              <a:ea typeface="Times New Roman"/>
              <a:cs typeface="Times New Roman"/>
              <a:sym typeface="Times New Roman"/>
            </a:endParaRPr>
          </a:p>
          <a:p>
            <a:pPr indent="0" lvl="0" marL="1905" rtl="0" algn="ctr">
              <a:lnSpc>
                <a:spcPct val="119375"/>
              </a:lnSpc>
              <a:spcBef>
                <a:spcPts val="0"/>
              </a:spcBef>
              <a:spcAft>
                <a:spcPts val="0"/>
              </a:spcAft>
              <a:buNone/>
            </a:pPr>
            <a:r>
              <a:rPr b="1" lang="en-US" sz="2400">
                <a:solidFill>
                  <a:srgbClr val="FFFFFF"/>
                </a:solidFill>
                <a:latin typeface="Times New Roman"/>
                <a:ea typeface="Times New Roman"/>
                <a:cs typeface="Times New Roman"/>
                <a:sym typeface="Times New Roman"/>
              </a:rPr>
              <a:t>56 </a:t>
            </a:r>
            <a:r>
              <a:rPr b="1" lang="en-US" sz="1750">
                <a:solidFill>
                  <a:srgbClr val="FFFFFF"/>
                </a:solidFill>
                <a:latin typeface="Times New Roman"/>
                <a:ea typeface="Times New Roman"/>
                <a:cs typeface="Times New Roman"/>
                <a:sym typeface="Times New Roman"/>
              </a:rPr>
              <a:t>%</a:t>
            </a:r>
            <a:endParaRPr sz="1750">
              <a:latin typeface="Times New Roman"/>
              <a:ea typeface="Times New Roman"/>
              <a:cs typeface="Times New Roman"/>
              <a:sym typeface="Times New Roman"/>
            </a:endParaRPr>
          </a:p>
        </p:txBody>
      </p:sp>
      <p:sp>
        <p:nvSpPr>
          <p:cNvPr id="1043" name="Google Shape;1043;p70"/>
          <p:cNvSpPr txBox="1"/>
          <p:nvPr/>
        </p:nvSpPr>
        <p:spPr>
          <a:xfrm>
            <a:off x="207975" y="9583622"/>
            <a:ext cx="290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p:txBody>
      </p:sp>
      <p:pic>
        <p:nvPicPr>
          <p:cNvPr id="1044" name="Google Shape;1044;p70"/>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1045" name="Google Shape;1045;p70"/>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1046" name="Google Shape;1046;p70"/>
          <p:cNvSpPr txBox="1"/>
          <p:nvPr/>
        </p:nvSpPr>
        <p:spPr>
          <a:xfrm>
            <a:off x="2622295" y="1094613"/>
            <a:ext cx="228854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 risque d’addiction pour soi</a:t>
            </a:r>
            <a:endParaRPr sz="1800">
              <a:latin typeface="Times New Roman"/>
              <a:ea typeface="Times New Roman"/>
              <a:cs typeface="Times New Roman"/>
              <a:sym typeface="Times New Roman"/>
            </a:endParaRPr>
          </a:p>
        </p:txBody>
      </p:sp>
      <p:sp>
        <p:nvSpPr>
          <p:cNvPr id="1047" name="Google Shape;1047;p70"/>
          <p:cNvSpPr txBox="1"/>
          <p:nvPr/>
        </p:nvSpPr>
        <p:spPr>
          <a:xfrm>
            <a:off x="7129526" y="10069474"/>
            <a:ext cx="217170" cy="152400"/>
          </a:xfrm>
          <a:prstGeom prst="rect">
            <a:avLst/>
          </a:prstGeom>
          <a:noFill/>
          <a:ln>
            <a:noFill/>
          </a:ln>
        </p:spPr>
        <p:txBody>
          <a:bodyPr anchorCtr="0" anchor="t" bIns="0" lIns="0" spcFirstLastPara="1" rIns="0" wrap="square" tIns="0">
            <a:spAutoFit/>
          </a:bodyPr>
          <a:lstStyle/>
          <a:p>
            <a:pPr indent="0" lvl="0" marL="38100" rtl="0" algn="l">
              <a:lnSpc>
                <a:spcPct val="104999"/>
              </a:lnSpc>
              <a:spcBef>
                <a:spcPts val="0"/>
              </a:spcBef>
              <a:spcAft>
                <a:spcPts val="0"/>
              </a:spcAft>
              <a:buNone/>
            </a:pPr>
            <a:fld id="{00000000-1234-1234-1234-123412341234}" type="slidenum">
              <a:rPr lang="en-US" sz="1000">
                <a:solidFill>
                  <a:srgbClr val="404040"/>
                </a:solidFill>
                <a:latin typeface="Calibri"/>
                <a:ea typeface="Calibri"/>
                <a:cs typeface="Calibri"/>
                <a:sym typeface="Calibri"/>
              </a:rPr>
              <a:t>‹#›</a:t>
            </a:fld>
            <a:endParaRPr sz="1000">
              <a:latin typeface="Calibri"/>
              <a:ea typeface="Calibri"/>
              <a:cs typeface="Calibri"/>
              <a:sym typeface="Calibri"/>
            </a:endParaRP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051" name="Shape 1051"/>
        <p:cNvGrpSpPr/>
        <p:nvPr/>
      </p:nvGrpSpPr>
      <p:grpSpPr>
        <a:xfrm>
          <a:off x="0" y="0"/>
          <a:ext cx="0" cy="0"/>
          <a:chOff x="0" y="0"/>
          <a:chExt cx="0" cy="0"/>
        </a:xfrm>
      </p:grpSpPr>
      <p:grpSp>
        <p:nvGrpSpPr>
          <p:cNvPr id="1052" name="Google Shape;1052;p71"/>
          <p:cNvGrpSpPr/>
          <p:nvPr/>
        </p:nvGrpSpPr>
        <p:grpSpPr>
          <a:xfrm>
            <a:off x="802991" y="3385565"/>
            <a:ext cx="3016025" cy="3015869"/>
            <a:chOff x="802991" y="3385565"/>
            <a:chExt cx="3016025" cy="3015869"/>
          </a:xfrm>
        </p:grpSpPr>
        <p:sp>
          <p:nvSpPr>
            <p:cNvPr id="1053" name="Google Shape;1053;p71"/>
            <p:cNvSpPr/>
            <p:nvPr/>
          </p:nvSpPr>
          <p:spPr>
            <a:xfrm>
              <a:off x="2310891" y="3385565"/>
              <a:ext cx="1508125" cy="2393950"/>
            </a:xfrm>
            <a:custGeom>
              <a:rect b="b" l="l" r="r" t="t"/>
              <a:pathLst>
                <a:path extrusionOk="0" h="2393950" w="1508125">
                  <a:moveTo>
                    <a:pt x="0" y="0"/>
                  </a:moveTo>
                  <a:lnTo>
                    <a:pt x="0" y="753872"/>
                  </a:lnTo>
                  <a:lnTo>
                    <a:pt x="52867" y="755729"/>
                  </a:lnTo>
                  <a:lnTo>
                    <a:pt x="105257" y="761262"/>
                  </a:lnTo>
                  <a:lnTo>
                    <a:pt x="156986" y="770410"/>
                  </a:lnTo>
                  <a:lnTo>
                    <a:pt x="207868" y="783114"/>
                  </a:lnTo>
                  <a:lnTo>
                    <a:pt x="257718" y="799315"/>
                  </a:lnTo>
                  <a:lnTo>
                    <a:pt x="306352" y="818952"/>
                  </a:lnTo>
                  <a:lnTo>
                    <a:pt x="353584" y="841967"/>
                  </a:lnTo>
                  <a:lnTo>
                    <a:pt x="399229" y="868299"/>
                  </a:lnTo>
                  <a:lnTo>
                    <a:pt x="443102" y="897890"/>
                  </a:lnTo>
                  <a:lnTo>
                    <a:pt x="480798" y="927113"/>
                  </a:lnTo>
                  <a:lnTo>
                    <a:pt x="516147" y="958225"/>
                  </a:lnTo>
                  <a:lnTo>
                    <a:pt x="549131" y="991103"/>
                  </a:lnTo>
                  <a:lnTo>
                    <a:pt x="579729" y="1025622"/>
                  </a:lnTo>
                  <a:lnTo>
                    <a:pt x="607923" y="1061661"/>
                  </a:lnTo>
                  <a:lnTo>
                    <a:pt x="633692" y="1099094"/>
                  </a:lnTo>
                  <a:lnTo>
                    <a:pt x="657018" y="1137800"/>
                  </a:lnTo>
                  <a:lnTo>
                    <a:pt x="677879" y="1177655"/>
                  </a:lnTo>
                  <a:lnTo>
                    <a:pt x="696258" y="1218534"/>
                  </a:lnTo>
                  <a:lnTo>
                    <a:pt x="712135" y="1260316"/>
                  </a:lnTo>
                  <a:lnTo>
                    <a:pt x="725489" y="1302877"/>
                  </a:lnTo>
                  <a:lnTo>
                    <a:pt x="736302" y="1346092"/>
                  </a:lnTo>
                  <a:lnTo>
                    <a:pt x="744553" y="1389840"/>
                  </a:lnTo>
                  <a:lnTo>
                    <a:pt x="750223" y="1433996"/>
                  </a:lnTo>
                  <a:lnTo>
                    <a:pt x="753294" y="1478438"/>
                  </a:lnTo>
                  <a:lnTo>
                    <a:pt x="753744" y="1523041"/>
                  </a:lnTo>
                  <a:lnTo>
                    <a:pt x="751555" y="1567683"/>
                  </a:lnTo>
                  <a:lnTo>
                    <a:pt x="746707" y="1612241"/>
                  </a:lnTo>
                  <a:lnTo>
                    <a:pt x="739181" y="1656590"/>
                  </a:lnTo>
                  <a:lnTo>
                    <a:pt x="728956" y="1700608"/>
                  </a:lnTo>
                  <a:lnTo>
                    <a:pt x="716014" y="1744171"/>
                  </a:lnTo>
                  <a:lnTo>
                    <a:pt x="700334" y="1787155"/>
                  </a:lnTo>
                  <a:lnTo>
                    <a:pt x="681898" y="1829439"/>
                  </a:lnTo>
                  <a:lnTo>
                    <a:pt x="660686" y="1870897"/>
                  </a:lnTo>
                  <a:lnTo>
                    <a:pt x="636677" y="1911408"/>
                  </a:lnTo>
                  <a:lnTo>
                    <a:pt x="609853" y="1950847"/>
                  </a:lnTo>
                  <a:lnTo>
                    <a:pt x="1219708" y="2393950"/>
                  </a:lnTo>
                  <a:lnTo>
                    <a:pt x="1248545" y="2352851"/>
                  </a:lnTo>
                  <a:lnTo>
                    <a:pt x="1275935" y="2310916"/>
                  </a:lnTo>
                  <a:lnTo>
                    <a:pt x="1301864" y="2268183"/>
                  </a:lnTo>
                  <a:lnTo>
                    <a:pt x="1326320" y="2224691"/>
                  </a:lnTo>
                  <a:lnTo>
                    <a:pt x="1349290" y="2180478"/>
                  </a:lnTo>
                  <a:lnTo>
                    <a:pt x="1370761" y="2135585"/>
                  </a:lnTo>
                  <a:lnTo>
                    <a:pt x="1390721" y="2090050"/>
                  </a:lnTo>
                  <a:lnTo>
                    <a:pt x="1409156" y="2043912"/>
                  </a:lnTo>
                  <a:lnTo>
                    <a:pt x="1426055" y="1997209"/>
                  </a:lnTo>
                  <a:lnTo>
                    <a:pt x="1441405" y="1949982"/>
                  </a:lnTo>
                  <a:lnTo>
                    <a:pt x="1455193" y="1902269"/>
                  </a:lnTo>
                  <a:lnTo>
                    <a:pt x="1467406" y="1854108"/>
                  </a:lnTo>
                  <a:lnTo>
                    <a:pt x="1478032" y="1805540"/>
                  </a:lnTo>
                  <a:lnTo>
                    <a:pt x="1487058" y="1756602"/>
                  </a:lnTo>
                  <a:lnTo>
                    <a:pt x="1494471" y="1707335"/>
                  </a:lnTo>
                  <a:lnTo>
                    <a:pt x="1500259" y="1657776"/>
                  </a:lnTo>
                  <a:lnTo>
                    <a:pt x="1504408" y="1607965"/>
                  </a:lnTo>
                  <a:lnTo>
                    <a:pt x="1506908" y="1557941"/>
                  </a:lnTo>
                  <a:lnTo>
                    <a:pt x="1507744" y="1507744"/>
                  </a:lnTo>
                  <a:lnTo>
                    <a:pt x="1506998" y="1459887"/>
                  </a:lnTo>
                  <a:lnTo>
                    <a:pt x="1504777" y="1412401"/>
                  </a:lnTo>
                  <a:lnTo>
                    <a:pt x="1501102" y="1365309"/>
                  </a:lnTo>
                  <a:lnTo>
                    <a:pt x="1495995" y="1318633"/>
                  </a:lnTo>
                  <a:lnTo>
                    <a:pt x="1489478" y="1272395"/>
                  </a:lnTo>
                  <a:lnTo>
                    <a:pt x="1481573" y="1226617"/>
                  </a:lnTo>
                  <a:lnTo>
                    <a:pt x="1472303" y="1181320"/>
                  </a:lnTo>
                  <a:lnTo>
                    <a:pt x="1461690" y="1136528"/>
                  </a:lnTo>
                  <a:lnTo>
                    <a:pt x="1449755" y="1092262"/>
                  </a:lnTo>
                  <a:lnTo>
                    <a:pt x="1436521" y="1048544"/>
                  </a:lnTo>
                  <a:lnTo>
                    <a:pt x="1422010" y="1005396"/>
                  </a:lnTo>
                  <a:lnTo>
                    <a:pt x="1406244" y="962841"/>
                  </a:lnTo>
                  <a:lnTo>
                    <a:pt x="1389245" y="920900"/>
                  </a:lnTo>
                  <a:lnTo>
                    <a:pt x="1371034" y="879596"/>
                  </a:lnTo>
                  <a:lnTo>
                    <a:pt x="1351635" y="838951"/>
                  </a:lnTo>
                  <a:lnTo>
                    <a:pt x="1331070" y="798986"/>
                  </a:lnTo>
                  <a:lnTo>
                    <a:pt x="1309359" y="759724"/>
                  </a:lnTo>
                  <a:lnTo>
                    <a:pt x="1286526" y="721188"/>
                  </a:lnTo>
                  <a:lnTo>
                    <a:pt x="1262593" y="683398"/>
                  </a:lnTo>
                  <a:lnTo>
                    <a:pt x="1237581" y="646377"/>
                  </a:lnTo>
                  <a:lnTo>
                    <a:pt x="1211513" y="610148"/>
                  </a:lnTo>
                  <a:lnTo>
                    <a:pt x="1184410" y="574732"/>
                  </a:lnTo>
                  <a:lnTo>
                    <a:pt x="1156296" y="540151"/>
                  </a:lnTo>
                  <a:lnTo>
                    <a:pt x="1127192" y="506428"/>
                  </a:lnTo>
                  <a:lnTo>
                    <a:pt x="1097119" y="473584"/>
                  </a:lnTo>
                  <a:lnTo>
                    <a:pt x="1066101" y="441642"/>
                  </a:lnTo>
                  <a:lnTo>
                    <a:pt x="1034159" y="410624"/>
                  </a:lnTo>
                  <a:lnTo>
                    <a:pt x="1001315" y="380551"/>
                  </a:lnTo>
                  <a:lnTo>
                    <a:pt x="967592" y="351447"/>
                  </a:lnTo>
                  <a:lnTo>
                    <a:pt x="933011" y="323333"/>
                  </a:lnTo>
                  <a:lnTo>
                    <a:pt x="897595" y="296230"/>
                  </a:lnTo>
                  <a:lnTo>
                    <a:pt x="861366" y="270162"/>
                  </a:lnTo>
                  <a:lnTo>
                    <a:pt x="824345" y="245150"/>
                  </a:lnTo>
                  <a:lnTo>
                    <a:pt x="786555" y="221217"/>
                  </a:lnTo>
                  <a:lnTo>
                    <a:pt x="748019" y="198384"/>
                  </a:lnTo>
                  <a:lnTo>
                    <a:pt x="708757" y="176673"/>
                  </a:lnTo>
                  <a:lnTo>
                    <a:pt x="668792" y="156108"/>
                  </a:lnTo>
                  <a:lnTo>
                    <a:pt x="628147" y="136709"/>
                  </a:lnTo>
                  <a:lnTo>
                    <a:pt x="586843" y="118498"/>
                  </a:lnTo>
                  <a:lnTo>
                    <a:pt x="544902" y="101499"/>
                  </a:lnTo>
                  <a:lnTo>
                    <a:pt x="502347" y="85733"/>
                  </a:lnTo>
                  <a:lnTo>
                    <a:pt x="459199" y="71222"/>
                  </a:lnTo>
                  <a:lnTo>
                    <a:pt x="415481" y="57988"/>
                  </a:lnTo>
                  <a:lnTo>
                    <a:pt x="371215" y="46053"/>
                  </a:lnTo>
                  <a:lnTo>
                    <a:pt x="326423" y="35440"/>
                  </a:lnTo>
                  <a:lnTo>
                    <a:pt x="281126" y="26170"/>
                  </a:lnTo>
                  <a:lnTo>
                    <a:pt x="235348" y="18265"/>
                  </a:lnTo>
                  <a:lnTo>
                    <a:pt x="189110" y="11748"/>
                  </a:lnTo>
                  <a:lnTo>
                    <a:pt x="142434" y="6641"/>
                  </a:lnTo>
                  <a:lnTo>
                    <a:pt x="95342" y="2966"/>
                  </a:lnTo>
                  <a:lnTo>
                    <a:pt x="47856" y="745"/>
                  </a:lnTo>
                  <a:lnTo>
                    <a:pt x="0"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54" name="Google Shape;1054;p71"/>
            <p:cNvSpPr/>
            <p:nvPr/>
          </p:nvSpPr>
          <p:spPr>
            <a:xfrm>
              <a:off x="802991" y="4251324"/>
              <a:ext cx="2727960" cy="2150110"/>
            </a:xfrm>
            <a:custGeom>
              <a:rect b="b" l="l" r="r" t="t"/>
              <a:pathLst>
                <a:path extrusionOk="0" h="2150110" w="2727960">
                  <a:moveTo>
                    <a:pt x="143615" y="0"/>
                  </a:moveTo>
                  <a:lnTo>
                    <a:pt x="123391" y="44845"/>
                  </a:lnTo>
                  <a:lnTo>
                    <a:pt x="104735" y="90048"/>
                  </a:lnTo>
                  <a:lnTo>
                    <a:pt x="87638" y="135575"/>
                  </a:lnTo>
                  <a:lnTo>
                    <a:pt x="72092" y="181393"/>
                  </a:lnTo>
                  <a:lnTo>
                    <a:pt x="58088" y="227466"/>
                  </a:lnTo>
                  <a:lnTo>
                    <a:pt x="45617" y="273762"/>
                  </a:lnTo>
                  <a:lnTo>
                    <a:pt x="34671" y="320246"/>
                  </a:lnTo>
                  <a:lnTo>
                    <a:pt x="25241" y="366884"/>
                  </a:lnTo>
                  <a:lnTo>
                    <a:pt x="17317" y="413642"/>
                  </a:lnTo>
                  <a:lnTo>
                    <a:pt x="10892" y="460486"/>
                  </a:lnTo>
                  <a:lnTo>
                    <a:pt x="5956" y="507382"/>
                  </a:lnTo>
                  <a:lnTo>
                    <a:pt x="2502" y="554297"/>
                  </a:lnTo>
                  <a:lnTo>
                    <a:pt x="519" y="601196"/>
                  </a:lnTo>
                  <a:lnTo>
                    <a:pt x="0" y="648045"/>
                  </a:lnTo>
                  <a:lnTo>
                    <a:pt x="935" y="694810"/>
                  </a:lnTo>
                  <a:lnTo>
                    <a:pt x="3316" y="741458"/>
                  </a:lnTo>
                  <a:lnTo>
                    <a:pt x="7134" y="787954"/>
                  </a:lnTo>
                  <a:lnTo>
                    <a:pt x="12381" y="834264"/>
                  </a:lnTo>
                  <a:lnTo>
                    <a:pt x="19048" y="880354"/>
                  </a:lnTo>
                  <a:lnTo>
                    <a:pt x="27125" y="926191"/>
                  </a:lnTo>
                  <a:lnTo>
                    <a:pt x="36605" y="971740"/>
                  </a:lnTo>
                  <a:lnTo>
                    <a:pt x="47478" y="1016968"/>
                  </a:lnTo>
                  <a:lnTo>
                    <a:pt x="59736" y="1061840"/>
                  </a:lnTo>
                  <a:lnTo>
                    <a:pt x="73370" y="1106322"/>
                  </a:lnTo>
                  <a:lnTo>
                    <a:pt x="88371" y="1150381"/>
                  </a:lnTo>
                  <a:lnTo>
                    <a:pt x="104731" y="1193982"/>
                  </a:lnTo>
                  <a:lnTo>
                    <a:pt x="122441" y="1237092"/>
                  </a:lnTo>
                  <a:lnTo>
                    <a:pt x="141492" y="1279676"/>
                  </a:lnTo>
                  <a:lnTo>
                    <a:pt x="161875" y="1321701"/>
                  </a:lnTo>
                  <a:lnTo>
                    <a:pt x="183581" y="1363132"/>
                  </a:lnTo>
                  <a:lnTo>
                    <a:pt x="206603" y="1403935"/>
                  </a:lnTo>
                  <a:lnTo>
                    <a:pt x="230931" y="1444077"/>
                  </a:lnTo>
                  <a:lnTo>
                    <a:pt x="256556" y="1483524"/>
                  </a:lnTo>
                  <a:lnTo>
                    <a:pt x="283470" y="1522242"/>
                  </a:lnTo>
                  <a:lnTo>
                    <a:pt x="311664" y="1560195"/>
                  </a:lnTo>
                  <a:lnTo>
                    <a:pt x="341129" y="1597352"/>
                  </a:lnTo>
                  <a:lnTo>
                    <a:pt x="371857" y="1633677"/>
                  </a:lnTo>
                  <a:lnTo>
                    <a:pt x="403839" y="1669137"/>
                  </a:lnTo>
                  <a:lnTo>
                    <a:pt x="437065" y="1703697"/>
                  </a:lnTo>
                  <a:lnTo>
                    <a:pt x="471528" y="1737324"/>
                  </a:lnTo>
                  <a:lnTo>
                    <a:pt x="507218" y="1769984"/>
                  </a:lnTo>
                  <a:lnTo>
                    <a:pt x="544127" y="1801642"/>
                  </a:lnTo>
                  <a:lnTo>
                    <a:pt x="582247" y="1832266"/>
                  </a:lnTo>
                  <a:lnTo>
                    <a:pt x="621567" y="1861820"/>
                  </a:lnTo>
                  <a:lnTo>
                    <a:pt x="660730" y="1889350"/>
                  </a:lnTo>
                  <a:lnTo>
                    <a:pt x="700459" y="1915467"/>
                  </a:lnTo>
                  <a:lnTo>
                    <a:pt x="740724" y="1940177"/>
                  </a:lnTo>
                  <a:lnTo>
                    <a:pt x="781493" y="1963484"/>
                  </a:lnTo>
                  <a:lnTo>
                    <a:pt x="822736" y="1985393"/>
                  </a:lnTo>
                  <a:lnTo>
                    <a:pt x="864422" y="2005908"/>
                  </a:lnTo>
                  <a:lnTo>
                    <a:pt x="906520" y="2025036"/>
                  </a:lnTo>
                  <a:lnTo>
                    <a:pt x="949000" y="2042781"/>
                  </a:lnTo>
                  <a:lnTo>
                    <a:pt x="991830" y="2059147"/>
                  </a:lnTo>
                  <a:lnTo>
                    <a:pt x="1034979" y="2074139"/>
                  </a:lnTo>
                  <a:lnTo>
                    <a:pt x="1078418" y="2087763"/>
                  </a:lnTo>
                  <a:lnTo>
                    <a:pt x="1122114" y="2100023"/>
                  </a:lnTo>
                  <a:lnTo>
                    <a:pt x="1166038" y="2110924"/>
                  </a:lnTo>
                  <a:lnTo>
                    <a:pt x="1210158" y="2120471"/>
                  </a:lnTo>
                  <a:lnTo>
                    <a:pt x="1254444" y="2128669"/>
                  </a:lnTo>
                  <a:lnTo>
                    <a:pt x="1298864" y="2135523"/>
                  </a:lnTo>
                  <a:lnTo>
                    <a:pt x="1343388" y="2141038"/>
                  </a:lnTo>
                  <a:lnTo>
                    <a:pt x="1387985" y="2145217"/>
                  </a:lnTo>
                  <a:lnTo>
                    <a:pt x="1432625" y="2148068"/>
                  </a:lnTo>
                  <a:lnTo>
                    <a:pt x="1477275" y="2149594"/>
                  </a:lnTo>
                  <a:lnTo>
                    <a:pt x="1521906" y="2149799"/>
                  </a:lnTo>
                  <a:lnTo>
                    <a:pt x="1566487" y="2148690"/>
                  </a:lnTo>
                  <a:lnTo>
                    <a:pt x="1610987" y="2146271"/>
                  </a:lnTo>
                  <a:lnTo>
                    <a:pt x="1655375" y="2142547"/>
                  </a:lnTo>
                  <a:lnTo>
                    <a:pt x="1699620" y="2137522"/>
                  </a:lnTo>
                  <a:lnTo>
                    <a:pt x="1743692" y="2131202"/>
                  </a:lnTo>
                  <a:lnTo>
                    <a:pt x="1787559" y="2123592"/>
                  </a:lnTo>
                  <a:lnTo>
                    <a:pt x="1831190" y="2114696"/>
                  </a:lnTo>
                  <a:lnTo>
                    <a:pt x="1874556" y="2104519"/>
                  </a:lnTo>
                  <a:lnTo>
                    <a:pt x="1917625" y="2093066"/>
                  </a:lnTo>
                  <a:lnTo>
                    <a:pt x="1960365" y="2080342"/>
                  </a:lnTo>
                  <a:lnTo>
                    <a:pt x="2002748" y="2066352"/>
                  </a:lnTo>
                  <a:lnTo>
                    <a:pt x="2044741" y="2051101"/>
                  </a:lnTo>
                  <a:lnTo>
                    <a:pt x="2086313" y="2034594"/>
                  </a:lnTo>
                  <a:lnTo>
                    <a:pt x="2127435" y="2016835"/>
                  </a:lnTo>
                  <a:lnTo>
                    <a:pt x="2168074" y="1997829"/>
                  </a:lnTo>
                  <a:lnTo>
                    <a:pt x="2208201" y="1977582"/>
                  </a:lnTo>
                  <a:lnTo>
                    <a:pt x="2247784" y="1956098"/>
                  </a:lnTo>
                  <a:lnTo>
                    <a:pt x="2286793" y="1933382"/>
                  </a:lnTo>
                  <a:lnTo>
                    <a:pt x="2325197" y="1909439"/>
                  </a:lnTo>
                  <a:lnTo>
                    <a:pt x="2362964" y="1884274"/>
                  </a:lnTo>
                  <a:lnTo>
                    <a:pt x="2400065" y="1857891"/>
                  </a:lnTo>
                  <a:lnTo>
                    <a:pt x="2436468" y="1830297"/>
                  </a:lnTo>
                  <a:lnTo>
                    <a:pt x="2472142" y="1801494"/>
                  </a:lnTo>
                  <a:lnTo>
                    <a:pt x="2507057" y="1771489"/>
                  </a:lnTo>
                  <a:lnTo>
                    <a:pt x="2541182" y="1740286"/>
                  </a:lnTo>
                  <a:lnTo>
                    <a:pt x="2574485" y="1707891"/>
                  </a:lnTo>
                  <a:lnTo>
                    <a:pt x="2606937" y="1674307"/>
                  </a:lnTo>
                  <a:lnTo>
                    <a:pt x="2638506" y="1639540"/>
                  </a:lnTo>
                  <a:lnTo>
                    <a:pt x="2669161" y="1603595"/>
                  </a:lnTo>
                  <a:lnTo>
                    <a:pt x="2698872" y="1566477"/>
                  </a:lnTo>
                  <a:lnTo>
                    <a:pt x="2727608" y="1528191"/>
                  </a:lnTo>
                  <a:lnTo>
                    <a:pt x="2117754" y="1085088"/>
                  </a:lnTo>
                  <a:lnTo>
                    <a:pt x="2087665" y="1123824"/>
                  </a:lnTo>
                  <a:lnTo>
                    <a:pt x="2055505" y="1160139"/>
                  </a:lnTo>
                  <a:lnTo>
                    <a:pt x="2021410" y="1193997"/>
                  </a:lnTo>
                  <a:lnTo>
                    <a:pt x="1985515" y="1225364"/>
                  </a:lnTo>
                  <a:lnTo>
                    <a:pt x="1947958" y="1254204"/>
                  </a:lnTo>
                  <a:lnTo>
                    <a:pt x="1908873" y="1280483"/>
                  </a:lnTo>
                  <a:lnTo>
                    <a:pt x="1868397" y="1304166"/>
                  </a:lnTo>
                  <a:lnTo>
                    <a:pt x="1826666" y="1325217"/>
                  </a:lnTo>
                  <a:lnTo>
                    <a:pt x="1783817" y="1343602"/>
                  </a:lnTo>
                  <a:lnTo>
                    <a:pt x="1739984" y="1359286"/>
                  </a:lnTo>
                  <a:lnTo>
                    <a:pt x="1695305" y="1372235"/>
                  </a:lnTo>
                  <a:lnTo>
                    <a:pt x="1649914" y="1382412"/>
                  </a:lnTo>
                  <a:lnTo>
                    <a:pt x="1603949" y="1389783"/>
                  </a:lnTo>
                  <a:lnTo>
                    <a:pt x="1557545" y="1394314"/>
                  </a:lnTo>
                  <a:lnTo>
                    <a:pt x="1510839" y="1395969"/>
                  </a:lnTo>
                  <a:lnTo>
                    <a:pt x="1463965" y="1394713"/>
                  </a:lnTo>
                  <a:lnTo>
                    <a:pt x="1417062" y="1390512"/>
                  </a:lnTo>
                  <a:lnTo>
                    <a:pt x="1370263" y="1383331"/>
                  </a:lnTo>
                  <a:lnTo>
                    <a:pt x="1323706" y="1373134"/>
                  </a:lnTo>
                  <a:lnTo>
                    <a:pt x="1277527" y="1359886"/>
                  </a:lnTo>
                  <a:lnTo>
                    <a:pt x="1231861" y="1343554"/>
                  </a:lnTo>
                  <a:lnTo>
                    <a:pt x="1186844" y="1324102"/>
                  </a:lnTo>
                  <a:lnTo>
                    <a:pt x="1144342" y="1302458"/>
                  </a:lnTo>
                  <a:lnTo>
                    <a:pt x="1103791" y="1278520"/>
                  </a:lnTo>
                  <a:lnTo>
                    <a:pt x="1065232" y="1252405"/>
                  </a:lnTo>
                  <a:lnTo>
                    <a:pt x="1028709" y="1224230"/>
                  </a:lnTo>
                  <a:lnTo>
                    <a:pt x="994264" y="1194112"/>
                  </a:lnTo>
                  <a:lnTo>
                    <a:pt x="961939" y="1162170"/>
                  </a:lnTo>
                  <a:lnTo>
                    <a:pt x="931775" y="1128521"/>
                  </a:lnTo>
                  <a:lnTo>
                    <a:pt x="903817" y="1093281"/>
                  </a:lnTo>
                  <a:lnTo>
                    <a:pt x="878105" y="1056570"/>
                  </a:lnTo>
                  <a:lnTo>
                    <a:pt x="854683" y="1018503"/>
                  </a:lnTo>
                  <a:lnTo>
                    <a:pt x="833592" y="979199"/>
                  </a:lnTo>
                  <a:lnTo>
                    <a:pt x="814874" y="938776"/>
                  </a:lnTo>
                  <a:lnTo>
                    <a:pt x="798573" y="897350"/>
                  </a:lnTo>
                  <a:lnTo>
                    <a:pt x="784731" y="855039"/>
                  </a:lnTo>
                  <a:lnTo>
                    <a:pt x="773389" y="811961"/>
                  </a:lnTo>
                  <a:lnTo>
                    <a:pt x="764591" y="768233"/>
                  </a:lnTo>
                  <a:lnTo>
                    <a:pt x="758377" y="723972"/>
                  </a:lnTo>
                  <a:lnTo>
                    <a:pt x="754792" y="679297"/>
                  </a:lnTo>
                  <a:lnTo>
                    <a:pt x="753876" y="634324"/>
                  </a:lnTo>
                  <a:lnTo>
                    <a:pt x="755673" y="589171"/>
                  </a:lnTo>
                  <a:lnTo>
                    <a:pt x="760225" y="543956"/>
                  </a:lnTo>
                  <a:lnTo>
                    <a:pt x="767573" y="498796"/>
                  </a:lnTo>
                  <a:lnTo>
                    <a:pt x="777761" y="453808"/>
                  </a:lnTo>
                  <a:lnTo>
                    <a:pt x="790830" y="409110"/>
                  </a:lnTo>
                  <a:lnTo>
                    <a:pt x="806824" y="364820"/>
                  </a:lnTo>
                  <a:lnTo>
                    <a:pt x="825783" y="321056"/>
                  </a:lnTo>
                  <a:lnTo>
                    <a:pt x="143615" y="0"/>
                  </a:lnTo>
                  <a:close/>
                </a:path>
              </a:pathLst>
            </a:custGeom>
            <a:solidFill>
              <a:srgbClr val="375F92"/>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55" name="Google Shape;1055;p71"/>
            <p:cNvSpPr/>
            <p:nvPr/>
          </p:nvSpPr>
          <p:spPr>
            <a:xfrm>
              <a:off x="946607" y="3529075"/>
              <a:ext cx="1043305" cy="1043305"/>
            </a:xfrm>
            <a:custGeom>
              <a:rect b="b" l="l" r="r" t="t"/>
              <a:pathLst>
                <a:path extrusionOk="0" h="1043304" w="1043305">
                  <a:moveTo>
                    <a:pt x="722299" y="0"/>
                  </a:moveTo>
                  <a:lnTo>
                    <a:pt x="677369" y="22069"/>
                  </a:lnTo>
                  <a:lnTo>
                    <a:pt x="633312" y="45552"/>
                  </a:lnTo>
                  <a:lnTo>
                    <a:pt x="590157" y="70419"/>
                  </a:lnTo>
                  <a:lnTo>
                    <a:pt x="547931" y="96641"/>
                  </a:lnTo>
                  <a:lnTo>
                    <a:pt x="506664" y="124190"/>
                  </a:lnTo>
                  <a:lnTo>
                    <a:pt x="466385" y="153039"/>
                  </a:lnTo>
                  <a:lnTo>
                    <a:pt x="427120" y="183157"/>
                  </a:lnTo>
                  <a:lnTo>
                    <a:pt x="388900" y="214517"/>
                  </a:lnTo>
                  <a:lnTo>
                    <a:pt x="351752" y="247091"/>
                  </a:lnTo>
                  <a:lnTo>
                    <a:pt x="315705" y="280849"/>
                  </a:lnTo>
                  <a:lnTo>
                    <a:pt x="280788" y="315764"/>
                  </a:lnTo>
                  <a:lnTo>
                    <a:pt x="247028" y="351807"/>
                  </a:lnTo>
                  <a:lnTo>
                    <a:pt x="214455" y="388949"/>
                  </a:lnTo>
                  <a:lnTo>
                    <a:pt x="183097" y="427162"/>
                  </a:lnTo>
                  <a:lnTo>
                    <a:pt x="152982" y="466417"/>
                  </a:lnTo>
                  <a:lnTo>
                    <a:pt x="124139" y="506687"/>
                  </a:lnTo>
                  <a:lnTo>
                    <a:pt x="96596" y="547942"/>
                  </a:lnTo>
                  <a:lnTo>
                    <a:pt x="70383" y="590154"/>
                  </a:lnTo>
                  <a:lnTo>
                    <a:pt x="45526" y="633295"/>
                  </a:lnTo>
                  <a:lnTo>
                    <a:pt x="22056" y="677336"/>
                  </a:lnTo>
                  <a:lnTo>
                    <a:pt x="0" y="722248"/>
                  </a:lnTo>
                  <a:lnTo>
                    <a:pt x="682167" y="1043304"/>
                  </a:lnTo>
                  <a:lnTo>
                    <a:pt x="706137" y="996631"/>
                  </a:lnTo>
                  <a:lnTo>
                    <a:pt x="733153" y="951950"/>
                  </a:lnTo>
                  <a:lnTo>
                    <a:pt x="763085" y="909393"/>
                  </a:lnTo>
                  <a:lnTo>
                    <a:pt x="795801" y="869093"/>
                  </a:lnTo>
                  <a:lnTo>
                    <a:pt x="831170" y="831183"/>
                  </a:lnTo>
                  <a:lnTo>
                    <a:pt x="869062" y="795795"/>
                  </a:lnTo>
                  <a:lnTo>
                    <a:pt x="909344" y="763061"/>
                  </a:lnTo>
                  <a:lnTo>
                    <a:pt x="951887" y="733116"/>
                  </a:lnTo>
                  <a:lnTo>
                    <a:pt x="996559" y="706090"/>
                  </a:lnTo>
                  <a:lnTo>
                    <a:pt x="1043228" y="682116"/>
                  </a:lnTo>
                  <a:lnTo>
                    <a:pt x="722299" y="0"/>
                  </a:lnTo>
                  <a:close/>
                </a:path>
              </a:pathLst>
            </a:custGeom>
            <a:solidFill>
              <a:srgbClr val="FFC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56" name="Google Shape;1056;p71"/>
            <p:cNvSpPr/>
            <p:nvPr/>
          </p:nvSpPr>
          <p:spPr>
            <a:xfrm>
              <a:off x="1668907" y="3412362"/>
              <a:ext cx="501015" cy="798830"/>
            </a:xfrm>
            <a:custGeom>
              <a:rect b="b" l="l" r="r" t="t"/>
              <a:pathLst>
                <a:path extrusionOk="0" h="798829" w="501014">
                  <a:moveTo>
                    <a:pt x="359410" y="0"/>
                  </a:moveTo>
                  <a:lnTo>
                    <a:pt x="306397" y="11077"/>
                  </a:lnTo>
                  <a:lnTo>
                    <a:pt x="253855" y="24049"/>
                  </a:lnTo>
                  <a:lnTo>
                    <a:pt x="201835" y="38898"/>
                  </a:lnTo>
                  <a:lnTo>
                    <a:pt x="150389" y="55607"/>
                  </a:lnTo>
                  <a:lnTo>
                    <a:pt x="99567" y="74158"/>
                  </a:lnTo>
                  <a:lnTo>
                    <a:pt x="49420" y="94532"/>
                  </a:lnTo>
                  <a:lnTo>
                    <a:pt x="0" y="116713"/>
                  </a:lnTo>
                  <a:lnTo>
                    <a:pt x="320929" y="798830"/>
                  </a:lnTo>
                  <a:lnTo>
                    <a:pt x="364438" y="780022"/>
                  </a:lnTo>
                  <a:lnTo>
                    <a:pt x="408971" y="764000"/>
                  </a:lnTo>
                  <a:lnTo>
                    <a:pt x="454409" y="750788"/>
                  </a:lnTo>
                  <a:lnTo>
                    <a:pt x="500634" y="740410"/>
                  </a:lnTo>
                  <a:lnTo>
                    <a:pt x="359410"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1057" name="Google Shape;1057;p71"/>
            <p:cNvPicPr preferRelativeResize="0"/>
            <p:nvPr/>
          </p:nvPicPr>
          <p:blipFill rotWithShape="1">
            <a:blip r:embed="rId3">
              <a:alphaModFix/>
            </a:blip>
            <a:srcRect b="0" l="0" r="0" t="0"/>
            <a:stretch/>
          </p:blipFill>
          <p:spPr>
            <a:xfrm>
              <a:off x="2028316" y="3385565"/>
              <a:ext cx="282575" cy="767207"/>
            </a:xfrm>
            <a:prstGeom prst="rect">
              <a:avLst/>
            </a:prstGeom>
            <a:noFill/>
            <a:ln>
              <a:noFill/>
            </a:ln>
          </p:spPr>
        </p:pic>
      </p:grpSp>
      <p:sp>
        <p:nvSpPr>
          <p:cNvPr id="1058" name="Google Shape;1058;p71"/>
          <p:cNvSpPr txBox="1"/>
          <p:nvPr/>
        </p:nvSpPr>
        <p:spPr>
          <a:xfrm>
            <a:off x="3150489" y="4250181"/>
            <a:ext cx="33591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F1F1F1"/>
                </a:solidFill>
                <a:latin typeface="Calibri"/>
                <a:ea typeface="Calibri"/>
                <a:cs typeface="Calibri"/>
                <a:sym typeface="Calibri"/>
              </a:rPr>
              <a:t>35%</a:t>
            </a:r>
            <a:endParaRPr sz="1400">
              <a:latin typeface="Calibri"/>
              <a:ea typeface="Calibri"/>
              <a:cs typeface="Calibri"/>
              <a:sym typeface="Calibri"/>
            </a:endParaRPr>
          </a:p>
        </p:txBody>
      </p:sp>
      <p:sp>
        <p:nvSpPr>
          <p:cNvPr id="1059" name="Google Shape;1059;p71"/>
          <p:cNvSpPr txBox="1"/>
          <p:nvPr/>
        </p:nvSpPr>
        <p:spPr>
          <a:xfrm>
            <a:off x="1567052" y="5737097"/>
            <a:ext cx="33528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solidFill>
                  <a:srgbClr val="F1F1F1"/>
                </a:solidFill>
                <a:latin typeface="Calibri"/>
                <a:ea typeface="Calibri"/>
                <a:cs typeface="Calibri"/>
                <a:sym typeface="Calibri"/>
              </a:rPr>
              <a:t>47%</a:t>
            </a:r>
            <a:endParaRPr sz="1400">
              <a:latin typeface="Calibri"/>
              <a:ea typeface="Calibri"/>
              <a:cs typeface="Calibri"/>
              <a:sym typeface="Calibri"/>
            </a:endParaRPr>
          </a:p>
        </p:txBody>
      </p:sp>
      <p:sp>
        <p:nvSpPr>
          <p:cNvPr id="1060" name="Google Shape;1060;p71"/>
          <p:cNvSpPr txBox="1"/>
          <p:nvPr/>
        </p:nvSpPr>
        <p:spPr>
          <a:xfrm>
            <a:off x="1343025" y="3964050"/>
            <a:ext cx="33591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400">
                <a:solidFill>
                  <a:srgbClr val="F1F1F1"/>
                </a:solidFill>
                <a:latin typeface="Calibri"/>
                <a:ea typeface="Calibri"/>
                <a:cs typeface="Calibri"/>
                <a:sym typeface="Calibri"/>
              </a:rPr>
              <a:t>11%</a:t>
            </a:r>
            <a:endParaRPr sz="1400">
              <a:latin typeface="Calibri"/>
              <a:ea typeface="Calibri"/>
              <a:cs typeface="Calibri"/>
              <a:sym typeface="Calibri"/>
            </a:endParaRPr>
          </a:p>
        </p:txBody>
      </p:sp>
      <p:sp>
        <p:nvSpPr>
          <p:cNvPr id="1061" name="Google Shape;1061;p71"/>
          <p:cNvSpPr txBox="1"/>
          <p:nvPr/>
        </p:nvSpPr>
        <p:spPr>
          <a:xfrm>
            <a:off x="1837944" y="3637228"/>
            <a:ext cx="514984" cy="240029"/>
          </a:xfrm>
          <a:prstGeom prst="rect">
            <a:avLst/>
          </a:prstGeom>
          <a:noFill/>
          <a:ln>
            <a:noFill/>
          </a:ln>
        </p:spPr>
        <p:txBody>
          <a:bodyPr anchorCtr="0" anchor="t" bIns="0" lIns="0" spcFirstLastPara="1" rIns="0" wrap="square" tIns="13325">
            <a:spAutoFit/>
          </a:bodyPr>
          <a:lstStyle/>
          <a:p>
            <a:pPr indent="0" lvl="0" marL="38100" rtl="0" algn="l">
              <a:lnSpc>
                <a:spcPct val="100000"/>
              </a:lnSpc>
              <a:spcBef>
                <a:spcPts val="0"/>
              </a:spcBef>
              <a:spcAft>
                <a:spcPts val="0"/>
              </a:spcAft>
              <a:buNone/>
            </a:pPr>
            <a:r>
              <a:rPr b="1" baseline="-25000" lang="en-US" sz="2100">
                <a:solidFill>
                  <a:srgbClr val="FFFFFF"/>
                </a:solidFill>
                <a:latin typeface="Calibri"/>
                <a:ea typeface="Calibri"/>
                <a:cs typeface="Calibri"/>
                <a:sym typeface="Calibri"/>
              </a:rPr>
              <a:t>4%</a:t>
            </a:r>
            <a:r>
              <a:rPr b="1" lang="en-US" sz="1400">
                <a:latin typeface="Calibri"/>
                <a:ea typeface="Calibri"/>
                <a:cs typeface="Calibri"/>
                <a:sym typeface="Calibri"/>
              </a:rPr>
              <a:t>3%</a:t>
            </a:r>
            <a:endParaRPr sz="1400">
              <a:latin typeface="Calibri"/>
              <a:ea typeface="Calibri"/>
              <a:cs typeface="Calibri"/>
              <a:sym typeface="Calibri"/>
            </a:endParaRPr>
          </a:p>
        </p:txBody>
      </p:sp>
      <p:sp>
        <p:nvSpPr>
          <p:cNvPr id="1062" name="Google Shape;1062;p71"/>
          <p:cNvSpPr/>
          <p:nvPr/>
        </p:nvSpPr>
        <p:spPr>
          <a:xfrm>
            <a:off x="800138" y="2925581"/>
            <a:ext cx="77470" cy="77470"/>
          </a:xfrm>
          <a:custGeom>
            <a:rect b="b" l="l" r="r" t="t"/>
            <a:pathLst>
              <a:path extrusionOk="0" h="77469" w="77469">
                <a:moveTo>
                  <a:pt x="76951" y="0"/>
                </a:moveTo>
                <a:lnTo>
                  <a:pt x="0" y="0"/>
                </a:lnTo>
                <a:lnTo>
                  <a:pt x="0" y="76951"/>
                </a:lnTo>
                <a:lnTo>
                  <a:pt x="76951" y="76951"/>
                </a:lnTo>
                <a:lnTo>
                  <a:pt x="76951"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63" name="Google Shape;1063;p71"/>
          <p:cNvSpPr txBox="1"/>
          <p:nvPr/>
        </p:nvSpPr>
        <p:spPr>
          <a:xfrm>
            <a:off x="898347" y="2840227"/>
            <a:ext cx="893444"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Oui, tout à fait</a:t>
            </a:r>
            <a:endParaRPr sz="1200">
              <a:latin typeface="Times New Roman"/>
              <a:ea typeface="Times New Roman"/>
              <a:cs typeface="Times New Roman"/>
              <a:sym typeface="Times New Roman"/>
            </a:endParaRPr>
          </a:p>
        </p:txBody>
      </p:sp>
      <p:sp>
        <p:nvSpPr>
          <p:cNvPr id="1064" name="Google Shape;1064;p71"/>
          <p:cNvSpPr/>
          <p:nvPr/>
        </p:nvSpPr>
        <p:spPr>
          <a:xfrm>
            <a:off x="2126107" y="2925581"/>
            <a:ext cx="77470" cy="77470"/>
          </a:xfrm>
          <a:custGeom>
            <a:rect b="b" l="l" r="r" t="t"/>
            <a:pathLst>
              <a:path extrusionOk="0" h="77469" w="77469">
                <a:moveTo>
                  <a:pt x="76951" y="0"/>
                </a:moveTo>
                <a:lnTo>
                  <a:pt x="0" y="0"/>
                </a:lnTo>
                <a:lnTo>
                  <a:pt x="0" y="76951"/>
                </a:lnTo>
                <a:lnTo>
                  <a:pt x="76951" y="76951"/>
                </a:lnTo>
                <a:lnTo>
                  <a:pt x="76951" y="0"/>
                </a:lnTo>
                <a:close/>
              </a:path>
            </a:pathLst>
          </a:custGeom>
          <a:solidFill>
            <a:srgbClr val="375F92"/>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65" name="Google Shape;1065;p71"/>
          <p:cNvSpPr txBox="1"/>
          <p:nvPr/>
        </p:nvSpPr>
        <p:spPr>
          <a:xfrm>
            <a:off x="2224532" y="2840227"/>
            <a:ext cx="67881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Oui, plutôt</a:t>
            </a:r>
            <a:endParaRPr sz="1200">
              <a:latin typeface="Times New Roman"/>
              <a:ea typeface="Times New Roman"/>
              <a:cs typeface="Times New Roman"/>
              <a:sym typeface="Times New Roman"/>
            </a:endParaRPr>
          </a:p>
        </p:txBody>
      </p:sp>
      <p:sp>
        <p:nvSpPr>
          <p:cNvPr id="1066" name="Google Shape;1066;p71"/>
          <p:cNvSpPr/>
          <p:nvPr/>
        </p:nvSpPr>
        <p:spPr>
          <a:xfrm>
            <a:off x="3236595" y="2925581"/>
            <a:ext cx="77470" cy="77470"/>
          </a:xfrm>
          <a:custGeom>
            <a:rect b="b" l="l" r="r" t="t"/>
            <a:pathLst>
              <a:path extrusionOk="0" h="77469" w="77470">
                <a:moveTo>
                  <a:pt x="76951" y="0"/>
                </a:moveTo>
                <a:lnTo>
                  <a:pt x="0" y="0"/>
                </a:lnTo>
                <a:lnTo>
                  <a:pt x="0" y="76951"/>
                </a:lnTo>
                <a:lnTo>
                  <a:pt x="76951" y="76951"/>
                </a:lnTo>
                <a:lnTo>
                  <a:pt x="76951" y="0"/>
                </a:lnTo>
                <a:close/>
              </a:path>
            </a:pathLst>
          </a:custGeom>
          <a:solidFill>
            <a:srgbClr val="FFC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67" name="Google Shape;1067;p71"/>
          <p:cNvSpPr txBox="1"/>
          <p:nvPr/>
        </p:nvSpPr>
        <p:spPr>
          <a:xfrm>
            <a:off x="3335273" y="2840227"/>
            <a:ext cx="9563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Non, plutôt pas</a:t>
            </a:r>
            <a:endParaRPr sz="1200">
              <a:latin typeface="Times New Roman"/>
              <a:ea typeface="Times New Roman"/>
              <a:cs typeface="Times New Roman"/>
              <a:sym typeface="Times New Roman"/>
            </a:endParaRPr>
          </a:p>
        </p:txBody>
      </p:sp>
      <p:sp>
        <p:nvSpPr>
          <p:cNvPr id="1068" name="Google Shape;1068;p71"/>
          <p:cNvSpPr/>
          <p:nvPr/>
        </p:nvSpPr>
        <p:spPr>
          <a:xfrm>
            <a:off x="4624323" y="2925581"/>
            <a:ext cx="77470" cy="77470"/>
          </a:xfrm>
          <a:custGeom>
            <a:rect b="b" l="l" r="r" t="t"/>
            <a:pathLst>
              <a:path extrusionOk="0" h="77469" w="77470">
                <a:moveTo>
                  <a:pt x="76951" y="0"/>
                </a:moveTo>
                <a:lnTo>
                  <a:pt x="0" y="0"/>
                </a:lnTo>
                <a:lnTo>
                  <a:pt x="0" y="76951"/>
                </a:lnTo>
                <a:lnTo>
                  <a:pt x="76951" y="76951"/>
                </a:lnTo>
                <a:lnTo>
                  <a:pt x="76951"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69" name="Google Shape;1069;p71"/>
          <p:cNvSpPr txBox="1"/>
          <p:nvPr/>
        </p:nvSpPr>
        <p:spPr>
          <a:xfrm>
            <a:off x="4723257" y="2840227"/>
            <a:ext cx="10325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Non, pas du tout</a:t>
            </a:r>
            <a:endParaRPr sz="1200">
              <a:latin typeface="Times New Roman"/>
              <a:ea typeface="Times New Roman"/>
              <a:cs typeface="Times New Roman"/>
              <a:sym typeface="Times New Roman"/>
            </a:endParaRPr>
          </a:p>
        </p:txBody>
      </p:sp>
      <p:pic>
        <p:nvPicPr>
          <p:cNvPr id="1070" name="Google Shape;1070;p71"/>
          <p:cNvPicPr preferRelativeResize="0"/>
          <p:nvPr/>
        </p:nvPicPr>
        <p:blipFill rotWithShape="1">
          <a:blip r:embed="rId4">
            <a:alphaModFix/>
          </a:blip>
          <a:srcRect b="0" l="0" r="0" t="0"/>
          <a:stretch/>
        </p:blipFill>
        <p:spPr>
          <a:xfrm>
            <a:off x="6088253" y="2925581"/>
            <a:ext cx="76951" cy="76951"/>
          </a:xfrm>
          <a:prstGeom prst="rect">
            <a:avLst/>
          </a:prstGeom>
          <a:noFill/>
          <a:ln>
            <a:noFill/>
          </a:ln>
        </p:spPr>
      </p:pic>
      <p:sp>
        <p:nvSpPr>
          <p:cNvPr id="1071" name="Google Shape;1071;p71"/>
          <p:cNvSpPr txBox="1"/>
          <p:nvPr/>
        </p:nvSpPr>
        <p:spPr>
          <a:xfrm>
            <a:off x="6187185" y="2840227"/>
            <a:ext cx="80200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Non réponse</a:t>
            </a:r>
            <a:endParaRPr sz="1200">
              <a:latin typeface="Times New Roman"/>
              <a:ea typeface="Times New Roman"/>
              <a:cs typeface="Times New Roman"/>
              <a:sym typeface="Times New Roman"/>
            </a:endParaRPr>
          </a:p>
        </p:txBody>
      </p:sp>
      <p:sp>
        <p:nvSpPr>
          <p:cNvPr id="1072" name="Google Shape;1072;p71"/>
          <p:cNvSpPr/>
          <p:nvPr/>
        </p:nvSpPr>
        <p:spPr>
          <a:xfrm>
            <a:off x="6809" y="9988803"/>
            <a:ext cx="7552690" cy="396875"/>
          </a:xfrm>
          <a:custGeom>
            <a:rect b="b" l="l" r="r" t="t"/>
            <a:pathLst>
              <a:path extrusionOk="0" h="396875" w="7552690">
                <a:moveTo>
                  <a:pt x="7552230" y="0"/>
                </a:moveTo>
                <a:lnTo>
                  <a:pt x="0" y="0"/>
                </a:lnTo>
                <a:lnTo>
                  <a:pt x="0" y="396468"/>
                </a:lnTo>
                <a:lnTo>
                  <a:pt x="7552230" y="396468"/>
                </a:lnTo>
                <a:lnTo>
                  <a:pt x="7552230" y="0"/>
                </a:lnTo>
                <a:close/>
              </a:path>
            </a:pathLst>
          </a:custGeom>
          <a:solidFill>
            <a:srgbClr val="C1A37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73" name="Google Shape;1073;p71"/>
          <p:cNvSpPr txBox="1"/>
          <p:nvPr/>
        </p:nvSpPr>
        <p:spPr>
          <a:xfrm>
            <a:off x="4856353" y="3874503"/>
            <a:ext cx="1348740" cy="737235"/>
          </a:xfrm>
          <a:prstGeom prst="rect">
            <a:avLst/>
          </a:prstGeom>
          <a:solidFill>
            <a:srgbClr val="001F5F"/>
          </a:solidFill>
          <a:ln>
            <a:noFill/>
          </a:ln>
        </p:spPr>
        <p:txBody>
          <a:bodyPr anchorCtr="0" anchor="t" bIns="0" lIns="0" spcFirstLastPara="1" rIns="0" wrap="square" tIns="29200">
            <a:spAutoFit/>
          </a:bodyPr>
          <a:lstStyle/>
          <a:p>
            <a:pPr indent="0" lvl="0" marL="1905" rtl="0" algn="ctr">
              <a:lnSpc>
                <a:spcPct val="119428"/>
              </a:lnSpc>
              <a:spcBef>
                <a:spcPts val="0"/>
              </a:spcBef>
              <a:spcAft>
                <a:spcPts val="0"/>
              </a:spcAft>
              <a:buNone/>
            </a:pPr>
            <a:r>
              <a:rPr b="1" lang="en-US" sz="1750">
                <a:solidFill>
                  <a:srgbClr val="FFFFFF"/>
                </a:solidFill>
                <a:latin typeface="Times New Roman"/>
                <a:ea typeface="Times New Roman"/>
                <a:cs typeface="Times New Roman"/>
                <a:sym typeface="Times New Roman"/>
              </a:rPr>
              <a:t>Oui</a:t>
            </a:r>
            <a:endParaRPr sz="1750">
              <a:latin typeface="Times New Roman"/>
              <a:ea typeface="Times New Roman"/>
              <a:cs typeface="Times New Roman"/>
              <a:sym typeface="Times New Roman"/>
            </a:endParaRPr>
          </a:p>
          <a:p>
            <a:pPr indent="0" lvl="0" marL="1905" rtl="0" algn="ctr">
              <a:lnSpc>
                <a:spcPct val="119583"/>
              </a:lnSpc>
              <a:spcBef>
                <a:spcPts val="0"/>
              </a:spcBef>
              <a:spcAft>
                <a:spcPts val="0"/>
              </a:spcAft>
              <a:buNone/>
            </a:pPr>
            <a:r>
              <a:rPr b="1" lang="en-US" sz="2400">
                <a:solidFill>
                  <a:srgbClr val="FFFFFF"/>
                </a:solidFill>
                <a:latin typeface="Times New Roman"/>
                <a:ea typeface="Times New Roman"/>
                <a:cs typeface="Times New Roman"/>
                <a:sym typeface="Times New Roman"/>
              </a:rPr>
              <a:t>82 </a:t>
            </a:r>
            <a:r>
              <a:rPr b="1" lang="en-US" sz="1750">
                <a:solidFill>
                  <a:srgbClr val="FFFFFF"/>
                </a:solidFill>
                <a:latin typeface="Times New Roman"/>
                <a:ea typeface="Times New Roman"/>
                <a:cs typeface="Times New Roman"/>
                <a:sym typeface="Times New Roman"/>
              </a:rPr>
              <a:t>%</a:t>
            </a:r>
            <a:endParaRPr sz="1750">
              <a:latin typeface="Times New Roman"/>
              <a:ea typeface="Times New Roman"/>
              <a:cs typeface="Times New Roman"/>
              <a:sym typeface="Times New Roman"/>
            </a:endParaRPr>
          </a:p>
        </p:txBody>
      </p:sp>
      <p:sp>
        <p:nvSpPr>
          <p:cNvPr id="1074" name="Google Shape;1074;p71"/>
          <p:cNvSpPr txBox="1"/>
          <p:nvPr/>
        </p:nvSpPr>
        <p:spPr>
          <a:xfrm>
            <a:off x="4076191" y="4770500"/>
            <a:ext cx="86360" cy="19367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i="1" lang="en-US" sz="1100">
                <a:solidFill>
                  <a:srgbClr val="001F5F"/>
                </a:solidFill>
                <a:latin typeface="Calibri"/>
                <a:ea typeface="Calibri"/>
                <a:cs typeface="Calibri"/>
                <a:sym typeface="Calibri"/>
              </a:rPr>
              <a:t>x</a:t>
            </a:r>
            <a:endParaRPr sz="1100">
              <a:latin typeface="Calibri"/>
              <a:ea typeface="Calibri"/>
              <a:cs typeface="Calibri"/>
              <a:sym typeface="Calibri"/>
            </a:endParaRPr>
          </a:p>
        </p:txBody>
      </p:sp>
      <p:sp>
        <p:nvSpPr>
          <p:cNvPr id="1075" name="Google Shape;1075;p71"/>
          <p:cNvSpPr txBox="1"/>
          <p:nvPr/>
        </p:nvSpPr>
        <p:spPr>
          <a:xfrm>
            <a:off x="256019" y="1687436"/>
            <a:ext cx="7047865" cy="82550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Craignez-vous que l’utilisation des réseaux sociaux puisse devenir une addiction ?</a:t>
            </a:r>
            <a:endParaRPr sz="1550">
              <a:latin typeface="Times New Roman"/>
              <a:ea typeface="Times New Roman"/>
              <a:cs typeface="Times New Roman"/>
              <a:sym typeface="Times New Roman"/>
            </a:endParaRPr>
          </a:p>
          <a:p>
            <a:pPr indent="0" lvl="0" marL="0" rtl="0" algn="l">
              <a:lnSpc>
                <a:spcPct val="100000"/>
              </a:lnSpc>
              <a:spcBef>
                <a:spcPts val="65"/>
              </a:spcBef>
              <a:spcAft>
                <a:spcPts val="0"/>
              </a:spcAft>
              <a:buNone/>
            </a:pPr>
            <a:r>
              <a:t/>
            </a:r>
            <a:endParaRPr sz="1550">
              <a:latin typeface="Times New Roman"/>
              <a:ea typeface="Times New Roman"/>
              <a:cs typeface="Times New Roman"/>
              <a:sym typeface="Times New Roman"/>
            </a:endParaRPr>
          </a:p>
          <a:p>
            <a:pPr indent="0" lvl="0" marL="0" rtl="0" algn="ctr">
              <a:lnSpc>
                <a:spcPct val="100000"/>
              </a:lnSpc>
              <a:spcBef>
                <a:spcPts val="0"/>
              </a:spcBef>
              <a:spcAft>
                <a:spcPts val="0"/>
              </a:spcAft>
              <a:buNone/>
            </a:pPr>
            <a:r>
              <a:rPr b="1" lang="en-US" sz="1550">
                <a:latin typeface="Times New Roman"/>
                <a:ea typeface="Times New Roman"/>
                <a:cs typeface="Times New Roman"/>
                <a:sym typeface="Times New Roman"/>
              </a:rPr>
              <a:t>Pour les autres</a:t>
            </a:r>
            <a:endParaRPr sz="1550">
              <a:latin typeface="Times New Roman"/>
              <a:ea typeface="Times New Roman"/>
              <a:cs typeface="Times New Roman"/>
              <a:sym typeface="Times New Roman"/>
            </a:endParaRPr>
          </a:p>
        </p:txBody>
      </p:sp>
      <p:graphicFrame>
        <p:nvGraphicFramePr>
          <p:cNvPr id="1076" name="Google Shape;1076;p71"/>
          <p:cNvGraphicFramePr/>
          <p:nvPr/>
        </p:nvGraphicFramePr>
        <p:xfrm>
          <a:off x="1741551" y="7972865"/>
          <a:ext cx="3000000" cy="3000000"/>
        </p:xfrm>
        <a:graphic>
          <a:graphicData uri="http://schemas.openxmlformats.org/drawingml/2006/table">
            <a:tbl>
              <a:tblPr bandRow="1" firstRow="1">
                <a:noFill/>
                <a:tableStyleId>{5CB67DB4-C9FE-46C3-B84F-722B291888AA}</a:tableStyleId>
              </a:tblPr>
              <a:tblGrid>
                <a:gridCol w="886450"/>
                <a:gridCol w="905500"/>
                <a:gridCol w="905500"/>
                <a:gridCol w="846450"/>
                <a:gridCol w="982975"/>
              </a:tblGrid>
              <a:tr h="182250">
                <a:tc>
                  <a:txBody>
                    <a:bodyPr/>
                    <a:lstStyle/>
                    <a:p>
                      <a:pPr indent="0" lvl="0" marL="18415" marR="0" rtl="0" algn="ctr">
                        <a:lnSpc>
                          <a:spcPct val="100000"/>
                        </a:lnSpc>
                        <a:spcBef>
                          <a:spcPts val="0"/>
                        </a:spcBef>
                        <a:spcAft>
                          <a:spcPts val="0"/>
                        </a:spcAft>
                        <a:buNone/>
                      </a:pPr>
                      <a:r>
                        <a:rPr b="1" lang="en-US" sz="1000" u="none" cap="none" strike="noStrike">
                          <a:solidFill>
                            <a:srgbClr val="C00000"/>
                          </a:solidFill>
                          <a:latin typeface="Arial"/>
                          <a:ea typeface="Arial"/>
                          <a:cs typeface="Arial"/>
                          <a:sym typeface="Arial"/>
                        </a:rPr>
                        <a:t>13%</a:t>
                      </a:r>
                      <a:endParaRPr sz="1000" u="none" cap="none" strike="noStrike">
                        <a:latin typeface="Arial"/>
                        <a:ea typeface="Arial"/>
                        <a:cs typeface="Arial"/>
                        <a:sym typeface="Arial"/>
                      </a:endParaRPr>
                    </a:p>
                  </a:txBody>
                  <a:tcPr marT="14600" marB="0" marR="0" marL="0"/>
                </a:tc>
                <a:tc>
                  <a:txBody>
                    <a:bodyPr/>
                    <a:lstStyle/>
                    <a:p>
                      <a:pPr indent="0" lvl="0" marL="37465" marR="0" rtl="0" algn="ctr">
                        <a:lnSpc>
                          <a:spcPct val="100000"/>
                        </a:lnSpc>
                        <a:spcBef>
                          <a:spcPts val="0"/>
                        </a:spcBef>
                        <a:spcAft>
                          <a:spcPts val="0"/>
                        </a:spcAft>
                        <a:buNone/>
                      </a:pPr>
                      <a:r>
                        <a:rPr b="1" lang="en-US" sz="1000" u="none" cap="none" strike="noStrike">
                          <a:solidFill>
                            <a:srgbClr val="C00000"/>
                          </a:solidFill>
                          <a:latin typeface="Arial"/>
                          <a:ea typeface="Arial"/>
                          <a:cs typeface="Arial"/>
                          <a:sym typeface="Arial"/>
                        </a:rPr>
                        <a:t>14%</a:t>
                      </a:r>
                      <a:endParaRPr sz="1000" u="none" cap="none" strike="noStrike">
                        <a:latin typeface="Arial"/>
                        <a:ea typeface="Arial"/>
                        <a:cs typeface="Arial"/>
                        <a:sym typeface="Arial"/>
                      </a:endParaRPr>
                    </a:p>
                  </a:txBody>
                  <a:tcPr marT="3175" marB="0" marR="0" marL="0"/>
                </a:tc>
                <a:tc>
                  <a:txBody>
                    <a:bodyPr/>
                    <a:lstStyle/>
                    <a:p>
                      <a:pPr indent="0" lvl="0" marL="36830" marR="0" rtl="0" algn="ctr">
                        <a:lnSpc>
                          <a:spcPct val="105499"/>
                        </a:lnSpc>
                        <a:spcBef>
                          <a:spcPts val="0"/>
                        </a:spcBef>
                        <a:spcAft>
                          <a:spcPts val="0"/>
                        </a:spcAft>
                        <a:buNone/>
                      </a:pPr>
                      <a:r>
                        <a:rPr b="1" lang="en-US" sz="1000" u="none" cap="none" strike="noStrike">
                          <a:solidFill>
                            <a:srgbClr val="C00000"/>
                          </a:solidFill>
                          <a:latin typeface="Arial"/>
                          <a:ea typeface="Arial"/>
                          <a:cs typeface="Arial"/>
                          <a:sym typeface="Arial"/>
                        </a:rPr>
                        <a:t>16%</a:t>
                      </a:r>
                      <a:endParaRPr sz="1000" u="none" cap="none" strike="noStrike">
                        <a:latin typeface="Arial"/>
                        <a:ea typeface="Arial"/>
                        <a:cs typeface="Arial"/>
                        <a:sym typeface="Arial"/>
                      </a:endParaRPr>
                    </a:p>
                  </a:txBody>
                  <a:tcPr marT="0" marB="0" marR="0" marL="0"/>
                </a:tc>
                <a:tc>
                  <a:txBody>
                    <a:bodyPr/>
                    <a:lstStyle/>
                    <a:p>
                      <a:pPr indent="0" lvl="0" marL="96520" marR="0" rtl="0" algn="ctr">
                        <a:lnSpc>
                          <a:spcPct val="96500"/>
                        </a:lnSpc>
                        <a:spcBef>
                          <a:spcPts val="0"/>
                        </a:spcBef>
                        <a:spcAft>
                          <a:spcPts val="0"/>
                        </a:spcAft>
                        <a:buNone/>
                      </a:pPr>
                      <a:r>
                        <a:rPr b="1" lang="en-US" sz="1000" u="none" cap="none" strike="noStrike">
                          <a:solidFill>
                            <a:srgbClr val="C00000"/>
                          </a:solidFill>
                          <a:latin typeface="Arial"/>
                          <a:ea typeface="Arial"/>
                          <a:cs typeface="Arial"/>
                          <a:sym typeface="Arial"/>
                        </a:rPr>
                        <a:t>17%</a:t>
                      </a:r>
                      <a:endParaRPr sz="1000" u="none" cap="none" strike="noStrike">
                        <a:latin typeface="Arial"/>
                        <a:ea typeface="Arial"/>
                        <a:cs typeface="Arial"/>
                        <a:sym typeface="Arial"/>
                      </a:endParaRPr>
                    </a:p>
                  </a:txBody>
                  <a:tcPr marT="0" marB="0" marR="0" marL="0"/>
                </a:tc>
                <a:tc>
                  <a:txBody>
                    <a:bodyPr/>
                    <a:lstStyle/>
                    <a:p>
                      <a:pPr indent="0" lvl="0" marL="78740" marR="0" rtl="0" algn="ctr">
                        <a:lnSpc>
                          <a:spcPct val="114000"/>
                        </a:lnSpc>
                        <a:spcBef>
                          <a:spcPts val="0"/>
                        </a:spcBef>
                        <a:spcAft>
                          <a:spcPts val="0"/>
                        </a:spcAft>
                        <a:buNone/>
                      </a:pPr>
                      <a:r>
                        <a:rPr b="1" lang="en-US" sz="1000" u="none" cap="none" strike="noStrike">
                          <a:solidFill>
                            <a:srgbClr val="C00000"/>
                          </a:solidFill>
                          <a:latin typeface="Arial"/>
                          <a:ea typeface="Arial"/>
                          <a:cs typeface="Arial"/>
                          <a:sym typeface="Arial"/>
                        </a:rPr>
                        <a:t>15%</a:t>
                      </a:r>
                      <a:endParaRPr sz="1000" u="none" cap="none" strike="noStrike">
                        <a:latin typeface="Arial"/>
                        <a:ea typeface="Arial"/>
                        <a:cs typeface="Arial"/>
                        <a:sym typeface="Arial"/>
                      </a:endParaRPr>
                    </a:p>
                  </a:txBody>
                  <a:tcPr marT="0" marB="0" marR="0" marL="0"/>
                </a:tc>
              </a:tr>
              <a:tr h="160025">
                <a:tc>
                  <a:txBody>
                    <a:bodyPr/>
                    <a:lstStyle/>
                    <a:p>
                      <a:pPr indent="0" lvl="0" marL="0" marR="0" rtl="0" algn="l">
                        <a:lnSpc>
                          <a:spcPct val="100000"/>
                        </a:lnSpc>
                        <a:spcBef>
                          <a:spcPts val="0"/>
                        </a:spcBef>
                        <a:spcAft>
                          <a:spcPts val="0"/>
                        </a:spcAft>
                        <a:buNone/>
                      </a:pPr>
                      <a:r>
                        <a:t/>
                      </a:r>
                      <a:endParaRPr sz="9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9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9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9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900" u="none" cap="none" strike="noStrike">
                        <a:latin typeface="Times New Roman"/>
                        <a:ea typeface="Times New Roman"/>
                        <a:cs typeface="Times New Roman"/>
                        <a:sym typeface="Times New Roman"/>
                      </a:endParaRPr>
                    </a:p>
                  </a:txBody>
                  <a:tcPr marT="0" marB="0" marR="0" marL="0"/>
                </a:tc>
              </a:tr>
              <a:tr h="87000">
                <a:tc>
                  <a:txBody>
                    <a:bodyPr/>
                    <a:lstStyle/>
                    <a:p>
                      <a:pPr indent="0" lvl="0" marL="0" marR="0" rtl="0" algn="l">
                        <a:lnSpc>
                          <a:spcPct val="100000"/>
                        </a:lnSpc>
                        <a:spcBef>
                          <a:spcPts val="0"/>
                        </a:spcBef>
                        <a:spcAft>
                          <a:spcPts val="0"/>
                        </a:spcAft>
                        <a:buNone/>
                      </a:pPr>
                      <a:r>
                        <a:t/>
                      </a:r>
                      <a:endParaRPr sz="400" u="none" cap="none" strike="noStrike">
                        <a:latin typeface="Times New Roman"/>
                        <a:ea typeface="Times New Roman"/>
                        <a:cs typeface="Times New Roman"/>
                        <a:sym typeface="Times New Roman"/>
                      </a:endParaRPr>
                    </a:p>
                  </a:txBody>
                  <a:tcPr marT="0" marB="0" marR="0" marL="0">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400" u="none" cap="none" strike="noStrike">
                        <a:latin typeface="Times New Roman"/>
                        <a:ea typeface="Times New Roman"/>
                        <a:cs typeface="Times New Roman"/>
                        <a:sym typeface="Times New Roman"/>
                      </a:endParaRPr>
                    </a:p>
                  </a:txBody>
                  <a:tcPr marT="0" marB="0" marR="0" marL="0">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400" u="none" cap="none" strike="noStrike">
                        <a:latin typeface="Times New Roman"/>
                        <a:ea typeface="Times New Roman"/>
                        <a:cs typeface="Times New Roman"/>
                        <a:sym typeface="Times New Roman"/>
                      </a:endParaRPr>
                    </a:p>
                  </a:txBody>
                  <a:tcPr marT="0" marB="0" marR="0" marL="0">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400" u="none" cap="none" strike="noStrike">
                        <a:latin typeface="Times New Roman"/>
                        <a:ea typeface="Times New Roman"/>
                        <a:cs typeface="Times New Roman"/>
                        <a:sym typeface="Times New Roman"/>
                      </a:endParaRPr>
                    </a:p>
                  </a:txBody>
                  <a:tcPr marT="0" marB="0" marR="0" marL="0">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400" u="none" cap="none" strike="noStrike">
                        <a:latin typeface="Times New Roman"/>
                        <a:ea typeface="Times New Roman"/>
                        <a:cs typeface="Times New Roman"/>
                        <a:sym typeface="Times New Roman"/>
                      </a:endParaRPr>
                    </a:p>
                  </a:txBody>
                  <a:tcPr marT="0" marB="0" marR="0" marL="0">
                    <a:lnB cap="flat" cmpd="sng" w="9525">
                      <a:solidFill>
                        <a:srgbClr val="D9D9D9"/>
                      </a:solidFill>
                      <a:prstDash val="solid"/>
                      <a:round/>
                      <a:headEnd len="sm" w="sm" type="none"/>
                      <a:tailEnd len="sm" w="sm" type="none"/>
                    </a:lnB>
                  </a:tcPr>
                </a:tc>
              </a:tr>
              <a:tr h="259725">
                <a:tc>
                  <a:txBody>
                    <a:bodyPr/>
                    <a:lstStyle/>
                    <a:p>
                      <a:pPr indent="0" lvl="0" marL="0" marR="11430" rtl="0" algn="ctr">
                        <a:lnSpc>
                          <a:spcPct val="117916"/>
                        </a:lnSpc>
                        <a:spcBef>
                          <a:spcPts val="0"/>
                        </a:spcBef>
                        <a:spcAft>
                          <a:spcPts val="0"/>
                        </a:spcAft>
                        <a:buNone/>
                      </a:pPr>
                      <a:r>
                        <a:rPr lang="en-US" sz="1200" u="none" cap="none" strike="noStrike">
                          <a:latin typeface="Times New Roman"/>
                          <a:ea typeface="Times New Roman"/>
                          <a:cs typeface="Times New Roman"/>
                          <a:sym typeface="Times New Roman"/>
                        </a:rPr>
                        <a:t>18-24 ans</a:t>
                      </a:r>
                      <a:endParaRPr sz="1200" u="none" cap="none" strike="noStrike">
                        <a:latin typeface="Times New Roman"/>
                        <a:ea typeface="Times New Roman"/>
                        <a:cs typeface="Times New Roman"/>
                        <a:sym typeface="Times New Roman"/>
                      </a:endParaRPr>
                    </a:p>
                  </a:txBody>
                  <a:tcPr marT="67300" marB="0" marR="0" marL="0">
                    <a:lnT cap="flat" cmpd="sng" w="9525">
                      <a:solidFill>
                        <a:srgbClr val="D9D9D9"/>
                      </a:solidFill>
                      <a:prstDash val="solid"/>
                      <a:round/>
                      <a:headEnd len="sm" w="sm" type="none"/>
                      <a:tailEnd len="sm" w="sm" type="none"/>
                    </a:lnT>
                  </a:tcPr>
                </a:tc>
                <a:tc>
                  <a:txBody>
                    <a:bodyPr/>
                    <a:lstStyle/>
                    <a:p>
                      <a:pPr indent="0" lvl="0" marL="0" marR="0" rtl="0" algn="ctr">
                        <a:lnSpc>
                          <a:spcPct val="117916"/>
                        </a:lnSpc>
                        <a:spcBef>
                          <a:spcPts val="0"/>
                        </a:spcBef>
                        <a:spcAft>
                          <a:spcPts val="0"/>
                        </a:spcAft>
                        <a:buNone/>
                      </a:pPr>
                      <a:r>
                        <a:rPr lang="en-US" sz="1200" u="none" cap="none" strike="noStrike">
                          <a:latin typeface="Times New Roman"/>
                          <a:ea typeface="Times New Roman"/>
                          <a:cs typeface="Times New Roman"/>
                          <a:sym typeface="Times New Roman"/>
                        </a:rPr>
                        <a:t>25-34 ans</a:t>
                      </a:r>
                      <a:endParaRPr sz="1200" u="none" cap="none" strike="noStrike">
                        <a:latin typeface="Times New Roman"/>
                        <a:ea typeface="Times New Roman"/>
                        <a:cs typeface="Times New Roman"/>
                        <a:sym typeface="Times New Roman"/>
                      </a:endParaRPr>
                    </a:p>
                  </a:txBody>
                  <a:tcPr marT="67300" marB="0" marR="0" marL="0">
                    <a:lnT cap="flat" cmpd="sng" w="9525">
                      <a:solidFill>
                        <a:srgbClr val="D9D9D9"/>
                      </a:solidFill>
                      <a:prstDash val="solid"/>
                      <a:round/>
                      <a:headEnd len="sm" w="sm" type="none"/>
                      <a:tailEnd len="sm" w="sm" type="none"/>
                    </a:lnT>
                  </a:tcPr>
                </a:tc>
                <a:tc>
                  <a:txBody>
                    <a:bodyPr/>
                    <a:lstStyle/>
                    <a:p>
                      <a:pPr indent="0" lvl="0" marL="0" marR="0" rtl="0" algn="ctr">
                        <a:lnSpc>
                          <a:spcPct val="117916"/>
                        </a:lnSpc>
                        <a:spcBef>
                          <a:spcPts val="0"/>
                        </a:spcBef>
                        <a:spcAft>
                          <a:spcPts val="0"/>
                        </a:spcAft>
                        <a:buNone/>
                      </a:pPr>
                      <a:r>
                        <a:rPr lang="en-US" sz="1200" u="none" cap="none" strike="noStrike">
                          <a:latin typeface="Times New Roman"/>
                          <a:ea typeface="Times New Roman"/>
                          <a:cs typeface="Times New Roman"/>
                          <a:sym typeface="Times New Roman"/>
                        </a:rPr>
                        <a:t>35-49 ans</a:t>
                      </a:r>
                      <a:endParaRPr sz="1200" u="none" cap="none" strike="noStrike">
                        <a:latin typeface="Times New Roman"/>
                        <a:ea typeface="Times New Roman"/>
                        <a:cs typeface="Times New Roman"/>
                        <a:sym typeface="Times New Roman"/>
                      </a:endParaRPr>
                    </a:p>
                  </a:txBody>
                  <a:tcPr marT="67300" marB="0" marR="0" marL="0">
                    <a:lnT cap="flat" cmpd="sng" w="9525">
                      <a:solidFill>
                        <a:srgbClr val="D9D9D9"/>
                      </a:solidFill>
                      <a:prstDash val="solid"/>
                      <a:round/>
                      <a:headEnd len="sm" w="sm" type="none"/>
                      <a:tailEnd len="sm" w="sm" type="none"/>
                    </a:lnT>
                  </a:tcPr>
                </a:tc>
                <a:tc>
                  <a:txBody>
                    <a:bodyPr/>
                    <a:lstStyle/>
                    <a:p>
                      <a:pPr indent="0" lvl="0" marL="59055" marR="0" rtl="0" algn="ctr">
                        <a:lnSpc>
                          <a:spcPct val="117916"/>
                        </a:lnSpc>
                        <a:spcBef>
                          <a:spcPts val="0"/>
                        </a:spcBef>
                        <a:spcAft>
                          <a:spcPts val="0"/>
                        </a:spcAft>
                        <a:buNone/>
                      </a:pPr>
                      <a:r>
                        <a:rPr lang="en-US" sz="1200" u="none" cap="none" strike="noStrike">
                          <a:latin typeface="Times New Roman"/>
                          <a:ea typeface="Times New Roman"/>
                          <a:cs typeface="Times New Roman"/>
                          <a:sym typeface="Times New Roman"/>
                        </a:rPr>
                        <a:t>50-64 ans</a:t>
                      </a:r>
                      <a:endParaRPr sz="1200" u="none" cap="none" strike="noStrike">
                        <a:latin typeface="Times New Roman"/>
                        <a:ea typeface="Times New Roman"/>
                        <a:cs typeface="Times New Roman"/>
                        <a:sym typeface="Times New Roman"/>
                      </a:endParaRPr>
                    </a:p>
                  </a:txBody>
                  <a:tcPr marT="67300" marB="0" marR="0" marL="0">
                    <a:lnT cap="flat" cmpd="sng" w="9525">
                      <a:solidFill>
                        <a:srgbClr val="D9D9D9"/>
                      </a:solidFill>
                      <a:prstDash val="solid"/>
                      <a:round/>
                      <a:headEnd len="sm" w="sm" type="none"/>
                      <a:tailEnd len="sm" w="sm" type="none"/>
                    </a:lnT>
                  </a:tcPr>
                </a:tc>
                <a:tc>
                  <a:txBody>
                    <a:bodyPr/>
                    <a:lstStyle/>
                    <a:p>
                      <a:pPr indent="0" lvl="0" marL="41275" marR="0" rtl="0" algn="ctr">
                        <a:lnSpc>
                          <a:spcPct val="117916"/>
                        </a:lnSpc>
                        <a:spcBef>
                          <a:spcPts val="0"/>
                        </a:spcBef>
                        <a:spcAft>
                          <a:spcPts val="0"/>
                        </a:spcAft>
                        <a:buNone/>
                      </a:pPr>
                      <a:r>
                        <a:rPr lang="en-US" sz="1200" u="none" cap="none" strike="noStrike">
                          <a:latin typeface="Times New Roman"/>
                          <a:ea typeface="Times New Roman"/>
                          <a:cs typeface="Times New Roman"/>
                          <a:sym typeface="Times New Roman"/>
                        </a:rPr>
                        <a:t>65 ans et plus</a:t>
                      </a:r>
                      <a:endParaRPr sz="1200" u="none" cap="none" strike="noStrike">
                        <a:latin typeface="Times New Roman"/>
                        <a:ea typeface="Times New Roman"/>
                        <a:cs typeface="Times New Roman"/>
                        <a:sym typeface="Times New Roman"/>
                      </a:endParaRPr>
                    </a:p>
                  </a:txBody>
                  <a:tcPr marT="67300" marB="0" marR="0" marL="0">
                    <a:lnT cap="flat" cmpd="sng" w="9525">
                      <a:solidFill>
                        <a:srgbClr val="D9D9D9"/>
                      </a:solidFill>
                      <a:prstDash val="solid"/>
                      <a:round/>
                      <a:headEnd len="sm" w="sm" type="none"/>
                      <a:tailEnd len="sm" w="sm" type="none"/>
                    </a:lnT>
                  </a:tcPr>
                </a:tc>
              </a:tr>
            </a:tbl>
          </a:graphicData>
        </a:graphic>
      </p:graphicFrame>
      <p:grpSp>
        <p:nvGrpSpPr>
          <p:cNvPr id="1077" name="Google Shape;1077;p71"/>
          <p:cNvGrpSpPr/>
          <p:nvPr/>
        </p:nvGrpSpPr>
        <p:grpSpPr>
          <a:xfrm>
            <a:off x="2162810" y="7401178"/>
            <a:ext cx="3686810" cy="154305"/>
            <a:chOff x="2162810" y="7401178"/>
            <a:chExt cx="3686810" cy="154305"/>
          </a:xfrm>
        </p:grpSpPr>
        <p:sp>
          <p:nvSpPr>
            <p:cNvPr id="1078" name="Google Shape;1078;p71"/>
            <p:cNvSpPr/>
            <p:nvPr/>
          </p:nvSpPr>
          <p:spPr>
            <a:xfrm>
              <a:off x="2194306" y="7433055"/>
              <a:ext cx="3622675" cy="89535"/>
            </a:xfrm>
            <a:custGeom>
              <a:rect b="b" l="l" r="r" t="t"/>
              <a:pathLst>
                <a:path extrusionOk="0" h="89534" w="3622675">
                  <a:moveTo>
                    <a:pt x="0" y="0"/>
                  </a:moveTo>
                  <a:lnTo>
                    <a:pt x="50313" y="1859"/>
                  </a:lnTo>
                  <a:lnTo>
                    <a:pt x="100626" y="3750"/>
                  </a:lnTo>
                  <a:lnTo>
                    <a:pt x="150939" y="5666"/>
                  </a:lnTo>
                  <a:lnTo>
                    <a:pt x="201252" y="7602"/>
                  </a:lnTo>
                  <a:lnTo>
                    <a:pt x="251565" y="9552"/>
                  </a:lnTo>
                  <a:lnTo>
                    <a:pt x="301879" y="11509"/>
                  </a:lnTo>
                  <a:lnTo>
                    <a:pt x="352192" y="13468"/>
                  </a:lnTo>
                  <a:lnTo>
                    <a:pt x="402505" y="15423"/>
                  </a:lnTo>
                  <a:lnTo>
                    <a:pt x="452818" y="17367"/>
                  </a:lnTo>
                  <a:lnTo>
                    <a:pt x="503131" y="19294"/>
                  </a:lnTo>
                  <a:lnTo>
                    <a:pt x="553444" y="21199"/>
                  </a:lnTo>
                  <a:lnTo>
                    <a:pt x="603758" y="23076"/>
                  </a:lnTo>
                  <a:lnTo>
                    <a:pt x="654071" y="24918"/>
                  </a:lnTo>
                  <a:lnTo>
                    <a:pt x="704384" y="26719"/>
                  </a:lnTo>
                  <a:lnTo>
                    <a:pt x="754697" y="28475"/>
                  </a:lnTo>
                  <a:lnTo>
                    <a:pt x="805010" y="30177"/>
                  </a:lnTo>
                  <a:lnTo>
                    <a:pt x="855323" y="31821"/>
                  </a:lnTo>
                  <a:lnTo>
                    <a:pt x="905637" y="33400"/>
                  </a:lnTo>
                  <a:lnTo>
                    <a:pt x="955930" y="34896"/>
                  </a:lnTo>
                  <a:lnTo>
                    <a:pt x="1006225" y="36299"/>
                  </a:lnTo>
                  <a:lnTo>
                    <a:pt x="1056522" y="37623"/>
                  </a:lnTo>
                  <a:lnTo>
                    <a:pt x="1106822" y="38877"/>
                  </a:lnTo>
                  <a:lnTo>
                    <a:pt x="1157123" y="40075"/>
                  </a:lnTo>
                  <a:lnTo>
                    <a:pt x="1207426" y="41227"/>
                  </a:lnTo>
                  <a:lnTo>
                    <a:pt x="1257731" y="42346"/>
                  </a:lnTo>
                  <a:lnTo>
                    <a:pt x="1308037" y="43443"/>
                  </a:lnTo>
                  <a:lnTo>
                    <a:pt x="1358344" y="44529"/>
                  </a:lnTo>
                  <a:lnTo>
                    <a:pt x="1408652" y="45616"/>
                  </a:lnTo>
                  <a:lnTo>
                    <a:pt x="1458962" y="46716"/>
                  </a:lnTo>
                  <a:lnTo>
                    <a:pt x="1509272" y="47841"/>
                  </a:lnTo>
                  <a:lnTo>
                    <a:pt x="1559583" y="49001"/>
                  </a:lnTo>
                  <a:lnTo>
                    <a:pt x="1609895" y="50210"/>
                  </a:lnTo>
                  <a:lnTo>
                    <a:pt x="1660208" y="51477"/>
                  </a:lnTo>
                  <a:lnTo>
                    <a:pt x="1710520" y="52816"/>
                  </a:lnTo>
                  <a:lnTo>
                    <a:pt x="1760833" y="54237"/>
                  </a:lnTo>
                  <a:lnTo>
                    <a:pt x="1811146" y="55752"/>
                  </a:lnTo>
                  <a:lnTo>
                    <a:pt x="1861460" y="57412"/>
                  </a:lnTo>
                  <a:lnTo>
                    <a:pt x="1911773" y="59277"/>
                  </a:lnTo>
                  <a:lnTo>
                    <a:pt x="1962086" y="61313"/>
                  </a:lnTo>
                  <a:lnTo>
                    <a:pt x="2012399" y="63487"/>
                  </a:lnTo>
                  <a:lnTo>
                    <a:pt x="2062712" y="65764"/>
                  </a:lnTo>
                  <a:lnTo>
                    <a:pt x="2113025" y="68109"/>
                  </a:lnTo>
                  <a:lnTo>
                    <a:pt x="2163339" y="70489"/>
                  </a:lnTo>
                  <a:lnTo>
                    <a:pt x="2213652" y="72869"/>
                  </a:lnTo>
                  <a:lnTo>
                    <a:pt x="2263965" y="75215"/>
                  </a:lnTo>
                  <a:lnTo>
                    <a:pt x="2314278" y="77493"/>
                  </a:lnTo>
                  <a:lnTo>
                    <a:pt x="2364591" y="79669"/>
                  </a:lnTo>
                  <a:lnTo>
                    <a:pt x="2414904" y="81708"/>
                  </a:lnTo>
                  <a:lnTo>
                    <a:pt x="2465218" y="83575"/>
                  </a:lnTo>
                  <a:lnTo>
                    <a:pt x="2515531" y="85238"/>
                  </a:lnTo>
                  <a:lnTo>
                    <a:pt x="2565844" y="86662"/>
                  </a:lnTo>
                  <a:lnTo>
                    <a:pt x="2616157" y="87812"/>
                  </a:lnTo>
                  <a:lnTo>
                    <a:pt x="2666470" y="88654"/>
                  </a:lnTo>
                  <a:lnTo>
                    <a:pt x="2716784" y="89153"/>
                  </a:lnTo>
                  <a:lnTo>
                    <a:pt x="2767096" y="89284"/>
                  </a:lnTo>
                  <a:lnTo>
                    <a:pt x="2817405" y="89102"/>
                  </a:lnTo>
                  <a:lnTo>
                    <a:pt x="2867714" y="88636"/>
                  </a:lnTo>
                  <a:lnTo>
                    <a:pt x="2918020" y="87913"/>
                  </a:lnTo>
                  <a:lnTo>
                    <a:pt x="2968325" y="86963"/>
                  </a:lnTo>
                  <a:lnTo>
                    <a:pt x="3018630" y="85814"/>
                  </a:lnTo>
                  <a:lnTo>
                    <a:pt x="3068933" y="84494"/>
                  </a:lnTo>
                  <a:lnTo>
                    <a:pt x="3119236" y="83031"/>
                  </a:lnTo>
                  <a:lnTo>
                    <a:pt x="3169539" y="81454"/>
                  </a:lnTo>
                  <a:lnTo>
                    <a:pt x="3219841" y="79791"/>
                  </a:lnTo>
                  <a:lnTo>
                    <a:pt x="3270144" y="78071"/>
                  </a:lnTo>
                  <a:lnTo>
                    <a:pt x="3320447" y="76322"/>
                  </a:lnTo>
                  <a:lnTo>
                    <a:pt x="3370752" y="74572"/>
                  </a:lnTo>
                  <a:lnTo>
                    <a:pt x="3421057" y="72849"/>
                  </a:lnTo>
                  <a:lnTo>
                    <a:pt x="3471363" y="71182"/>
                  </a:lnTo>
                  <a:lnTo>
                    <a:pt x="3521672" y="69600"/>
                  </a:lnTo>
                  <a:lnTo>
                    <a:pt x="3571981" y="68130"/>
                  </a:lnTo>
                  <a:lnTo>
                    <a:pt x="3622294" y="66801"/>
                  </a:lnTo>
                </a:path>
              </a:pathLst>
            </a:custGeom>
            <a:noFill/>
            <a:ln cap="flat" cmpd="sng" w="38100">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79" name="Google Shape;1079;p71"/>
            <p:cNvSpPr/>
            <p:nvPr/>
          </p:nvSpPr>
          <p:spPr>
            <a:xfrm>
              <a:off x="2162810" y="7401178"/>
              <a:ext cx="3686810" cy="154305"/>
            </a:xfrm>
            <a:custGeom>
              <a:rect b="b" l="l" r="r" t="t"/>
              <a:pathLst>
                <a:path extrusionOk="0" h="154304" w="3686810">
                  <a:moveTo>
                    <a:pt x="64008" y="0"/>
                  </a:moveTo>
                  <a:lnTo>
                    <a:pt x="0" y="0"/>
                  </a:lnTo>
                  <a:lnTo>
                    <a:pt x="0" y="64008"/>
                  </a:lnTo>
                  <a:lnTo>
                    <a:pt x="64008" y="64008"/>
                  </a:lnTo>
                  <a:lnTo>
                    <a:pt x="64008" y="0"/>
                  </a:lnTo>
                  <a:close/>
                </a:path>
                <a:path extrusionOk="0" h="154304" w="3686810">
                  <a:moveTo>
                    <a:pt x="969264" y="33528"/>
                  </a:moveTo>
                  <a:lnTo>
                    <a:pt x="905256" y="33528"/>
                  </a:lnTo>
                  <a:lnTo>
                    <a:pt x="905256" y="97536"/>
                  </a:lnTo>
                  <a:lnTo>
                    <a:pt x="969264" y="97536"/>
                  </a:lnTo>
                  <a:lnTo>
                    <a:pt x="969264" y="33528"/>
                  </a:lnTo>
                  <a:close/>
                </a:path>
                <a:path extrusionOk="0" h="154304" w="3686810">
                  <a:moveTo>
                    <a:pt x="1874520" y="56400"/>
                  </a:moveTo>
                  <a:lnTo>
                    <a:pt x="1810512" y="56400"/>
                  </a:lnTo>
                  <a:lnTo>
                    <a:pt x="1810512" y="120396"/>
                  </a:lnTo>
                  <a:lnTo>
                    <a:pt x="1874520" y="120396"/>
                  </a:lnTo>
                  <a:lnTo>
                    <a:pt x="1874520" y="56400"/>
                  </a:lnTo>
                  <a:close/>
                </a:path>
                <a:path extrusionOk="0" h="154304" w="3686810">
                  <a:moveTo>
                    <a:pt x="2779776" y="89916"/>
                  </a:moveTo>
                  <a:lnTo>
                    <a:pt x="2715768" y="89916"/>
                  </a:lnTo>
                  <a:lnTo>
                    <a:pt x="2715768" y="153924"/>
                  </a:lnTo>
                  <a:lnTo>
                    <a:pt x="2779776" y="153924"/>
                  </a:lnTo>
                  <a:lnTo>
                    <a:pt x="2779776" y="89916"/>
                  </a:lnTo>
                  <a:close/>
                </a:path>
                <a:path extrusionOk="0" h="154304" w="3686810">
                  <a:moveTo>
                    <a:pt x="3686556" y="67056"/>
                  </a:moveTo>
                  <a:lnTo>
                    <a:pt x="3622548" y="67056"/>
                  </a:lnTo>
                  <a:lnTo>
                    <a:pt x="3622548" y="131064"/>
                  </a:lnTo>
                  <a:lnTo>
                    <a:pt x="3686556" y="131064"/>
                  </a:lnTo>
                  <a:lnTo>
                    <a:pt x="3686556" y="67056"/>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080" name="Google Shape;1080;p71"/>
          <p:cNvGrpSpPr/>
          <p:nvPr/>
        </p:nvGrpSpPr>
        <p:grpSpPr>
          <a:xfrm>
            <a:off x="2136902" y="8155558"/>
            <a:ext cx="3736975" cy="160020"/>
            <a:chOff x="2136902" y="8155558"/>
            <a:chExt cx="3736975" cy="160020"/>
          </a:xfrm>
        </p:grpSpPr>
        <p:sp>
          <p:nvSpPr>
            <p:cNvPr id="1081" name="Google Shape;1081;p71"/>
            <p:cNvSpPr/>
            <p:nvPr/>
          </p:nvSpPr>
          <p:spPr>
            <a:xfrm>
              <a:off x="2194305" y="8213216"/>
              <a:ext cx="3622675" cy="45085"/>
            </a:xfrm>
            <a:custGeom>
              <a:rect b="b" l="l" r="r" t="t"/>
              <a:pathLst>
                <a:path extrusionOk="0" h="45084" w="3622675">
                  <a:moveTo>
                    <a:pt x="0" y="44577"/>
                  </a:moveTo>
                  <a:lnTo>
                    <a:pt x="905510" y="33147"/>
                  </a:lnTo>
                  <a:lnTo>
                    <a:pt x="1810766" y="11811"/>
                  </a:lnTo>
                  <a:lnTo>
                    <a:pt x="2716022" y="0"/>
                  </a:lnTo>
                  <a:lnTo>
                    <a:pt x="3622294" y="22479"/>
                  </a:lnTo>
                </a:path>
              </a:pathLst>
            </a:custGeom>
            <a:noFill/>
            <a:ln cap="flat" cmpd="sng" w="38100">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082" name="Google Shape;1082;p71"/>
            <p:cNvSpPr/>
            <p:nvPr/>
          </p:nvSpPr>
          <p:spPr>
            <a:xfrm>
              <a:off x="2136902" y="8155558"/>
              <a:ext cx="3736975" cy="160020"/>
            </a:xfrm>
            <a:custGeom>
              <a:rect b="b" l="l" r="r" t="t"/>
              <a:pathLst>
                <a:path extrusionOk="0" h="160020" w="3736975">
                  <a:moveTo>
                    <a:pt x="114300" y="45720"/>
                  </a:moveTo>
                  <a:lnTo>
                    <a:pt x="0" y="45720"/>
                  </a:lnTo>
                  <a:lnTo>
                    <a:pt x="0" y="160020"/>
                  </a:lnTo>
                  <a:lnTo>
                    <a:pt x="114300" y="160020"/>
                  </a:lnTo>
                  <a:lnTo>
                    <a:pt x="114300" y="45720"/>
                  </a:lnTo>
                  <a:close/>
                </a:path>
                <a:path extrusionOk="0" h="160020" w="3736975">
                  <a:moveTo>
                    <a:pt x="1019556" y="33528"/>
                  </a:moveTo>
                  <a:lnTo>
                    <a:pt x="905256" y="33528"/>
                  </a:lnTo>
                  <a:lnTo>
                    <a:pt x="905256" y="147828"/>
                  </a:lnTo>
                  <a:lnTo>
                    <a:pt x="1019556" y="147828"/>
                  </a:lnTo>
                  <a:lnTo>
                    <a:pt x="1019556" y="33528"/>
                  </a:lnTo>
                  <a:close/>
                </a:path>
                <a:path extrusionOk="0" h="160020" w="3736975">
                  <a:moveTo>
                    <a:pt x="1924812" y="12192"/>
                  </a:moveTo>
                  <a:lnTo>
                    <a:pt x="1810512" y="12192"/>
                  </a:lnTo>
                  <a:lnTo>
                    <a:pt x="1810512" y="126492"/>
                  </a:lnTo>
                  <a:lnTo>
                    <a:pt x="1924812" y="126492"/>
                  </a:lnTo>
                  <a:lnTo>
                    <a:pt x="1924812" y="12192"/>
                  </a:lnTo>
                  <a:close/>
                </a:path>
                <a:path extrusionOk="0" h="160020" w="3736975">
                  <a:moveTo>
                    <a:pt x="2830068" y="0"/>
                  </a:moveTo>
                  <a:lnTo>
                    <a:pt x="2715768" y="0"/>
                  </a:lnTo>
                  <a:lnTo>
                    <a:pt x="2715768" y="114300"/>
                  </a:lnTo>
                  <a:lnTo>
                    <a:pt x="2830068" y="114300"/>
                  </a:lnTo>
                  <a:lnTo>
                    <a:pt x="2830068" y="0"/>
                  </a:lnTo>
                  <a:close/>
                </a:path>
                <a:path extrusionOk="0" h="160020" w="3736975">
                  <a:moveTo>
                    <a:pt x="3736848" y="22860"/>
                  </a:moveTo>
                  <a:lnTo>
                    <a:pt x="3622548" y="22860"/>
                  </a:lnTo>
                  <a:lnTo>
                    <a:pt x="3622548" y="137160"/>
                  </a:lnTo>
                  <a:lnTo>
                    <a:pt x="3736848" y="137160"/>
                  </a:lnTo>
                  <a:lnTo>
                    <a:pt x="3736848" y="2286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1083" name="Google Shape;1083;p71"/>
          <p:cNvSpPr txBox="1"/>
          <p:nvPr/>
        </p:nvSpPr>
        <p:spPr>
          <a:xfrm>
            <a:off x="2053844" y="7175753"/>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87%</a:t>
            </a:r>
            <a:endParaRPr sz="1000">
              <a:latin typeface="Arial"/>
              <a:ea typeface="Arial"/>
              <a:cs typeface="Arial"/>
              <a:sym typeface="Arial"/>
            </a:endParaRPr>
          </a:p>
        </p:txBody>
      </p:sp>
      <p:sp>
        <p:nvSpPr>
          <p:cNvPr id="1084" name="Google Shape;1084;p71"/>
          <p:cNvSpPr txBox="1"/>
          <p:nvPr/>
        </p:nvSpPr>
        <p:spPr>
          <a:xfrm>
            <a:off x="2959735" y="7209281"/>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84%</a:t>
            </a:r>
            <a:endParaRPr sz="1000">
              <a:latin typeface="Arial"/>
              <a:ea typeface="Arial"/>
              <a:cs typeface="Arial"/>
              <a:sym typeface="Arial"/>
            </a:endParaRPr>
          </a:p>
        </p:txBody>
      </p:sp>
      <p:sp>
        <p:nvSpPr>
          <p:cNvPr id="1085" name="Google Shape;1085;p71"/>
          <p:cNvSpPr txBox="1"/>
          <p:nvPr/>
        </p:nvSpPr>
        <p:spPr>
          <a:xfrm>
            <a:off x="3865245" y="7231506"/>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82%</a:t>
            </a:r>
            <a:endParaRPr sz="1000">
              <a:latin typeface="Arial"/>
              <a:ea typeface="Arial"/>
              <a:cs typeface="Arial"/>
              <a:sym typeface="Arial"/>
            </a:endParaRPr>
          </a:p>
        </p:txBody>
      </p:sp>
      <p:sp>
        <p:nvSpPr>
          <p:cNvPr id="1086" name="Google Shape;1086;p71"/>
          <p:cNvSpPr txBox="1"/>
          <p:nvPr/>
        </p:nvSpPr>
        <p:spPr>
          <a:xfrm>
            <a:off x="4771135" y="7265034"/>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79%</a:t>
            </a:r>
            <a:endParaRPr sz="1000">
              <a:latin typeface="Arial"/>
              <a:ea typeface="Arial"/>
              <a:cs typeface="Arial"/>
              <a:sym typeface="Arial"/>
            </a:endParaRPr>
          </a:p>
        </p:txBody>
      </p:sp>
      <p:sp>
        <p:nvSpPr>
          <p:cNvPr id="1087" name="Google Shape;1087;p71"/>
          <p:cNvSpPr txBox="1"/>
          <p:nvPr/>
        </p:nvSpPr>
        <p:spPr>
          <a:xfrm>
            <a:off x="5677027" y="7242809"/>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81%</a:t>
            </a:r>
            <a:endParaRPr sz="1000">
              <a:latin typeface="Arial"/>
              <a:ea typeface="Arial"/>
              <a:cs typeface="Arial"/>
              <a:sym typeface="Arial"/>
            </a:endParaRPr>
          </a:p>
        </p:txBody>
      </p:sp>
      <p:sp>
        <p:nvSpPr>
          <p:cNvPr id="1088" name="Google Shape;1088;p71"/>
          <p:cNvSpPr txBox="1"/>
          <p:nvPr/>
        </p:nvSpPr>
        <p:spPr>
          <a:xfrm>
            <a:off x="207975" y="9583622"/>
            <a:ext cx="290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p:txBody>
      </p:sp>
      <p:sp>
        <p:nvSpPr>
          <p:cNvPr id="1089" name="Google Shape;1089;p71"/>
          <p:cNvSpPr txBox="1"/>
          <p:nvPr/>
        </p:nvSpPr>
        <p:spPr>
          <a:xfrm>
            <a:off x="4856353" y="5122150"/>
            <a:ext cx="1348740" cy="737235"/>
          </a:xfrm>
          <a:prstGeom prst="rect">
            <a:avLst/>
          </a:prstGeom>
          <a:solidFill>
            <a:srgbClr val="C00000"/>
          </a:solidFill>
          <a:ln>
            <a:noFill/>
          </a:ln>
        </p:spPr>
        <p:txBody>
          <a:bodyPr anchorCtr="0" anchor="t" bIns="0" lIns="0" spcFirstLastPara="1" rIns="0" wrap="square" tIns="29825">
            <a:spAutoFit/>
          </a:bodyPr>
          <a:lstStyle/>
          <a:p>
            <a:pPr indent="0" lvl="0" marL="635" rtl="0" algn="ctr">
              <a:lnSpc>
                <a:spcPct val="119142"/>
              </a:lnSpc>
              <a:spcBef>
                <a:spcPts val="0"/>
              </a:spcBef>
              <a:spcAft>
                <a:spcPts val="0"/>
              </a:spcAft>
              <a:buNone/>
            </a:pPr>
            <a:r>
              <a:rPr b="1" lang="en-US" sz="1750">
                <a:solidFill>
                  <a:srgbClr val="FFFFFF"/>
                </a:solidFill>
                <a:latin typeface="Times New Roman"/>
                <a:ea typeface="Times New Roman"/>
                <a:cs typeface="Times New Roman"/>
                <a:sym typeface="Times New Roman"/>
              </a:rPr>
              <a:t>Non</a:t>
            </a:r>
            <a:endParaRPr sz="1750">
              <a:latin typeface="Times New Roman"/>
              <a:ea typeface="Times New Roman"/>
              <a:cs typeface="Times New Roman"/>
              <a:sym typeface="Times New Roman"/>
            </a:endParaRPr>
          </a:p>
          <a:p>
            <a:pPr indent="0" lvl="0" marL="0" rtl="0" algn="ctr">
              <a:lnSpc>
                <a:spcPct val="119375"/>
              </a:lnSpc>
              <a:spcBef>
                <a:spcPts val="0"/>
              </a:spcBef>
              <a:spcAft>
                <a:spcPts val="0"/>
              </a:spcAft>
              <a:buNone/>
            </a:pPr>
            <a:r>
              <a:rPr b="1" lang="en-US" sz="2400">
                <a:solidFill>
                  <a:srgbClr val="FFFFFF"/>
                </a:solidFill>
                <a:latin typeface="Times New Roman"/>
                <a:ea typeface="Times New Roman"/>
                <a:cs typeface="Times New Roman"/>
                <a:sym typeface="Times New Roman"/>
              </a:rPr>
              <a:t>15 </a:t>
            </a:r>
            <a:r>
              <a:rPr b="1" lang="en-US" sz="1750">
                <a:solidFill>
                  <a:srgbClr val="FFFFFF"/>
                </a:solidFill>
                <a:latin typeface="Times New Roman"/>
                <a:ea typeface="Times New Roman"/>
                <a:cs typeface="Times New Roman"/>
                <a:sym typeface="Times New Roman"/>
              </a:rPr>
              <a:t>%</a:t>
            </a:r>
            <a:endParaRPr sz="1750">
              <a:latin typeface="Times New Roman"/>
              <a:ea typeface="Times New Roman"/>
              <a:cs typeface="Times New Roman"/>
              <a:sym typeface="Times New Roman"/>
            </a:endParaRPr>
          </a:p>
        </p:txBody>
      </p:sp>
      <p:pic>
        <p:nvPicPr>
          <p:cNvPr id="1090" name="Google Shape;1090;p71"/>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1091" name="Google Shape;1091;p71"/>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1092" name="Google Shape;1092;p71"/>
          <p:cNvSpPr txBox="1"/>
          <p:nvPr/>
        </p:nvSpPr>
        <p:spPr>
          <a:xfrm>
            <a:off x="2372360" y="1094613"/>
            <a:ext cx="278701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Le risque d’addiction pour les autres</a:t>
            </a:r>
            <a:endParaRPr sz="1800">
              <a:latin typeface="Times New Roman"/>
              <a:ea typeface="Times New Roman"/>
              <a:cs typeface="Times New Roman"/>
              <a:sym typeface="Times New Roman"/>
            </a:endParaRPr>
          </a:p>
        </p:txBody>
      </p:sp>
      <p:sp>
        <p:nvSpPr>
          <p:cNvPr id="1093" name="Google Shape;1093;p71"/>
          <p:cNvSpPr txBox="1"/>
          <p:nvPr/>
        </p:nvSpPr>
        <p:spPr>
          <a:xfrm>
            <a:off x="7129526" y="10069474"/>
            <a:ext cx="217170" cy="152400"/>
          </a:xfrm>
          <a:prstGeom prst="rect">
            <a:avLst/>
          </a:prstGeom>
          <a:noFill/>
          <a:ln>
            <a:noFill/>
          </a:ln>
        </p:spPr>
        <p:txBody>
          <a:bodyPr anchorCtr="0" anchor="t" bIns="0" lIns="0" spcFirstLastPara="1" rIns="0" wrap="square" tIns="0">
            <a:spAutoFit/>
          </a:bodyPr>
          <a:lstStyle/>
          <a:p>
            <a:pPr indent="0" lvl="0" marL="38100" rtl="0" algn="l">
              <a:lnSpc>
                <a:spcPct val="104999"/>
              </a:lnSpc>
              <a:spcBef>
                <a:spcPts val="0"/>
              </a:spcBef>
              <a:spcAft>
                <a:spcPts val="0"/>
              </a:spcAft>
              <a:buNone/>
            </a:pPr>
            <a:fld id="{00000000-1234-1234-1234-123412341234}" type="slidenum">
              <a:rPr lang="en-US" sz="1000">
                <a:solidFill>
                  <a:srgbClr val="404040"/>
                </a:solidFill>
                <a:latin typeface="Calibri"/>
                <a:ea typeface="Calibri"/>
                <a:cs typeface="Calibri"/>
                <a:sym typeface="Calibri"/>
              </a:rPr>
              <a:t>‹#›</a:t>
            </a:fld>
            <a:endParaRPr sz="1000">
              <a:latin typeface="Calibri"/>
              <a:ea typeface="Calibri"/>
              <a:cs typeface="Calibri"/>
              <a:sym typeface="Calibri"/>
            </a:endParaRP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097" name="Shape 1097"/>
        <p:cNvGrpSpPr/>
        <p:nvPr/>
      </p:nvGrpSpPr>
      <p:grpSpPr>
        <a:xfrm>
          <a:off x="0" y="0"/>
          <a:ext cx="0" cy="0"/>
          <a:chOff x="0" y="0"/>
          <a:chExt cx="0" cy="0"/>
        </a:xfrm>
      </p:grpSpPr>
      <p:pic>
        <p:nvPicPr>
          <p:cNvPr id="1098" name="Google Shape;1098;p72"/>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grpSp>
        <p:nvGrpSpPr>
          <p:cNvPr id="1099" name="Google Shape;1099;p72"/>
          <p:cNvGrpSpPr/>
          <p:nvPr/>
        </p:nvGrpSpPr>
        <p:grpSpPr>
          <a:xfrm>
            <a:off x="354838" y="2948558"/>
            <a:ext cx="7007859" cy="2397760"/>
            <a:chOff x="354838" y="2948558"/>
            <a:chExt cx="7007859" cy="2397760"/>
          </a:xfrm>
        </p:grpSpPr>
        <p:sp>
          <p:nvSpPr>
            <p:cNvPr id="1100" name="Google Shape;1100;p72"/>
            <p:cNvSpPr/>
            <p:nvPr/>
          </p:nvSpPr>
          <p:spPr>
            <a:xfrm>
              <a:off x="354838" y="2948558"/>
              <a:ext cx="7007859" cy="2397760"/>
            </a:xfrm>
            <a:custGeom>
              <a:rect b="b" l="l" r="r" t="t"/>
              <a:pathLst>
                <a:path extrusionOk="0" h="2397760" w="7007859">
                  <a:moveTo>
                    <a:pt x="7007859" y="0"/>
                  </a:moveTo>
                  <a:lnTo>
                    <a:pt x="0" y="0"/>
                  </a:lnTo>
                  <a:lnTo>
                    <a:pt x="0" y="2397379"/>
                  </a:lnTo>
                  <a:lnTo>
                    <a:pt x="7007859" y="2397379"/>
                  </a:lnTo>
                  <a:lnTo>
                    <a:pt x="7007859" y="0"/>
                  </a:lnTo>
                  <a:close/>
                </a:path>
              </a:pathLst>
            </a:custGeom>
            <a:solidFill>
              <a:srgbClr val="F6C5AC">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01" name="Google Shape;1101;p72"/>
            <p:cNvSpPr/>
            <p:nvPr/>
          </p:nvSpPr>
          <p:spPr>
            <a:xfrm>
              <a:off x="2632964" y="3278492"/>
              <a:ext cx="219710" cy="268605"/>
            </a:xfrm>
            <a:custGeom>
              <a:rect b="b" l="l" r="r" t="t"/>
              <a:pathLst>
                <a:path extrusionOk="0" h="268604" w="219710">
                  <a:moveTo>
                    <a:pt x="219125" y="0"/>
                  </a:moveTo>
                  <a:lnTo>
                    <a:pt x="0" y="0"/>
                  </a:lnTo>
                  <a:lnTo>
                    <a:pt x="0" y="267982"/>
                  </a:lnTo>
                  <a:lnTo>
                    <a:pt x="219125" y="267982"/>
                  </a:lnTo>
                  <a:lnTo>
                    <a:pt x="219125"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02" name="Google Shape;1102;p72"/>
            <p:cNvSpPr/>
            <p:nvPr/>
          </p:nvSpPr>
          <p:spPr>
            <a:xfrm>
              <a:off x="2632964" y="4034142"/>
              <a:ext cx="730885" cy="268605"/>
            </a:xfrm>
            <a:custGeom>
              <a:rect b="b" l="l" r="r" t="t"/>
              <a:pathLst>
                <a:path extrusionOk="0" h="268604" w="730885">
                  <a:moveTo>
                    <a:pt x="730427" y="0"/>
                  </a:moveTo>
                  <a:lnTo>
                    <a:pt x="0" y="0"/>
                  </a:lnTo>
                  <a:lnTo>
                    <a:pt x="0" y="267982"/>
                  </a:lnTo>
                  <a:lnTo>
                    <a:pt x="730427" y="267982"/>
                  </a:lnTo>
                  <a:lnTo>
                    <a:pt x="730427" y="0"/>
                  </a:lnTo>
                  <a:close/>
                </a:path>
              </a:pathLst>
            </a:custGeom>
            <a:solidFill>
              <a:srgbClr val="FF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03" name="Google Shape;1103;p72"/>
            <p:cNvSpPr/>
            <p:nvPr/>
          </p:nvSpPr>
          <p:spPr>
            <a:xfrm>
              <a:off x="2632964" y="4789919"/>
              <a:ext cx="1899285" cy="268605"/>
            </a:xfrm>
            <a:custGeom>
              <a:rect b="b" l="l" r="r" t="t"/>
              <a:pathLst>
                <a:path extrusionOk="0" h="268604" w="1899285">
                  <a:moveTo>
                    <a:pt x="1899158" y="0"/>
                  </a:moveTo>
                  <a:lnTo>
                    <a:pt x="0" y="0"/>
                  </a:lnTo>
                  <a:lnTo>
                    <a:pt x="0" y="267982"/>
                  </a:lnTo>
                  <a:lnTo>
                    <a:pt x="1899158" y="267982"/>
                  </a:lnTo>
                  <a:lnTo>
                    <a:pt x="1899158" y="0"/>
                  </a:lnTo>
                  <a:close/>
                </a:path>
              </a:pathLst>
            </a:custGeom>
            <a:solidFill>
              <a:srgbClr val="F6C5AC"/>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1104" name="Google Shape;1104;p72"/>
          <p:cNvSpPr txBox="1"/>
          <p:nvPr/>
        </p:nvSpPr>
        <p:spPr>
          <a:xfrm>
            <a:off x="487172" y="1782000"/>
            <a:ext cx="6585584" cy="6134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90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Pour vous personnellement, diriez-vous que vous couper totalement</a:t>
            </a:r>
            <a:endParaRPr sz="1550">
              <a:latin typeface="Times New Roman"/>
              <a:ea typeface="Times New Roman"/>
              <a:cs typeface="Times New Roman"/>
              <a:sym typeface="Times New Roman"/>
            </a:endParaRPr>
          </a:p>
          <a:p>
            <a:pPr indent="0" lvl="0" marL="0" rtl="0" algn="ctr">
              <a:lnSpc>
                <a:spcPct val="100000"/>
              </a:lnSpc>
              <a:spcBef>
                <a:spcPts val="120"/>
              </a:spcBef>
              <a:spcAft>
                <a:spcPts val="0"/>
              </a:spcAft>
              <a:buNone/>
            </a:pPr>
            <a:r>
              <a:rPr lang="en-US" sz="1550">
                <a:latin typeface="Times New Roman"/>
                <a:ea typeface="Times New Roman"/>
                <a:cs typeface="Times New Roman"/>
                <a:sym typeface="Times New Roman"/>
              </a:rPr>
              <a:t>de l’utilisation des réseaux sociaux serait quelque chose…</a:t>
            </a:r>
            <a:endParaRPr sz="1550">
              <a:latin typeface="Times New Roman"/>
              <a:ea typeface="Times New Roman"/>
              <a:cs typeface="Times New Roman"/>
              <a:sym typeface="Times New Roman"/>
            </a:endParaRPr>
          </a:p>
        </p:txBody>
      </p:sp>
      <p:sp>
        <p:nvSpPr>
          <p:cNvPr id="1105" name="Google Shape;1105;p72"/>
          <p:cNvSpPr/>
          <p:nvPr/>
        </p:nvSpPr>
        <p:spPr>
          <a:xfrm>
            <a:off x="2632964" y="5545569"/>
            <a:ext cx="2629535" cy="268605"/>
          </a:xfrm>
          <a:custGeom>
            <a:rect b="b" l="l" r="r" t="t"/>
            <a:pathLst>
              <a:path extrusionOk="0" h="268604" w="2629535">
                <a:moveTo>
                  <a:pt x="2629535" y="0"/>
                </a:moveTo>
                <a:lnTo>
                  <a:pt x="0" y="0"/>
                </a:lnTo>
                <a:lnTo>
                  <a:pt x="0" y="267982"/>
                </a:lnTo>
                <a:lnTo>
                  <a:pt x="2629535" y="267982"/>
                </a:lnTo>
                <a:lnTo>
                  <a:pt x="2629535"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1106" name="Google Shape;1106;p72"/>
          <p:cNvPicPr preferRelativeResize="0"/>
          <p:nvPr/>
        </p:nvPicPr>
        <p:blipFill rotWithShape="1">
          <a:blip r:embed="rId4">
            <a:alphaModFix/>
          </a:blip>
          <a:srcRect b="0" l="0" r="0" t="0"/>
          <a:stretch/>
        </p:blipFill>
        <p:spPr>
          <a:xfrm>
            <a:off x="2632964" y="7056996"/>
            <a:ext cx="219125" cy="267982"/>
          </a:xfrm>
          <a:prstGeom prst="rect">
            <a:avLst/>
          </a:prstGeom>
          <a:noFill/>
          <a:ln>
            <a:noFill/>
          </a:ln>
        </p:spPr>
      </p:pic>
      <p:sp>
        <p:nvSpPr>
          <p:cNvPr id="1107" name="Google Shape;1107;p72"/>
          <p:cNvSpPr/>
          <p:nvPr/>
        </p:nvSpPr>
        <p:spPr>
          <a:xfrm>
            <a:off x="2632964" y="6301739"/>
            <a:ext cx="1607185" cy="268605"/>
          </a:xfrm>
          <a:custGeom>
            <a:rect b="b" l="l" r="r" t="t"/>
            <a:pathLst>
              <a:path extrusionOk="0" h="268604" w="1607185">
                <a:moveTo>
                  <a:pt x="1606803" y="0"/>
                </a:moveTo>
                <a:lnTo>
                  <a:pt x="0" y="0"/>
                </a:lnTo>
                <a:lnTo>
                  <a:pt x="0" y="268224"/>
                </a:lnTo>
                <a:lnTo>
                  <a:pt x="1606803" y="268224"/>
                </a:lnTo>
                <a:lnTo>
                  <a:pt x="1606803"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08" name="Google Shape;1108;p72"/>
          <p:cNvSpPr txBox="1"/>
          <p:nvPr/>
        </p:nvSpPr>
        <p:spPr>
          <a:xfrm>
            <a:off x="2927350" y="3275837"/>
            <a:ext cx="245110" cy="239395"/>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b="1" lang="en-US" sz="1400">
                <a:latin typeface="Times New Roman"/>
                <a:ea typeface="Times New Roman"/>
                <a:cs typeface="Times New Roman"/>
                <a:sym typeface="Times New Roman"/>
              </a:rPr>
              <a:t>3%</a:t>
            </a:r>
            <a:endParaRPr sz="1400">
              <a:latin typeface="Times New Roman"/>
              <a:ea typeface="Times New Roman"/>
              <a:cs typeface="Times New Roman"/>
              <a:sym typeface="Times New Roman"/>
            </a:endParaRPr>
          </a:p>
        </p:txBody>
      </p:sp>
      <p:sp>
        <p:nvSpPr>
          <p:cNvPr id="1109" name="Google Shape;1109;p72"/>
          <p:cNvSpPr txBox="1"/>
          <p:nvPr/>
        </p:nvSpPr>
        <p:spPr>
          <a:xfrm>
            <a:off x="3438778" y="4031741"/>
            <a:ext cx="315595" cy="239395"/>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b="1" lang="en-US" sz="1400">
                <a:latin typeface="Times New Roman"/>
                <a:ea typeface="Times New Roman"/>
                <a:cs typeface="Times New Roman"/>
                <a:sym typeface="Times New Roman"/>
              </a:rPr>
              <a:t>10%</a:t>
            </a:r>
            <a:endParaRPr sz="1400">
              <a:latin typeface="Times New Roman"/>
              <a:ea typeface="Times New Roman"/>
              <a:cs typeface="Times New Roman"/>
              <a:sym typeface="Times New Roman"/>
            </a:endParaRPr>
          </a:p>
        </p:txBody>
      </p:sp>
      <p:sp>
        <p:nvSpPr>
          <p:cNvPr id="1110" name="Google Shape;1110;p72"/>
          <p:cNvSpPr txBox="1"/>
          <p:nvPr/>
        </p:nvSpPr>
        <p:spPr>
          <a:xfrm>
            <a:off x="4607940" y="4787645"/>
            <a:ext cx="328930" cy="239395"/>
          </a:xfrm>
          <a:prstGeom prst="rect">
            <a:avLst/>
          </a:prstGeom>
          <a:noFill/>
          <a:ln>
            <a:noFill/>
          </a:ln>
        </p:spPr>
        <p:txBody>
          <a:bodyPr anchorCtr="0" anchor="t" bIns="0" lIns="0" spcFirstLastPara="1" rIns="0" wrap="square" tIns="13325">
            <a:spAutoFit/>
          </a:bodyPr>
          <a:lstStyle/>
          <a:p>
            <a:pPr indent="0" lvl="0" marL="0" rtl="0" algn="l">
              <a:lnSpc>
                <a:spcPct val="100000"/>
              </a:lnSpc>
              <a:spcBef>
                <a:spcPts val="0"/>
              </a:spcBef>
              <a:spcAft>
                <a:spcPts val="0"/>
              </a:spcAft>
              <a:buNone/>
            </a:pPr>
            <a:r>
              <a:rPr b="1" lang="en-US" sz="1400">
                <a:latin typeface="Times New Roman"/>
                <a:ea typeface="Times New Roman"/>
                <a:cs typeface="Times New Roman"/>
                <a:sym typeface="Times New Roman"/>
              </a:rPr>
              <a:t>26%</a:t>
            </a:r>
            <a:endParaRPr sz="1400">
              <a:latin typeface="Times New Roman"/>
              <a:ea typeface="Times New Roman"/>
              <a:cs typeface="Times New Roman"/>
              <a:sym typeface="Times New Roman"/>
            </a:endParaRPr>
          </a:p>
        </p:txBody>
      </p:sp>
      <p:sp>
        <p:nvSpPr>
          <p:cNvPr id="1111" name="Google Shape;1111;p72"/>
          <p:cNvSpPr txBox="1"/>
          <p:nvPr/>
        </p:nvSpPr>
        <p:spPr>
          <a:xfrm>
            <a:off x="5317363" y="5543168"/>
            <a:ext cx="34163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latin typeface="Times New Roman"/>
                <a:ea typeface="Times New Roman"/>
                <a:cs typeface="Times New Roman"/>
                <a:sym typeface="Times New Roman"/>
              </a:rPr>
              <a:t>36%</a:t>
            </a:r>
            <a:endParaRPr sz="1400">
              <a:latin typeface="Times New Roman"/>
              <a:ea typeface="Times New Roman"/>
              <a:cs typeface="Times New Roman"/>
              <a:sym typeface="Times New Roman"/>
            </a:endParaRPr>
          </a:p>
        </p:txBody>
      </p:sp>
      <p:sp>
        <p:nvSpPr>
          <p:cNvPr id="1112" name="Google Shape;1112;p72"/>
          <p:cNvSpPr txBox="1"/>
          <p:nvPr/>
        </p:nvSpPr>
        <p:spPr>
          <a:xfrm>
            <a:off x="4303014" y="6299072"/>
            <a:ext cx="34163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latin typeface="Times New Roman"/>
                <a:ea typeface="Times New Roman"/>
                <a:cs typeface="Times New Roman"/>
                <a:sym typeface="Times New Roman"/>
              </a:rPr>
              <a:t>22%</a:t>
            </a:r>
            <a:endParaRPr sz="1400">
              <a:latin typeface="Times New Roman"/>
              <a:ea typeface="Times New Roman"/>
              <a:cs typeface="Times New Roman"/>
              <a:sym typeface="Times New Roman"/>
            </a:endParaRPr>
          </a:p>
        </p:txBody>
      </p:sp>
      <p:sp>
        <p:nvSpPr>
          <p:cNvPr id="1113" name="Google Shape;1113;p72"/>
          <p:cNvSpPr txBox="1"/>
          <p:nvPr/>
        </p:nvSpPr>
        <p:spPr>
          <a:xfrm>
            <a:off x="2914650" y="7054977"/>
            <a:ext cx="257810"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1400">
                <a:latin typeface="Times New Roman"/>
                <a:ea typeface="Times New Roman"/>
                <a:cs typeface="Times New Roman"/>
                <a:sym typeface="Times New Roman"/>
              </a:rPr>
              <a:t>3%</a:t>
            </a:r>
            <a:endParaRPr sz="1400">
              <a:latin typeface="Times New Roman"/>
              <a:ea typeface="Times New Roman"/>
              <a:cs typeface="Times New Roman"/>
              <a:sym typeface="Times New Roman"/>
            </a:endParaRPr>
          </a:p>
        </p:txBody>
      </p:sp>
      <p:sp>
        <p:nvSpPr>
          <p:cNvPr id="1114" name="Google Shape;1114;p72"/>
          <p:cNvSpPr txBox="1"/>
          <p:nvPr/>
        </p:nvSpPr>
        <p:spPr>
          <a:xfrm>
            <a:off x="1534033" y="3270249"/>
            <a:ext cx="916305" cy="239395"/>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D'impossible</a:t>
            </a:r>
            <a:endParaRPr sz="1400">
              <a:latin typeface="Times New Roman"/>
              <a:ea typeface="Times New Roman"/>
              <a:cs typeface="Times New Roman"/>
              <a:sym typeface="Times New Roman"/>
            </a:endParaRPr>
          </a:p>
        </p:txBody>
      </p:sp>
      <p:sp>
        <p:nvSpPr>
          <p:cNvPr id="1115" name="Google Shape;1115;p72"/>
          <p:cNvSpPr txBox="1"/>
          <p:nvPr/>
        </p:nvSpPr>
        <p:spPr>
          <a:xfrm>
            <a:off x="1373124" y="4026153"/>
            <a:ext cx="1077595" cy="239395"/>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De très difficile</a:t>
            </a:r>
            <a:endParaRPr sz="1400">
              <a:latin typeface="Times New Roman"/>
              <a:ea typeface="Times New Roman"/>
              <a:cs typeface="Times New Roman"/>
              <a:sym typeface="Times New Roman"/>
            </a:endParaRPr>
          </a:p>
        </p:txBody>
      </p:sp>
      <p:sp>
        <p:nvSpPr>
          <p:cNvPr id="1116" name="Google Shape;1116;p72"/>
          <p:cNvSpPr txBox="1"/>
          <p:nvPr/>
        </p:nvSpPr>
        <p:spPr>
          <a:xfrm>
            <a:off x="1358138" y="4781803"/>
            <a:ext cx="1092835" cy="239395"/>
          </a:xfrm>
          <a:prstGeom prst="rect">
            <a:avLst/>
          </a:prstGeom>
          <a:noFill/>
          <a:ln>
            <a:noFill/>
          </a:ln>
        </p:spPr>
        <p:txBody>
          <a:bodyPr anchorCtr="0" anchor="t" bIns="0" lIns="0" spcFirstLastPara="1" rIns="0" wrap="square" tIns="13325">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D'assez difficile</a:t>
            </a:r>
            <a:endParaRPr sz="1400">
              <a:latin typeface="Times New Roman"/>
              <a:ea typeface="Times New Roman"/>
              <a:cs typeface="Times New Roman"/>
              <a:sym typeface="Times New Roman"/>
            </a:endParaRPr>
          </a:p>
        </p:txBody>
      </p:sp>
      <p:sp>
        <p:nvSpPr>
          <p:cNvPr id="1117" name="Google Shape;1117;p72"/>
          <p:cNvSpPr txBox="1"/>
          <p:nvPr/>
        </p:nvSpPr>
        <p:spPr>
          <a:xfrm>
            <a:off x="1500886" y="5537707"/>
            <a:ext cx="94932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D'assez facile</a:t>
            </a:r>
            <a:endParaRPr sz="1400">
              <a:latin typeface="Times New Roman"/>
              <a:ea typeface="Times New Roman"/>
              <a:cs typeface="Times New Roman"/>
              <a:sym typeface="Times New Roman"/>
            </a:endParaRPr>
          </a:p>
        </p:txBody>
      </p:sp>
      <p:sp>
        <p:nvSpPr>
          <p:cNvPr id="1118" name="Google Shape;1118;p72"/>
          <p:cNvSpPr txBox="1"/>
          <p:nvPr/>
        </p:nvSpPr>
        <p:spPr>
          <a:xfrm>
            <a:off x="1515872" y="6293611"/>
            <a:ext cx="93535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De très facile</a:t>
            </a:r>
            <a:endParaRPr sz="1400">
              <a:latin typeface="Times New Roman"/>
              <a:ea typeface="Times New Roman"/>
              <a:cs typeface="Times New Roman"/>
              <a:sym typeface="Times New Roman"/>
            </a:endParaRPr>
          </a:p>
        </p:txBody>
      </p:sp>
      <p:sp>
        <p:nvSpPr>
          <p:cNvPr id="1119" name="Google Shape;1119;p72"/>
          <p:cNvSpPr txBox="1"/>
          <p:nvPr/>
        </p:nvSpPr>
        <p:spPr>
          <a:xfrm>
            <a:off x="1561846" y="7049261"/>
            <a:ext cx="93408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1120" name="Google Shape;1120;p72"/>
          <p:cNvSpPr txBox="1"/>
          <p:nvPr/>
        </p:nvSpPr>
        <p:spPr>
          <a:xfrm>
            <a:off x="5925946" y="3807967"/>
            <a:ext cx="1099185" cy="669290"/>
          </a:xfrm>
          <a:prstGeom prst="rect">
            <a:avLst/>
          </a:prstGeom>
          <a:solidFill>
            <a:srgbClr val="F6C5AC">
              <a:alpha val="49411"/>
            </a:srgbClr>
          </a:solidFill>
          <a:ln cap="flat" cmpd="sng" w="9525">
            <a:solidFill>
              <a:srgbClr val="C00000"/>
            </a:solidFill>
            <a:prstDash val="solid"/>
            <a:round/>
            <a:headEnd len="sm" w="sm" type="none"/>
            <a:tailEnd len="sm" w="sm" type="none"/>
          </a:ln>
        </p:spPr>
        <p:txBody>
          <a:bodyPr anchorCtr="0" anchor="t" bIns="0" lIns="0" spcFirstLastPara="1" rIns="0" wrap="square" tIns="29825">
            <a:spAutoFit/>
          </a:bodyPr>
          <a:lstStyle/>
          <a:p>
            <a:pPr indent="0" lvl="0" marL="250825" rtl="0" algn="l">
              <a:lnSpc>
                <a:spcPct val="100000"/>
              </a:lnSpc>
              <a:spcBef>
                <a:spcPts val="0"/>
              </a:spcBef>
              <a:spcAft>
                <a:spcPts val="0"/>
              </a:spcAft>
              <a:buNone/>
            </a:pPr>
            <a:r>
              <a:rPr i="1" lang="en-US" sz="1750">
                <a:solidFill>
                  <a:srgbClr val="C00000"/>
                </a:solidFill>
                <a:latin typeface="Times New Roman"/>
                <a:ea typeface="Times New Roman"/>
                <a:cs typeface="Times New Roman"/>
                <a:sym typeface="Times New Roman"/>
              </a:rPr>
              <a:t>Difficile</a:t>
            </a:r>
            <a:endParaRPr sz="1750">
              <a:latin typeface="Times New Roman"/>
              <a:ea typeface="Times New Roman"/>
              <a:cs typeface="Times New Roman"/>
              <a:sym typeface="Times New Roman"/>
            </a:endParaRPr>
          </a:p>
          <a:p>
            <a:pPr indent="0" lvl="0" marL="325120" rtl="0" algn="l">
              <a:lnSpc>
                <a:spcPct val="100000"/>
              </a:lnSpc>
              <a:spcBef>
                <a:spcPts val="15"/>
              </a:spcBef>
              <a:spcAft>
                <a:spcPts val="0"/>
              </a:spcAft>
              <a:buNone/>
            </a:pPr>
            <a:r>
              <a:rPr b="1" lang="en-US" sz="1950">
                <a:solidFill>
                  <a:srgbClr val="C00000"/>
                </a:solidFill>
                <a:latin typeface="Times New Roman"/>
                <a:ea typeface="Times New Roman"/>
                <a:cs typeface="Times New Roman"/>
                <a:sym typeface="Times New Roman"/>
              </a:rPr>
              <a:t>39 </a:t>
            </a:r>
            <a:r>
              <a:rPr b="1" lang="en-US" sz="1550">
                <a:solidFill>
                  <a:srgbClr val="C00000"/>
                </a:solidFill>
                <a:latin typeface="Times New Roman"/>
                <a:ea typeface="Times New Roman"/>
                <a:cs typeface="Times New Roman"/>
                <a:sym typeface="Times New Roman"/>
              </a:rPr>
              <a:t>%</a:t>
            </a:r>
            <a:endParaRPr sz="1550">
              <a:latin typeface="Times New Roman"/>
              <a:ea typeface="Times New Roman"/>
              <a:cs typeface="Times New Roman"/>
              <a:sym typeface="Times New Roman"/>
            </a:endParaRPr>
          </a:p>
        </p:txBody>
      </p:sp>
      <p:sp>
        <p:nvSpPr>
          <p:cNvPr id="1121" name="Google Shape;1121;p72"/>
          <p:cNvSpPr txBox="1"/>
          <p:nvPr/>
        </p:nvSpPr>
        <p:spPr>
          <a:xfrm>
            <a:off x="191515" y="9728707"/>
            <a:ext cx="290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p:txBody>
      </p:sp>
      <p:sp>
        <p:nvSpPr>
          <p:cNvPr id="1122" name="Google Shape;1122;p72"/>
          <p:cNvSpPr/>
          <p:nvPr/>
        </p:nvSpPr>
        <p:spPr>
          <a:xfrm>
            <a:off x="2149348" y="8946768"/>
            <a:ext cx="4528185" cy="0"/>
          </a:xfrm>
          <a:custGeom>
            <a:rect b="b" l="l" r="r" t="t"/>
            <a:pathLst>
              <a:path extrusionOk="0" h="120000" w="4528184">
                <a:moveTo>
                  <a:pt x="0" y="0"/>
                </a:moveTo>
                <a:lnTo>
                  <a:pt x="4527931"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nvGrpSpPr>
          <p:cNvPr id="1123" name="Google Shape;1123;p72"/>
          <p:cNvGrpSpPr/>
          <p:nvPr/>
        </p:nvGrpSpPr>
        <p:grpSpPr>
          <a:xfrm>
            <a:off x="2543175" y="8262365"/>
            <a:ext cx="3712718" cy="461010"/>
            <a:chOff x="2543175" y="8262365"/>
            <a:chExt cx="3712718" cy="461010"/>
          </a:xfrm>
        </p:grpSpPr>
        <p:sp>
          <p:nvSpPr>
            <p:cNvPr id="1124" name="Google Shape;1124;p72"/>
            <p:cNvSpPr/>
            <p:nvPr/>
          </p:nvSpPr>
          <p:spPr>
            <a:xfrm>
              <a:off x="2602102" y="8293353"/>
              <a:ext cx="3622675" cy="331470"/>
            </a:xfrm>
            <a:custGeom>
              <a:rect b="b" l="l" r="r" t="t"/>
              <a:pathLst>
                <a:path extrusionOk="0" h="331470" w="3622675">
                  <a:moveTo>
                    <a:pt x="0" y="331088"/>
                  </a:moveTo>
                  <a:lnTo>
                    <a:pt x="50313" y="327747"/>
                  </a:lnTo>
                  <a:lnTo>
                    <a:pt x="100626" y="324635"/>
                  </a:lnTo>
                  <a:lnTo>
                    <a:pt x="150939" y="321706"/>
                  </a:lnTo>
                  <a:lnTo>
                    <a:pt x="201252" y="318914"/>
                  </a:lnTo>
                  <a:lnTo>
                    <a:pt x="251565" y="316213"/>
                  </a:lnTo>
                  <a:lnTo>
                    <a:pt x="301879" y="313558"/>
                  </a:lnTo>
                  <a:lnTo>
                    <a:pt x="352192" y="310902"/>
                  </a:lnTo>
                  <a:lnTo>
                    <a:pt x="402505" y="308199"/>
                  </a:lnTo>
                  <a:lnTo>
                    <a:pt x="452818" y="305403"/>
                  </a:lnTo>
                  <a:lnTo>
                    <a:pt x="503131" y="302468"/>
                  </a:lnTo>
                  <a:lnTo>
                    <a:pt x="553444" y="299349"/>
                  </a:lnTo>
                  <a:lnTo>
                    <a:pt x="603758" y="295999"/>
                  </a:lnTo>
                  <a:lnTo>
                    <a:pt x="654071" y="292372"/>
                  </a:lnTo>
                  <a:lnTo>
                    <a:pt x="704384" y="288423"/>
                  </a:lnTo>
                  <a:lnTo>
                    <a:pt x="754697" y="284104"/>
                  </a:lnTo>
                  <a:lnTo>
                    <a:pt x="805010" y="279371"/>
                  </a:lnTo>
                  <a:lnTo>
                    <a:pt x="855323" y="274178"/>
                  </a:lnTo>
                  <a:lnTo>
                    <a:pt x="905637" y="268477"/>
                  </a:lnTo>
                  <a:lnTo>
                    <a:pt x="955949" y="262044"/>
                  </a:lnTo>
                  <a:lnTo>
                    <a:pt x="1006258" y="254760"/>
                  </a:lnTo>
                  <a:lnTo>
                    <a:pt x="1056567" y="246739"/>
                  </a:lnTo>
                  <a:lnTo>
                    <a:pt x="1106873" y="238096"/>
                  </a:lnTo>
                  <a:lnTo>
                    <a:pt x="1157178" y="228948"/>
                  </a:lnTo>
                  <a:lnTo>
                    <a:pt x="1207483" y="219408"/>
                  </a:lnTo>
                  <a:lnTo>
                    <a:pt x="1257786" y="209593"/>
                  </a:lnTo>
                  <a:lnTo>
                    <a:pt x="1308089" y="199617"/>
                  </a:lnTo>
                  <a:lnTo>
                    <a:pt x="1358392" y="189595"/>
                  </a:lnTo>
                  <a:lnTo>
                    <a:pt x="1408694" y="179642"/>
                  </a:lnTo>
                  <a:lnTo>
                    <a:pt x="1458997" y="169874"/>
                  </a:lnTo>
                  <a:lnTo>
                    <a:pt x="1509300" y="160405"/>
                  </a:lnTo>
                  <a:lnTo>
                    <a:pt x="1559605" y="151351"/>
                  </a:lnTo>
                  <a:lnTo>
                    <a:pt x="1609910" y="142827"/>
                  </a:lnTo>
                  <a:lnTo>
                    <a:pt x="1660216" y="134948"/>
                  </a:lnTo>
                  <a:lnTo>
                    <a:pt x="1710525" y="127829"/>
                  </a:lnTo>
                  <a:lnTo>
                    <a:pt x="1760834" y="121585"/>
                  </a:lnTo>
                  <a:lnTo>
                    <a:pt x="1811147" y="116331"/>
                  </a:lnTo>
                  <a:lnTo>
                    <a:pt x="1861460" y="112131"/>
                  </a:lnTo>
                  <a:lnTo>
                    <a:pt x="1911773" y="108898"/>
                  </a:lnTo>
                  <a:lnTo>
                    <a:pt x="1962086" y="106521"/>
                  </a:lnTo>
                  <a:lnTo>
                    <a:pt x="2012399" y="104889"/>
                  </a:lnTo>
                  <a:lnTo>
                    <a:pt x="2062712" y="103892"/>
                  </a:lnTo>
                  <a:lnTo>
                    <a:pt x="2113025" y="103420"/>
                  </a:lnTo>
                  <a:lnTo>
                    <a:pt x="2163339" y="103361"/>
                  </a:lnTo>
                  <a:lnTo>
                    <a:pt x="2213652" y="103606"/>
                  </a:lnTo>
                  <a:lnTo>
                    <a:pt x="2263965" y="104044"/>
                  </a:lnTo>
                  <a:lnTo>
                    <a:pt x="2314278" y="104564"/>
                  </a:lnTo>
                  <a:lnTo>
                    <a:pt x="2364591" y="105056"/>
                  </a:lnTo>
                  <a:lnTo>
                    <a:pt x="2414904" y="105409"/>
                  </a:lnTo>
                  <a:lnTo>
                    <a:pt x="2465218" y="105513"/>
                  </a:lnTo>
                  <a:lnTo>
                    <a:pt x="2515531" y="105257"/>
                  </a:lnTo>
                  <a:lnTo>
                    <a:pt x="2565844" y="104531"/>
                  </a:lnTo>
                  <a:lnTo>
                    <a:pt x="2616157" y="103224"/>
                  </a:lnTo>
                  <a:lnTo>
                    <a:pt x="2666470" y="101225"/>
                  </a:lnTo>
                  <a:lnTo>
                    <a:pt x="2716784" y="98424"/>
                  </a:lnTo>
                  <a:lnTo>
                    <a:pt x="2767097" y="94945"/>
                  </a:lnTo>
                  <a:lnTo>
                    <a:pt x="2817410" y="91010"/>
                  </a:lnTo>
                  <a:lnTo>
                    <a:pt x="2867722" y="86662"/>
                  </a:lnTo>
                  <a:lnTo>
                    <a:pt x="2918035" y="81942"/>
                  </a:lnTo>
                  <a:lnTo>
                    <a:pt x="2968347" y="76892"/>
                  </a:lnTo>
                  <a:lnTo>
                    <a:pt x="3018658" y="71552"/>
                  </a:lnTo>
                  <a:lnTo>
                    <a:pt x="3068968" y="65965"/>
                  </a:lnTo>
                  <a:lnTo>
                    <a:pt x="3119278" y="60171"/>
                  </a:lnTo>
                  <a:lnTo>
                    <a:pt x="3169586" y="54213"/>
                  </a:lnTo>
                  <a:lnTo>
                    <a:pt x="3219893" y="48131"/>
                  </a:lnTo>
                  <a:lnTo>
                    <a:pt x="3270199" y="41966"/>
                  </a:lnTo>
                  <a:lnTo>
                    <a:pt x="3320504" y="35762"/>
                  </a:lnTo>
                  <a:lnTo>
                    <a:pt x="3370807" y="29558"/>
                  </a:lnTo>
                  <a:lnTo>
                    <a:pt x="3421108" y="23396"/>
                  </a:lnTo>
                  <a:lnTo>
                    <a:pt x="3471408" y="17318"/>
                  </a:lnTo>
                  <a:lnTo>
                    <a:pt x="3521705" y="11365"/>
                  </a:lnTo>
                  <a:lnTo>
                    <a:pt x="3572000" y="5578"/>
                  </a:lnTo>
                  <a:lnTo>
                    <a:pt x="3622294" y="0"/>
                  </a:lnTo>
                </a:path>
              </a:pathLst>
            </a:custGeom>
            <a:noFill/>
            <a:ln cap="flat" cmpd="sng" w="38100">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25" name="Google Shape;1125;p72"/>
            <p:cNvSpPr/>
            <p:nvPr/>
          </p:nvSpPr>
          <p:spPr>
            <a:xfrm>
              <a:off x="2569083" y="8262365"/>
              <a:ext cx="3686810" cy="394970"/>
            </a:xfrm>
            <a:custGeom>
              <a:rect b="b" l="l" r="r" t="t"/>
              <a:pathLst>
                <a:path extrusionOk="0" h="394970" w="3686810">
                  <a:moveTo>
                    <a:pt x="63995" y="330720"/>
                  </a:moveTo>
                  <a:lnTo>
                    <a:pt x="0" y="330720"/>
                  </a:lnTo>
                  <a:lnTo>
                    <a:pt x="0" y="394716"/>
                  </a:lnTo>
                  <a:lnTo>
                    <a:pt x="63995" y="394716"/>
                  </a:lnTo>
                  <a:lnTo>
                    <a:pt x="63995" y="330720"/>
                  </a:lnTo>
                  <a:close/>
                </a:path>
                <a:path extrusionOk="0" h="394970" w="3686810">
                  <a:moveTo>
                    <a:pt x="970788" y="275844"/>
                  </a:moveTo>
                  <a:lnTo>
                    <a:pt x="906780" y="275844"/>
                  </a:lnTo>
                  <a:lnTo>
                    <a:pt x="906780" y="332232"/>
                  </a:lnTo>
                  <a:lnTo>
                    <a:pt x="970788" y="332232"/>
                  </a:lnTo>
                  <a:lnTo>
                    <a:pt x="970788" y="275844"/>
                  </a:lnTo>
                  <a:close/>
                </a:path>
                <a:path extrusionOk="0" h="394970" w="3686810">
                  <a:moveTo>
                    <a:pt x="1876044" y="115824"/>
                  </a:moveTo>
                  <a:lnTo>
                    <a:pt x="1812036" y="115824"/>
                  </a:lnTo>
                  <a:lnTo>
                    <a:pt x="1812036" y="179832"/>
                  </a:lnTo>
                  <a:lnTo>
                    <a:pt x="1876044" y="179832"/>
                  </a:lnTo>
                  <a:lnTo>
                    <a:pt x="1876044" y="115824"/>
                  </a:lnTo>
                  <a:close/>
                </a:path>
                <a:path extrusionOk="0" h="394970" w="3686810">
                  <a:moveTo>
                    <a:pt x="2781300" y="97536"/>
                  </a:moveTo>
                  <a:lnTo>
                    <a:pt x="2717292" y="97536"/>
                  </a:lnTo>
                  <a:lnTo>
                    <a:pt x="2717292" y="161544"/>
                  </a:lnTo>
                  <a:lnTo>
                    <a:pt x="2781300" y="161544"/>
                  </a:lnTo>
                  <a:lnTo>
                    <a:pt x="2781300" y="97536"/>
                  </a:lnTo>
                  <a:close/>
                </a:path>
                <a:path extrusionOk="0" h="394970" w="3686810">
                  <a:moveTo>
                    <a:pt x="3686556" y="0"/>
                  </a:moveTo>
                  <a:lnTo>
                    <a:pt x="3622548" y="0"/>
                  </a:lnTo>
                  <a:lnTo>
                    <a:pt x="3622548" y="64008"/>
                  </a:lnTo>
                  <a:lnTo>
                    <a:pt x="3686556" y="64008"/>
                  </a:lnTo>
                  <a:lnTo>
                    <a:pt x="3686556"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26" name="Google Shape;1126;p72"/>
            <p:cNvSpPr/>
            <p:nvPr/>
          </p:nvSpPr>
          <p:spPr>
            <a:xfrm>
              <a:off x="2602102" y="8400795"/>
              <a:ext cx="3622675" cy="322580"/>
            </a:xfrm>
            <a:custGeom>
              <a:rect b="b" l="l" r="r" t="t"/>
              <a:pathLst>
                <a:path extrusionOk="0" h="322579" w="3622675">
                  <a:moveTo>
                    <a:pt x="0" y="0"/>
                  </a:moveTo>
                  <a:lnTo>
                    <a:pt x="906145" y="80264"/>
                  </a:lnTo>
                  <a:lnTo>
                    <a:pt x="1811401" y="205232"/>
                  </a:lnTo>
                  <a:lnTo>
                    <a:pt x="2716657" y="232664"/>
                  </a:lnTo>
                  <a:lnTo>
                    <a:pt x="3622294" y="322199"/>
                  </a:lnTo>
                </a:path>
              </a:pathLst>
            </a:custGeom>
            <a:noFill/>
            <a:ln cap="flat" cmpd="sng" w="38100">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27" name="Google Shape;1127;p72"/>
            <p:cNvSpPr/>
            <p:nvPr/>
          </p:nvSpPr>
          <p:spPr>
            <a:xfrm>
              <a:off x="2543175" y="8343137"/>
              <a:ext cx="2832100" cy="347980"/>
            </a:xfrm>
            <a:custGeom>
              <a:rect b="b" l="l" r="r" t="t"/>
              <a:pathLst>
                <a:path extrusionOk="0" h="347979" w="2832100">
                  <a:moveTo>
                    <a:pt x="114300" y="0"/>
                  </a:moveTo>
                  <a:lnTo>
                    <a:pt x="0" y="0"/>
                  </a:lnTo>
                  <a:lnTo>
                    <a:pt x="0" y="114300"/>
                  </a:lnTo>
                  <a:lnTo>
                    <a:pt x="114300" y="114300"/>
                  </a:lnTo>
                  <a:lnTo>
                    <a:pt x="114300" y="0"/>
                  </a:lnTo>
                  <a:close/>
                </a:path>
                <a:path extrusionOk="0" h="347979" w="2832100">
                  <a:moveTo>
                    <a:pt x="1021080" y="80772"/>
                  </a:moveTo>
                  <a:lnTo>
                    <a:pt x="906780" y="80772"/>
                  </a:lnTo>
                  <a:lnTo>
                    <a:pt x="906780" y="195072"/>
                  </a:lnTo>
                  <a:lnTo>
                    <a:pt x="1021080" y="195072"/>
                  </a:lnTo>
                  <a:lnTo>
                    <a:pt x="1021080" y="80772"/>
                  </a:lnTo>
                  <a:close/>
                </a:path>
                <a:path extrusionOk="0" h="347979" w="2832100">
                  <a:moveTo>
                    <a:pt x="1926336" y="205740"/>
                  </a:moveTo>
                  <a:lnTo>
                    <a:pt x="1812036" y="205740"/>
                  </a:lnTo>
                  <a:lnTo>
                    <a:pt x="1812036" y="320040"/>
                  </a:lnTo>
                  <a:lnTo>
                    <a:pt x="1926336" y="320040"/>
                  </a:lnTo>
                  <a:lnTo>
                    <a:pt x="1926336" y="205740"/>
                  </a:lnTo>
                  <a:close/>
                </a:path>
                <a:path extrusionOk="0" h="347979" w="2832100">
                  <a:moveTo>
                    <a:pt x="2831592" y="233172"/>
                  </a:moveTo>
                  <a:lnTo>
                    <a:pt x="2717292" y="233172"/>
                  </a:lnTo>
                  <a:lnTo>
                    <a:pt x="2717292" y="347472"/>
                  </a:lnTo>
                  <a:lnTo>
                    <a:pt x="2831592" y="347472"/>
                  </a:lnTo>
                  <a:lnTo>
                    <a:pt x="2831592" y="233172"/>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1128" name="Google Shape;1128;p72"/>
          <p:cNvSpPr/>
          <p:nvPr/>
        </p:nvSpPr>
        <p:spPr>
          <a:xfrm>
            <a:off x="6165722" y="8666226"/>
            <a:ext cx="114300" cy="114300"/>
          </a:xfrm>
          <a:custGeom>
            <a:rect b="b" l="l" r="r" t="t"/>
            <a:pathLst>
              <a:path extrusionOk="0" h="114300" w="114300">
                <a:moveTo>
                  <a:pt x="114300" y="0"/>
                </a:moveTo>
                <a:lnTo>
                  <a:pt x="0" y="0"/>
                </a:lnTo>
                <a:lnTo>
                  <a:pt x="0" y="114299"/>
                </a:lnTo>
                <a:lnTo>
                  <a:pt x="114300" y="114299"/>
                </a:lnTo>
                <a:lnTo>
                  <a:pt x="114300"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29" name="Google Shape;1129;p72"/>
          <p:cNvSpPr txBox="1"/>
          <p:nvPr/>
        </p:nvSpPr>
        <p:spPr>
          <a:xfrm>
            <a:off x="2423541" y="8687180"/>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36%</a:t>
            </a:r>
            <a:endParaRPr sz="1000">
              <a:latin typeface="Arial"/>
              <a:ea typeface="Arial"/>
              <a:cs typeface="Arial"/>
              <a:sym typeface="Arial"/>
            </a:endParaRPr>
          </a:p>
        </p:txBody>
      </p:sp>
      <p:sp>
        <p:nvSpPr>
          <p:cNvPr id="1130" name="Google Shape;1130;p72"/>
          <p:cNvSpPr txBox="1"/>
          <p:nvPr/>
        </p:nvSpPr>
        <p:spPr>
          <a:xfrm>
            <a:off x="3343402" y="8582659"/>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43%</a:t>
            </a:r>
            <a:endParaRPr sz="1000">
              <a:latin typeface="Arial"/>
              <a:ea typeface="Arial"/>
              <a:cs typeface="Arial"/>
              <a:sym typeface="Arial"/>
            </a:endParaRPr>
          </a:p>
        </p:txBody>
      </p:sp>
      <p:sp>
        <p:nvSpPr>
          <p:cNvPr id="1131" name="Google Shape;1131;p72"/>
          <p:cNvSpPr txBox="1"/>
          <p:nvPr/>
        </p:nvSpPr>
        <p:spPr>
          <a:xfrm>
            <a:off x="4273422" y="8152638"/>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60%</a:t>
            </a:r>
            <a:endParaRPr sz="1000">
              <a:latin typeface="Arial"/>
              <a:ea typeface="Arial"/>
              <a:cs typeface="Arial"/>
              <a:sym typeface="Arial"/>
            </a:endParaRPr>
          </a:p>
        </p:txBody>
      </p:sp>
      <p:sp>
        <p:nvSpPr>
          <p:cNvPr id="1132" name="Google Shape;1132;p72"/>
          <p:cNvSpPr txBox="1"/>
          <p:nvPr/>
        </p:nvSpPr>
        <p:spPr>
          <a:xfrm>
            <a:off x="5178933" y="8134603"/>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62%</a:t>
            </a:r>
            <a:endParaRPr sz="1000">
              <a:latin typeface="Arial"/>
              <a:ea typeface="Arial"/>
              <a:cs typeface="Arial"/>
              <a:sym typeface="Arial"/>
            </a:endParaRPr>
          </a:p>
        </p:txBody>
      </p:sp>
      <p:sp>
        <p:nvSpPr>
          <p:cNvPr id="1133" name="Google Shape;1133;p72"/>
          <p:cNvSpPr txBox="1"/>
          <p:nvPr/>
        </p:nvSpPr>
        <p:spPr>
          <a:xfrm>
            <a:off x="6270752" y="8118093"/>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73%</a:t>
            </a:r>
            <a:endParaRPr sz="1000">
              <a:latin typeface="Arial"/>
              <a:ea typeface="Arial"/>
              <a:cs typeface="Arial"/>
              <a:sym typeface="Arial"/>
            </a:endParaRPr>
          </a:p>
        </p:txBody>
      </p:sp>
      <p:sp>
        <p:nvSpPr>
          <p:cNvPr id="1134" name="Google Shape;1134;p72"/>
          <p:cNvSpPr txBox="1"/>
          <p:nvPr/>
        </p:nvSpPr>
        <p:spPr>
          <a:xfrm>
            <a:off x="2442210" y="8119109"/>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61%</a:t>
            </a:r>
            <a:endParaRPr sz="1000">
              <a:latin typeface="Arial"/>
              <a:ea typeface="Arial"/>
              <a:cs typeface="Arial"/>
              <a:sym typeface="Arial"/>
            </a:endParaRPr>
          </a:p>
        </p:txBody>
      </p:sp>
      <p:sp>
        <p:nvSpPr>
          <p:cNvPr id="1135" name="Google Shape;1135;p72"/>
          <p:cNvSpPr txBox="1"/>
          <p:nvPr/>
        </p:nvSpPr>
        <p:spPr>
          <a:xfrm>
            <a:off x="3445890" y="8185530"/>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52%</a:t>
            </a:r>
            <a:endParaRPr sz="1000">
              <a:latin typeface="Arial"/>
              <a:ea typeface="Arial"/>
              <a:cs typeface="Arial"/>
              <a:sym typeface="Arial"/>
            </a:endParaRPr>
          </a:p>
        </p:txBody>
      </p:sp>
      <p:sp>
        <p:nvSpPr>
          <p:cNvPr id="1136" name="Google Shape;1136;p72"/>
          <p:cNvSpPr txBox="1"/>
          <p:nvPr/>
        </p:nvSpPr>
        <p:spPr>
          <a:xfrm>
            <a:off x="4273422" y="8691117"/>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38%</a:t>
            </a:r>
            <a:endParaRPr sz="1000">
              <a:latin typeface="Arial"/>
              <a:ea typeface="Arial"/>
              <a:cs typeface="Arial"/>
              <a:sym typeface="Arial"/>
            </a:endParaRPr>
          </a:p>
        </p:txBody>
      </p:sp>
      <p:sp>
        <p:nvSpPr>
          <p:cNvPr id="1137" name="Google Shape;1137;p72"/>
          <p:cNvSpPr txBox="1"/>
          <p:nvPr/>
        </p:nvSpPr>
        <p:spPr>
          <a:xfrm>
            <a:off x="5178933" y="8718041"/>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35%</a:t>
            </a:r>
            <a:endParaRPr sz="1000">
              <a:latin typeface="Arial"/>
              <a:ea typeface="Arial"/>
              <a:cs typeface="Arial"/>
              <a:sym typeface="Arial"/>
            </a:endParaRPr>
          </a:p>
        </p:txBody>
      </p:sp>
      <p:sp>
        <p:nvSpPr>
          <p:cNvPr id="1138" name="Google Shape;1138;p72"/>
          <p:cNvSpPr txBox="1"/>
          <p:nvPr/>
        </p:nvSpPr>
        <p:spPr>
          <a:xfrm>
            <a:off x="6303009" y="8721343"/>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25%</a:t>
            </a:r>
            <a:endParaRPr sz="1000">
              <a:latin typeface="Arial"/>
              <a:ea typeface="Arial"/>
              <a:cs typeface="Arial"/>
              <a:sym typeface="Arial"/>
            </a:endParaRPr>
          </a:p>
        </p:txBody>
      </p:sp>
      <p:sp>
        <p:nvSpPr>
          <p:cNvPr id="1139" name="Google Shape;1139;p72"/>
          <p:cNvSpPr txBox="1"/>
          <p:nvPr/>
        </p:nvSpPr>
        <p:spPr>
          <a:xfrm>
            <a:off x="2287270" y="9001505"/>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18-24 ans</a:t>
            </a:r>
            <a:endParaRPr sz="1200">
              <a:latin typeface="Times New Roman"/>
              <a:ea typeface="Times New Roman"/>
              <a:cs typeface="Times New Roman"/>
              <a:sym typeface="Times New Roman"/>
            </a:endParaRPr>
          </a:p>
        </p:txBody>
      </p:sp>
      <p:sp>
        <p:nvSpPr>
          <p:cNvPr id="1140" name="Google Shape;1140;p72"/>
          <p:cNvSpPr txBox="1"/>
          <p:nvPr/>
        </p:nvSpPr>
        <p:spPr>
          <a:xfrm>
            <a:off x="3193160" y="9001505"/>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25-34 ans</a:t>
            </a:r>
            <a:endParaRPr sz="1200">
              <a:latin typeface="Times New Roman"/>
              <a:ea typeface="Times New Roman"/>
              <a:cs typeface="Times New Roman"/>
              <a:sym typeface="Times New Roman"/>
            </a:endParaRPr>
          </a:p>
        </p:txBody>
      </p:sp>
      <p:sp>
        <p:nvSpPr>
          <p:cNvPr id="1141" name="Google Shape;1141;p72"/>
          <p:cNvSpPr txBox="1"/>
          <p:nvPr/>
        </p:nvSpPr>
        <p:spPr>
          <a:xfrm>
            <a:off x="4099052" y="9001505"/>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35-49 ans</a:t>
            </a:r>
            <a:endParaRPr sz="1200">
              <a:latin typeface="Times New Roman"/>
              <a:ea typeface="Times New Roman"/>
              <a:cs typeface="Times New Roman"/>
              <a:sym typeface="Times New Roman"/>
            </a:endParaRPr>
          </a:p>
        </p:txBody>
      </p:sp>
      <p:sp>
        <p:nvSpPr>
          <p:cNvPr id="1142" name="Google Shape;1142;p72"/>
          <p:cNvSpPr txBox="1"/>
          <p:nvPr/>
        </p:nvSpPr>
        <p:spPr>
          <a:xfrm>
            <a:off x="5004561" y="9001505"/>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50-64 ans</a:t>
            </a:r>
            <a:endParaRPr sz="1200">
              <a:latin typeface="Times New Roman"/>
              <a:ea typeface="Times New Roman"/>
              <a:cs typeface="Times New Roman"/>
              <a:sym typeface="Times New Roman"/>
            </a:endParaRPr>
          </a:p>
        </p:txBody>
      </p:sp>
      <p:sp>
        <p:nvSpPr>
          <p:cNvPr id="1143" name="Google Shape;1143;p72"/>
          <p:cNvSpPr txBox="1"/>
          <p:nvPr/>
        </p:nvSpPr>
        <p:spPr>
          <a:xfrm>
            <a:off x="5792215" y="9001505"/>
            <a:ext cx="8293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65 ans et plus</a:t>
            </a:r>
            <a:endParaRPr sz="1200">
              <a:latin typeface="Times New Roman"/>
              <a:ea typeface="Times New Roman"/>
              <a:cs typeface="Times New Roman"/>
              <a:sym typeface="Times New Roman"/>
            </a:endParaRPr>
          </a:p>
        </p:txBody>
      </p:sp>
      <p:sp>
        <p:nvSpPr>
          <p:cNvPr id="1144" name="Google Shape;1144;p72"/>
          <p:cNvSpPr txBox="1"/>
          <p:nvPr/>
        </p:nvSpPr>
        <p:spPr>
          <a:xfrm>
            <a:off x="5925946" y="5766231"/>
            <a:ext cx="1099185" cy="737235"/>
          </a:xfrm>
          <a:prstGeom prst="rect">
            <a:avLst/>
          </a:prstGeom>
          <a:noFill/>
          <a:ln cap="flat" cmpd="sng" w="9525">
            <a:solidFill>
              <a:srgbClr val="29377D"/>
            </a:solidFill>
            <a:prstDash val="solid"/>
            <a:round/>
            <a:headEnd len="sm" w="sm" type="none"/>
            <a:tailEnd len="sm" w="sm" type="none"/>
          </a:ln>
        </p:spPr>
        <p:txBody>
          <a:bodyPr anchorCtr="0" anchor="t" bIns="0" lIns="0" spcFirstLastPara="1" rIns="0" wrap="square" tIns="29200">
            <a:spAutoFit/>
          </a:bodyPr>
          <a:lstStyle/>
          <a:p>
            <a:pPr indent="0" lvl="0" marL="361950" rtl="0" algn="l">
              <a:lnSpc>
                <a:spcPct val="117032"/>
              </a:lnSpc>
              <a:spcBef>
                <a:spcPts val="0"/>
              </a:spcBef>
              <a:spcAft>
                <a:spcPts val="0"/>
              </a:spcAft>
              <a:buNone/>
            </a:pPr>
            <a:r>
              <a:rPr i="1" lang="en-US" sz="1550">
                <a:solidFill>
                  <a:srgbClr val="29377D"/>
                </a:solidFill>
                <a:latin typeface="Times New Roman"/>
                <a:ea typeface="Times New Roman"/>
                <a:cs typeface="Times New Roman"/>
                <a:sym typeface="Times New Roman"/>
              </a:rPr>
              <a:t>Facile</a:t>
            </a:r>
            <a:endParaRPr sz="1550">
              <a:latin typeface="Times New Roman"/>
              <a:ea typeface="Times New Roman"/>
              <a:cs typeface="Times New Roman"/>
              <a:sym typeface="Times New Roman"/>
            </a:endParaRPr>
          </a:p>
          <a:p>
            <a:pPr indent="0" lvl="0" marL="302260" rtl="0" algn="l">
              <a:lnSpc>
                <a:spcPct val="118301"/>
              </a:lnSpc>
              <a:spcBef>
                <a:spcPts val="0"/>
              </a:spcBef>
              <a:spcAft>
                <a:spcPts val="0"/>
              </a:spcAft>
              <a:buNone/>
            </a:pPr>
            <a:r>
              <a:rPr b="1" lang="en-US" sz="2650">
                <a:solidFill>
                  <a:srgbClr val="29377D"/>
                </a:solidFill>
                <a:latin typeface="Times New Roman"/>
                <a:ea typeface="Times New Roman"/>
                <a:cs typeface="Times New Roman"/>
                <a:sym typeface="Times New Roman"/>
              </a:rPr>
              <a:t>58 </a:t>
            </a:r>
            <a:r>
              <a:rPr b="1" lang="en-US" sz="1300">
                <a:solidFill>
                  <a:srgbClr val="29377D"/>
                </a:solidFill>
                <a:latin typeface="Times New Roman"/>
                <a:ea typeface="Times New Roman"/>
                <a:cs typeface="Times New Roman"/>
                <a:sym typeface="Times New Roman"/>
              </a:rPr>
              <a:t>%</a:t>
            </a:r>
            <a:endParaRPr sz="1300">
              <a:latin typeface="Times New Roman"/>
              <a:ea typeface="Times New Roman"/>
              <a:cs typeface="Times New Roman"/>
              <a:sym typeface="Times New Roman"/>
            </a:endParaRPr>
          </a:p>
        </p:txBody>
      </p:sp>
      <p:pic>
        <p:nvPicPr>
          <p:cNvPr id="1145" name="Google Shape;1145;p72"/>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1146" name="Google Shape;1146;p72"/>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1147" name="Google Shape;1147;p72"/>
          <p:cNvSpPr txBox="1"/>
          <p:nvPr/>
        </p:nvSpPr>
        <p:spPr>
          <a:xfrm>
            <a:off x="3073400" y="1094613"/>
            <a:ext cx="138747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Sortir des réseaux</a:t>
            </a:r>
            <a:endParaRPr sz="1800">
              <a:latin typeface="Times New Roman"/>
              <a:ea typeface="Times New Roman"/>
              <a:cs typeface="Times New Roman"/>
              <a:sym typeface="Times New Roman"/>
            </a:endParaRPr>
          </a:p>
        </p:txBody>
      </p:sp>
      <p:sp>
        <p:nvSpPr>
          <p:cNvPr id="1148" name="Google Shape;1148;p72"/>
          <p:cNvSpPr txBox="1"/>
          <p:nvPr>
            <p:ph idx="12" type="sldNum"/>
          </p:nvPr>
        </p:nvSpPr>
        <p:spPr>
          <a:xfrm>
            <a:off x="7118604" y="10200272"/>
            <a:ext cx="205104" cy="152564"/>
          </a:xfrm>
          <a:prstGeom prst="rect">
            <a:avLst/>
          </a:prstGeom>
          <a:noFill/>
          <a:ln>
            <a:noFill/>
          </a:ln>
        </p:spPr>
        <p:txBody>
          <a:bodyPr anchorCtr="0" anchor="t" bIns="0" lIns="0" spcFirstLastPara="1" rIns="0" wrap="square" tIns="3175">
            <a:spAutoFit/>
          </a:bodyPr>
          <a:lstStyle/>
          <a:p>
            <a:pPr indent="0" lvl="0" marL="37465" rtl="0" algn="l">
              <a:lnSpc>
                <a:spcPct val="100000"/>
              </a:lnSpc>
              <a:spcBef>
                <a:spcPts val="0"/>
              </a:spcBef>
              <a:spcAft>
                <a:spcPts val="0"/>
              </a:spcAft>
              <a:buNone/>
            </a:pPr>
            <a:fld id="{00000000-1234-1234-1234-123412341234}" type="slidenum">
              <a:rPr lang="en-US"/>
              <a:t>‹#›</a:t>
            </a:fld>
            <a:endParaRP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152" name="Shape 1152"/>
        <p:cNvGrpSpPr/>
        <p:nvPr/>
      </p:nvGrpSpPr>
      <p:grpSpPr>
        <a:xfrm>
          <a:off x="0" y="0"/>
          <a:ext cx="0" cy="0"/>
          <a:chOff x="0" y="0"/>
          <a:chExt cx="0" cy="0"/>
        </a:xfrm>
      </p:grpSpPr>
      <p:pic>
        <p:nvPicPr>
          <p:cNvPr id="1153" name="Google Shape;1153;p73"/>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1154" name="Google Shape;1154;p73"/>
          <p:cNvSpPr/>
          <p:nvPr/>
        </p:nvSpPr>
        <p:spPr>
          <a:xfrm>
            <a:off x="355714" y="2831845"/>
            <a:ext cx="6806565" cy="1811020"/>
          </a:xfrm>
          <a:custGeom>
            <a:rect b="b" l="l" r="r" t="t"/>
            <a:pathLst>
              <a:path extrusionOk="0" h="1811020" w="6806565">
                <a:moveTo>
                  <a:pt x="6806183" y="0"/>
                </a:moveTo>
                <a:lnTo>
                  <a:pt x="0" y="0"/>
                </a:lnTo>
                <a:lnTo>
                  <a:pt x="0" y="1810766"/>
                </a:lnTo>
                <a:lnTo>
                  <a:pt x="6806183" y="1810766"/>
                </a:lnTo>
                <a:lnTo>
                  <a:pt x="6806183" y="0"/>
                </a:lnTo>
                <a:close/>
              </a:path>
            </a:pathLst>
          </a:custGeom>
          <a:solidFill>
            <a:srgbClr val="B9C2E8">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55" name="Google Shape;1155;p73"/>
          <p:cNvSpPr/>
          <p:nvPr/>
        </p:nvSpPr>
        <p:spPr>
          <a:xfrm>
            <a:off x="355714" y="4778374"/>
            <a:ext cx="6806565" cy="1811020"/>
          </a:xfrm>
          <a:custGeom>
            <a:rect b="b" l="l" r="r" t="t"/>
            <a:pathLst>
              <a:path extrusionOk="0" h="1811020" w="6806565">
                <a:moveTo>
                  <a:pt x="6806183" y="0"/>
                </a:moveTo>
                <a:lnTo>
                  <a:pt x="0" y="0"/>
                </a:lnTo>
                <a:lnTo>
                  <a:pt x="0" y="1810765"/>
                </a:lnTo>
                <a:lnTo>
                  <a:pt x="6806183" y="1810765"/>
                </a:lnTo>
                <a:lnTo>
                  <a:pt x="6806183" y="0"/>
                </a:lnTo>
                <a:close/>
              </a:path>
            </a:pathLst>
          </a:custGeom>
          <a:solidFill>
            <a:srgbClr val="F6C5AC">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56" name="Google Shape;1156;p73"/>
          <p:cNvSpPr/>
          <p:nvPr/>
        </p:nvSpPr>
        <p:spPr>
          <a:xfrm>
            <a:off x="2757932" y="3138322"/>
            <a:ext cx="125095" cy="332105"/>
          </a:xfrm>
          <a:custGeom>
            <a:rect b="b" l="l" r="r" t="t"/>
            <a:pathLst>
              <a:path extrusionOk="0" h="332104" w="125094">
                <a:moveTo>
                  <a:pt x="124999" y="0"/>
                </a:moveTo>
                <a:lnTo>
                  <a:pt x="0" y="0"/>
                </a:lnTo>
                <a:lnTo>
                  <a:pt x="0" y="331698"/>
                </a:lnTo>
                <a:lnTo>
                  <a:pt x="124999" y="331698"/>
                </a:lnTo>
                <a:lnTo>
                  <a:pt x="124999" y="0"/>
                </a:lnTo>
                <a:close/>
              </a:path>
            </a:pathLst>
          </a:custGeom>
          <a:solidFill>
            <a:srgbClr val="29377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57" name="Google Shape;1157;p73"/>
          <p:cNvSpPr/>
          <p:nvPr/>
        </p:nvSpPr>
        <p:spPr>
          <a:xfrm>
            <a:off x="2757932" y="4073677"/>
            <a:ext cx="1188085" cy="332105"/>
          </a:xfrm>
          <a:custGeom>
            <a:rect b="b" l="l" r="r" t="t"/>
            <a:pathLst>
              <a:path extrusionOk="0" h="332104" w="1188085">
                <a:moveTo>
                  <a:pt x="1187500" y="0"/>
                </a:moveTo>
                <a:lnTo>
                  <a:pt x="0" y="0"/>
                </a:lnTo>
                <a:lnTo>
                  <a:pt x="0" y="331698"/>
                </a:lnTo>
                <a:lnTo>
                  <a:pt x="1187500" y="331698"/>
                </a:lnTo>
                <a:lnTo>
                  <a:pt x="1187500" y="0"/>
                </a:lnTo>
                <a:close/>
              </a:path>
            </a:pathLst>
          </a:custGeom>
          <a:solidFill>
            <a:srgbClr val="46B0E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58" name="Google Shape;1158;p73"/>
          <p:cNvSpPr/>
          <p:nvPr/>
        </p:nvSpPr>
        <p:spPr>
          <a:xfrm>
            <a:off x="2757932" y="5009159"/>
            <a:ext cx="1875155" cy="332105"/>
          </a:xfrm>
          <a:custGeom>
            <a:rect b="b" l="l" r="r" t="t"/>
            <a:pathLst>
              <a:path extrusionOk="0" h="332104" w="1875154">
                <a:moveTo>
                  <a:pt x="1875027" y="0"/>
                </a:moveTo>
                <a:lnTo>
                  <a:pt x="0" y="0"/>
                </a:lnTo>
                <a:lnTo>
                  <a:pt x="0" y="331698"/>
                </a:lnTo>
                <a:lnTo>
                  <a:pt x="1875027" y="331698"/>
                </a:lnTo>
                <a:lnTo>
                  <a:pt x="1875027" y="0"/>
                </a:lnTo>
                <a:close/>
              </a:path>
            </a:pathLst>
          </a:custGeom>
          <a:solidFill>
            <a:srgbClr val="FF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59" name="Google Shape;1159;p73"/>
          <p:cNvSpPr/>
          <p:nvPr/>
        </p:nvSpPr>
        <p:spPr>
          <a:xfrm>
            <a:off x="2757932" y="5944514"/>
            <a:ext cx="437515" cy="332105"/>
          </a:xfrm>
          <a:custGeom>
            <a:rect b="b" l="l" r="r" t="t"/>
            <a:pathLst>
              <a:path extrusionOk="0" h="332104" w="437514">
                <a:moveTo>
                  <a:pt x="437502" y="0"/>
                </a:moveTo>
                <a:lnTo>
                  <a:pt x="0" y="0"/>
                </a:lnTo>
                <a:lnTo>
                  <a:pt x="0" y="331698"/>
                </a:lnTo>
                <a:lnTo>
                  <a:pt x="437502" y="331698"/>
                </a:lnTo>
                <a:lnTo>
                  <a:pt x="437502"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1160" name="Google Shape;1160;p73"/>
          <p:cNvPicPr preferRelativeResize="0"/>
          <p:nvPr/>
        </p:nvPicPr>
        <p:blipFill rotWithShape="1">
          <a:blip r:embed="rId4">
            <a:alphaModFix/>
          </a:blip>
          <a:srcRect b="0" l="0" r="0" t="0"/>
          <a:stretch/>
        </p:blipFill>
        <p:spPr>
          <a:xfrm>
            <a:off x="2757932" y="6879869"/>
            <a:ext cx="2624963" cy="331698"/>
          </a:xfrm>
          <a:prstGeom prst="rect">
            <a:avLst/>
          </a:prstGeom>
          <a:noFill/>
          <a:ln>
            <a:noFill/>
          </a:ln>
        </p:spPr>
      </p:pic>
      <p:sp>
        <p:nvSpPr>
          <p:cNvPr id="1161" name="Google Shape;1161;p73"/>
          <p:cNvSpPr txBox="1"/>
          <p:nvPr/>
        </p:nvSpPr>
        <p:spPr>
          <a:xfrm>
            <a:off x="2959861" y="3184905"/>
            <a:ext cx="211454" cy="208279"/>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b="1" lang="en-US" sz="1200">
                <a:solidFill>
                  <a:srgbClr val="404040"/>
                </a:solidFill>
                <a:latin typeface="Times New Roman"/>
                <a:ea typeface="Times New Roman"/>
                <a:cs typeface="Times New Roman"/>
                <a:sym typeface="Times New Roman"/>
              </a:rPr>
              <a:t>2%</a:t>
            </a:r>
            <a:endParaRPr sz="1200">
              <a:latin typeface="Times New Roman"/>
              <a:ea typeface="Times New Roman"/>
              <a:cs typeface="Times New Roman"/>
              <a:sym typeface="Times New Roman"/>
            </a:endParaRPr>
          </a:p>
        </p:txBody>
      </p:sp>
      <p:sp>
        <p:nvSpPr>
          <p:cNvPr id="1162" name="Google Shape;1162;p73"/>
          <p:cNvSpPr txBox="1"/>
          <p:nvPr/>
        </p:nvSpPr>
        <p:spPr>
          <a:xfrm>
            <a:off x="4022090" y="4120387"/>
            <a:ext cx="272415" cy="208279"/>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b="1" lang="en-US" sz="1200">
                <a:solidFill>
                  <a:srgbClr val="404040"/>
                </a:solidFill>
                <a:latin typeface="Times New Roman"/>
                <a:ea typeface="Times New Roman"/>
                <a:cs typeface="Times New Roman"/>
                <a:sym typeface="Times New Roman"/>
              </a:rPr>
              <a:t>19%</a:t>
            </a:r>
            <a:endParaRPr sz="1200">
              <a:latin typeface="Times New Roman"/>
              <a:ea typeface="Times New Roman"/>
              <a:cs typeface="Times New Roman"/>
              <a:sym typeface="Times New Roman"/>
            </a:endParaRPr>
          </a:p>
        </p:txBody>
      </p:sp>
      <p:sp>
        <p:nvSpPr>
          <p:cNvPr id="1163" name="Google Shape;1163;p73"/>
          <p:cNvSpPr txBox="1"/>
          <p:nvPr/>
        </p:nvSpPr>
        <p:spPr>
          <a:xfrm>
            <a:off x="4709159" y="5055869"/>
            <a:ext cx="283210" cy="208279"/>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b="1" lang="en-US" sz="1200">
                <a:solidFill>
                  <a:srgbClr val="404040"/>
                </a:solidFill>
                <a:latin typeface="Times New Roman"/>
                <a:ea typeface="Times New Roman"/>
                <a:cs typeface="Times New Roman"/>
                <a:sym typeface="Times New Roman"/>
              </a:rPr>
              <a:t>30%</a:t>
            </a:r>
            <a:endParaRPr sz="1200">
              <a:latin typeface="Times New Roman"/>
              <a:ea typeface="Times New Roman"/>
              <a:cs typeface="Times New Roman"/>
              <a:sym typeface="Times New Roman"/>
            </a:endParaRPr>
          </a:p>
        </p:txBody>
      </p:sp>
      <p:sp>
        <p:nvSpPr>
          <p:cNvPr id="1164" name="Google Shape;1164;p73"/>
          <p:cNvSpPr txBox="1"/>
          <p:nvPr/>
        </p:nvSpPr>
        <p:spPr>
          <a:xfrm>
            <a:off x="3272282" y="5991605"/>
            <a:ext cx="211454" cy="208279"/>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b="1" lang="en-US" sz="1200">
                <a:solidFill>
                  <a:srgbClr val="404040"/>
                </a:solidFill>
                <a:latin typeface="Times New Roman"/>
                <a:ea typeface="Times New Roman"/>
                <a:cs typeface="Times New Roman"/>
                <a:sym typeface="Times New Roman"/>
              </a:rPr>
              <a:t>7%</a:t>
            </a:r>
            <a:endParaRPr sz="1200">
              <a:latin typeface="Times New Roman"/>
              <a:ea typeface="Times New Roman"/>
              <a:cs typeface="Times New Roman"/>
              <a:sym typeface="Times New Roman"/>
            </a:endParaRPr>
          </a:p>
        </p:txBody>
      </p:sp>
      <p:sp>
        <p:nvSpPr>
          <p:cNvPr id="1165" name="Google Shape;1165;p73"/>
          <p:cNvSpPr txBox="1"/>
          <p:nvPr/>
        </p:nvSpPr>
        <p:spPr>
          <a:xfrm>
            <a:off x="5446521" y="6926960"/>
            <a:ext cx="2959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404040"/>
                </a:solidFill>
                <a:latin typeface="Times New Roman"/>
                <a:ea typeface="Times New Roman"/>
                <a:cs typeface="Times New Roman"/>
                <a:sym typeface="Times New Roman"/>
              </a:rPr>
              <a:t>42%</a:t>
            </a:r>
            <a:endParaRPr sz="1200">
              <a:latin typeface="Times New Roman"/>
              <a:ea typeface="Times New Roman"/>
              <a:cs typeface="Times New Roman"/>
              <a:sym typeface="Times New Roman"/>
            </a:endParaRPr>
          </a:p>
        </p:txBody>
      </p:sp>
      <p:sp>
        <p:nvSpPr>
          <p:cNvPr id="1166" name="Google Shape;1166;p73"/>
          <p:cNvSpPr txBox="1"/>
          <p:nvPr/>
        </p:nvSpPr>
        <p:spPr>
          <a:xfrm>
            <a:off x="990295" y="3162045"/>
            <a:ext cx="1585595" cy="239395"/>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A nettement augmenté</a:t>
            </a:r>
            <a:endParaRPr sz="1400">
              <a:latin typeface="Times New Roman"/>
              <a:ea typeface="Times New Roman"/>
              <a:cs typeface="Times New Roman"/>
              <a:sym typeface="Times New Roman"/>
            </a:endParaRPr>
          </a:p>
        </p:txBody>
      </p:sp>
      <p:sp>
        <p:nvSpPr>
          <p:cNvPr id="1167" name="Google Shape;1167;p73"/>
          <p:cNvSpPr txBox="1"/>
          <p:nvPr/>
        </p:nvSpPr>
        <p:spPr>
          <a:xfrm>
            <a:off x="1273810" y="4097527"/>
            <a:ext cx="1301750" cy="239395"/>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A plutôt augmenté</a:t>
            </a:r>
            <a:endParaRPr sz="1400">
              <a:latin typeface="Times New Roman"/>
              <a:ea typeface="Times New Roman"/>
              <a:cs typeface="Times New Roman"/>
              <a:sym typeface="Times New Roman"/>
            </a:endParaRPr>
          </a:p>
        </p:txBody>
      </p:sp>
      <p:sp>
        <p:nvSpPr>
          <p:cNvPr id="1168" name="Google Shape;1168;p73"/>
          <p:cNvSpPr txBox="1"/>
          <p:nvPr/>
        </p:nvSpPr>
        <p:spPr>
          <a:xfrm>
            <a:off x="1380997" y="5033009"/>
            <a:ext cx="1195070" cy="239395"/>
          </a:xfrm>
          <a:prstGeom prst="rect">
            <a:avLst/>
          </a:prstGeom>
          <a:noFill/>
          <a:ln>
            <a:noFill/>
          </a:ln>
        </p:spPr>
        <p:txBody>
          <a:bodyPr anchorCtr="0" anchor="t" bIns="0" lIns="0" spcFirstLastPara="1" rIns="0" wrap="square" tIns="13325">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A plutôt diminué</a:t>
            </a:r>
            <a:endParaRPr sz="1400">
              <a:latin typeface="Times New Roman"/>
              <a:ea typeface="Times New Roman"/>
              <a:cs typeface="Times New Roman"/>
              <a:sym typeface="Times New Roman"/>
            </a:endParaRPr>
          </a:p>
        </p:txBody>
      </p:sp>
      <p:sp>
        <p:nvSpPr>
          <p:cNvPr id="1169" name="Google Shape;1169;p73"/>
          <p:cNvSpPr txBox="1"/>
          <p:nvPr/>
        </p:nvSpPr>
        <p:spPr>
          <a:xfrm>
            <a:off x="1097889" y="5968364"/>
            <a:ext cx="1478915" cy="239395"/>
          </a:xfrm>
          <a:prstGeom prst="rect">
            <a:avLst/>
          </a:prstGeom>
          <a:noFill/>
          <a:ln>
            <a:noFill/>
          </a:ln>
        </p:spPr>
        <p:txBody>
          <a:bodyPr anchorCtr="0" anchor="t" bIns="0" lIns="0" spcFirstLastPara="1" rIns="0" wrap="square" tIns="13325">
            <a:spAutoFit/>
          </a:bodyPr>
          <a:lstStyle/>
          <a:p>
            <a:pPr indent="0" lvl="0" marL="0" rtl="0" algn="l">
              <a:lnSpc>
                <a:spcPct val="100000"/>
              </a:lnSpc>
              <a:spcBef>
                <a:spcPts val="0"/>
              </a:spcBef>
              <a:spcAft>
                <a:spcPts val="0"/>
              </a:spcAft>
              <a:buNone/>
            </a:pPr>
            <a:r>
              <a:rPr lang="en-US" sz="1400">
                <a:latin typeface="Times New Roman"/>
                <a:ea typeface="Times New Roman"/>
                <a:cs typeface="Times New Roman"/>
                <a:sym typeface="Times New Roman"/>
              </a:rPr>
              <a:t>A nettement diminué</a:t>
            </a:r>
            <a:endParaRPr sz="1400">
              <a:latin typeface="Times New Roman"/>
              <a:ea typeface="Times New Roman"/>
              <a:cs typeface="Times New Roman"/>
              <a:sym typeface="Times New Roman"/>
            </a:endParaRPr>
          </a:p>
        </p:txBody>
      </p:sp>
      <p:sp>
        <p:nvSpPr>
          <p:cNvPr id="1170" name="Google Shape;1170;p73"/>
          <p:cNvSpPr txBox="1"/>
          <p:nvPr/>
        </p:nvSpPr>
        <p:spPr>
          <a:xfrm>
            <a:off x="1686814" y="6904101"/>
            <a:ext cx="934085" cy="239395"/>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1171" name="Google Shape;1171;p73"/>
          <p:cNvSpPr txBox="1"/>
          <p:nvPr/>
        </p:nvSpPr>
        <p:spPr>
          <a:xfrm>
            <a:off x="5343397" y="5327611"/>
            <a:ext cx="1742439" cy="642620"/>
          </a:xfrm>
          <a:prstGeom prst="rect">
            <a:avLst/>
          </a:prstGeom>
          <a:solidFill>
            <a:srgbClr val="F6C5AC">
              <a:alpha val="49411"/>
            </a:srgbClr>
          </a:solidFill>
          <a:ln cap="flat" cmpd="sng" w="9525">
            <a:solidFill>
              <a:srgbClr val="C00000"/>
            </a:solidFill>
            <a:prstDash val="solid"/>
            <a:round/>
            <a:headEnd len="sm" w="sm" type="none"/>
            <a:tailEnd len="sm" w="sm" type="none"/>
          </a:ln>
        </p:spPr>
        <p:txBody>
          <a:bodyPr anchorCtr="0" anchor="t" bIns="0" lIns="0" spcFirstLastPara="1" rIns="0" wrap="square" tIns="31100">
            <a:spAutoFit/>
          </a:bodyPr>
          <a:lstStyle/>
          <a:p>
            <a:pPr indent="0" lvl="0" marL="1270" rtl="0" algn="ctr">
              <a:lnSpc>
                <a:spcPct val="117499"/>
              </a:lnSpc>
              <a:spcBef>
                <a:spcPts val="0"/>
              </a:spcBef>
              <a:spcAft>
                <a:spcPts val="0"/>
              </a:spcAft>
              <a:buNone/>
            </a:pPr>
            <a:r>
              <a:rPr i="1" lang="en-US" sz="1400">
                <a:solidFill>
                  <a:srgbClr val="C00000"/>
                </a:solidFill>
                <a:latin typeface="Times New Roman"/>
                <a:ea typeface="Times New Roman"/>
                <a:cs typeface="Times New Roman"/>
                <a:sym typeface="Times New Roman"/>
              </a:rPr>
              <a:t>Diminué</a:t>
            </a:r>
            <a:endParaRPr sz="1400">
              <a:latin typeface="Times New Roman"/>
              <a:ea typeface="Times New Roman"/>
              <a:cs typeface="Times New Roman"/>
              <a:sym typeface="Times New Roman"/>
            </a:endParaRPr>
          </a:p>
          <a:p>
            <a:pPr indent="0" lvl="0" marL="1270" rtl="0" algn="ctr">
              <a:lnSpc>
                <a:spcPct val="118541"/>
              </a:lnSpc>
              <a:spcBef>
                <a:spcPts val="0"/>
              </a:spcBef>
              <a:spcAft>
                <a:spcPts val="0"/>
              </a:spcAft>
              <a:buNone/>
            </a:pPr>
            <a:r>
              <a:rPr b="1" lang="en-US" sz="2400">
                <a:solidFill>
                  <a:srgbClr val="C00000"/>
                </a:solidFill>
                <a:latin typeface="Times New Roman"/>
                <a:ea typeface="Times New Roman"/>
                <a:cs typeface="Times New Roman"/>
                <a:sym typeface="Times New Roman"/>
              </a:rPr>
              <a:t>37 </a:t>
            </a:r>
            <a:r>
              <a:rPr b="1" lang="en-US" sz="1200">
                <a:solidFill>
                  <a:srgbClr val="C00000"/>
                </a:solidFill>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p:txBody>
      </p:sp>
      <p:sp>
        <p:nvSpPr>
          <p:cNvPr id="1172" name="Google Shape;1172;p73"/>
          <p:cNvSpPr txBox="1"/>
          <p:nvPr/>
        </p:nvSpPr>
        <p:spPr>
          <a:xfrm>
            <a:off x="5343525" y="3330790"/>
            <a:ext cx="1742439" cy="642620"/>
          </a:xfrm>
          <a:prstGeom prst="rect">
            <a:avLst/>
          </a:prstGeom>
          <a:solidFill>
            <a:srgbClr val="B9C2E8">
              <a:alpha val="49411"/>
            </a:srgbClr>
          </a:solidFill>
          <a:ln cap="flat" cmpd="sng" w="9525">
            <a:solidFill>
              <a:srgbClr val="29377D"/>
            </a:solidFill>
            <a:prstDash val="solid"/>
            <a:round/>
            <a:headEnd len="sm" w="sm" type="none"/>
            <a:tailEnd len="sm" w="sm" type="none"/>
          </a:ln>
        </p:spPr>
        <p:txBody>
          <a:bodyPr anchorCtr="0" anchor="t" bIns="0" lIns="0" spcFirstLastPara="1" rIns="0" wrap="square" tIns="31100">
            <a:spAutoFit/>
          </a:bodyPr>
          <a:lstStyle/>
          <a:p>
            <a:pPr indent="0" lvl="0" marL="3175" rtl="0" algn="ctr">
              <a:lnSpc>
                <a:spcPct val="117499"/>
              </a:lnSpc>
              <a:spcBef>
                <a:spcPts val="0"/>
              </a:spcBef>
              <a:spcAft>
                <a:spcPts val="0"/>
              </a:spcAft>
              <a:buNone/>
            </a:pPr>
            <a:r>
              <a:rPr i="1" lang="en-US" sz="1400">
                <a:solidFill>
                  <a:srgbClr val="29377D"/>
                </a:solidFill>
                <a:latin typeface="Times New Roman"/>
                <a:ea typeface="Times New Roman"/>
                <a:cs typeface="Times New Roman"/>
                <a:sym typeface="Times New Roman"/>
              </a:rPr>
              <a:t>Augmenté</a:t>
            </a:r>
            <a:endParaRPr sz="1400">
              <a:latin typeface="Times New Roman"/>
              <a:ea typeface="Times New Roman"/>
              <a:cs typeface="Times New Roman"/>
              <a:sym typeface="Times New Roman"/>
            </a:endParaRPr>
          </a:p>
          <a:p>
            <a:pPr indent="0" lvl="0" marL="2540" rtl="0" algn="ctr">
              <a:lnSpc>
                <a:spcPct val="118541"/>
              </a:lnSpc>
              <a:spcBef>
                <a:spcPts val="0"/>
              </a:spcBef>
              <a:spcAft>
                <a:spcPts val="0"/>
              </a:spcAft>
              <a:buNone/>
            </a:pPr>
            <a:r>
              <a:rPr b="1" lang="en-US" sz="2400">
                <a:solidFill>
                  <a:srgbClr val="29377D"/>
                </a:solidFill>
                <a:latin typeface="Times New Roman"/>
                <a:ea typeface="Times New Roman"/>
                <a:cs typeface="Times New Roman"/>
                <a:sym typeface="Times New Roman"/>
              </a:rPr>
              <a:t>21 </a:t>
            </a:r>
            <a:r>
              <a:rPr b="1" lang="en-US" sz="1200">
                <a:solidFill>
                  <a:srgbClr val="29377D"/>
                </a:solidFill>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p:txBody>
      </p:sp>
      <p:sp>
        <p:nvSpPr>
          <p:cNvPr id="1173" name="Google Shape;1173;p73"/>
          <p:cNvSpPr txBox="1"/>
          <p:nvPr/>
        </p:nvSpPr>
        <p:spPr>
          <a:xfrm>
            <a:off x="487172" y="1707565"/>
            <a:ext cx="6585584" cy="58801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Depuis que vous utilisez les réseaux sociaux,</a:t>
            </a:r>
            <a:endParaRPr sz="1550">
              <a:latin typeface="Times New Roman"/>
              <a:ea typeface="Times New Roman"/>
              <a:cs typeface="Times New Roman"/>
              <a:sym typeface="Times New Roman"/>
            </a:endParaRPr>
          </a:p>
          <a:p>
            <a:pPr indent="0" lvl="0" marL="0" rtl="0" algn="ctr">
              <a:lnSpc>
                <a:spcPct val="100000"/>
              </a:lnSpc>
              <a:spcBef>
                <a:spcPts val="0"/>
              </a:spcBef>
              <a:spcAft>
                <a:spcPts val="0"/>
              </a:spcAft>
              <a:buNone/>
            </a:pPr>
            <a:r>
              <a:rPr lang="en-US" sz="1550">
                <a:latin typeface="Times New Roman"/>
                <a:ea typeface="Times New Roman"/>
                <a:cs typeface="Times New Roman"/>
                <a:sym typeface="Times New Roman"/>
              </a:rPr>
              <a:t>diriez-vous que votre capacité d’attention et de concentration en général...</a:t>
            </a:r>
            <a:endParaRPr sz="1550">
              <a:latin typeface="Times New Roman"/>
              <a:ea typeface="Times New Roman"/>
              <a:cs typeface="Times New Roman"/>
              <a:sym typeface="Times New Roman"/>
            </a:endParaRPr>
          </a:p>
        </p:txBody>
      </p:sp>
      <p:sp>
        <p:nvSpPr>
          <p:cNvPr id="1174" name="Google Shape;1174;p73"/>
          <p:cNvSpPr txBox="1"/>
          <p:nvPr/>
        </p:nvSpPr>
        <p:spPr>
          <a:xfrm>
            <a:off x="191515" y="9728707"/>
            <a:ext cx="2908300"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utilisateurs fréquents d’au moins 1 RS (821 personnes)</a:t>
            </a:r>
            <a:endParaRPr sz="1100">
              <a:latin typeface="Times New Roman"/>
              <a:ea typeface="Times New Roman"/>
              <a:cs typeface="Times New Roman"/>
              <a:sym typeface="Times New Roman"/>
            </a:endParaRPr>
          </a:p>
        </p:txBody>
      </p:sp>
      <p:sp>
        <p:nvSpPr>
          <p:cNvPr id="1175" name="Google Shape;1175;p73"/>
          <p:cNvSpPr/>
          <p:nvPr/>
        </p:nvSpPr>
        <p:spPr>
          <a:xfrm>
            <a:off x="2410586" y="8867140"/>
            <a:ext cx="4528185" cy="0"/>
          </a:xfrm>
          <a:custGeom>
            <a:rect b="b" l="l" r="r" t="t"/>
            <a:pathLst>
              <a:path extrusionOk="0" h="120000" w="4528184">
                <a:moveTo>
                  <a:pt x="0" y="0"/>
                </a:moveTo>
                <a:lnTo>
                  <a:pt x="4527931" y="0"/>
                </a:lnTo>
              </a:path>
            </a:pathLst>
          </a:custGeom>
          <a:noFill/>
          <a:ln cap="flat" cmpd="sng" w="9525">
            <a:solidFill>
              <a:srgbClr val="D9D9D9"/>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nvGrpSpPr>
          <p:cNvPr id="1176" name="Google Shape;1176;p73"/>
          <p:cNvGrpSpPr/>
          <p:nvPr/>
        </p:nvGrpSpPr>
        <p:grpSpPr>
          <a:xfrm>
            <a:off x="2831846" y="8004428"/>
            <a:ext cx="3711448" cy="666115"/>
            <a:chOff x="2831846" y="8004428"/>
            <a:chExt cx="3711448" cy="666115"/>
          </a:xfrm>
        </p:grpSpPr>
        <p:sp>
          <p:nvSpPr>
            <p:cNvPr id="1177" name="Google Shape;1177;p73"/>
            <p:cNvSpPr/>
            <p:nvPr/>
          </p:nvSpPr>
          <p:spPr>
            <a:xfrm>
              <a:off x="2863468" y="8434450"/>
              <a:ext cx="3622675" cy="194310"/>
            </a:xfrm>
            <a:custGeom>
              <a:rect b="b" l="l" r="r" t="t"/>
              <a:pathLst>
                <a:path extrusionOk="0" h="194309" w="3622675">
                  <a:moveTo>
                    <a:pt x="0" y="104520"/>
                  </a:moveTo>
                  <a:lnTo>
                    <a:pt x="50312" y="103502"/>
                  </a:lnTo>
                  <a:lnTo>
                    <a:pt x="100621" y="102179"/>
                  </a:lnTo>
                  <a:lnTo>
                    <a:pt x="150930" y="100615"/>
                  </a:lnTo>
                  <a:lnTo>
                    <a:pt x="201236" y="98868"/>
                  </a:lnTo>
                  <a:lnTo>
                    <a:pt x="251541" y="97002"/>
                  </a:lnTo>
                  <a:lnTo>
                    <a:pt x="301846" y="95075"/>
                  </a:lnTo>
                  <a:lnTo>
                    <a:pt x="352149" y="93151"/>
                  </a:lnTo>
                  <a:lnTo>
                    <a:pt x="402452" y="91289"/>
                  </a:lnTo>
                  <a:lnTo>
                    <a:pt x="452755" y="89550"/>
                  </a:lnTo>
                  <a:lnTo>
                    <a:pt x="503057" y="87997"/>
                  </a:lnTo>
                  <a:lnTo>
                    <a:pt x="553360" y="86688"/>
                  </a:lnTo>
                  <a:lnTo>
                    <a:pt x="603663" y="85687"/>
                  </a:lnTo>
                  <a:lnTo>
                    <a:pt x="653968" y="85053"/>
                  </a:lnTo>
                  <a:lnTo>
                    <a:pt x="704273" y="84848"/>
                  </a:lnTo>
                  <a:lnTo>
                    <a:pt x="754579" y="85132"/>
                  </a:lnTo>
                  <a:lnTo>
                    <a:pt x="804888" y="85968"/>
                  </a:lnTo>
                  <a:lnTo>
                    <a:pt x="855197" y="87415"/>
                  </a:lnTo>
                  <a:lnTo>
                    <a:pt x="905509" y="89534"/>
                  </a:lnTo>
                  <a:lnTo>
                    <a:pt x="955823" y="92672"/>
                  </a:lnTo>
                  <a:lnTo>
                    <a:pt x="1006136" y="96982"/>
                  </a:lnTo>
                  <a:lnTo>
                    <a:pt x="1056449" y="102303"/>
                  </a:lnTo>
                  <a:lnTo>
                    <a:pt x="1106762" y="108475"/>
                  </a:lnTo>
                  <a:lnTo>
                    <a:pt x="1157075" y="115335"/>
                  </a:lnTo>
                  <a:lnTo>
                    <a:pt x="1207388" y="122724"/>
                  </a:lnTo>
                  <a:lnTo>
                    <a:pt x="1257702" y="130479"/>
                  </a:lnTo>
                  <a:lnTo>
                    <a:pt x="1308015" y="138440"/>
                  </a:lnTo>
                  <a:lnTo>
                    <a:pt x="1358328" y="146446"/>
                  </a:lnTo>
                  <a:lnTo>
                    <a:pt x="1408641" y="154336"/>
                  </a:lnTo>
                  <a:lnTo>
                    <a:pt x="1458954" y="161948"/>
                  </a:lnTo>
                  <a:lnTo>
                    <a:pt x="1509267" y="169121"/>
                  </a:lnTo>
                  <a:lnTo>
                    <a:pt x="1559581" y="175695"/>
                  </a:lnTo>
                  <a:lnTo>
                    <a:pt x="1609894" y="181508"/>
                  </a:lnTo>
                  <a:lnTo>
                    <a:pt x="1660207" y="186398"/>
                  </a:lnTo>
                  <a:lnTo>
                    <a:pt x="1710520" y="190206"/>
                  </a:lnTo>
                  <a:lnTo>
                    <a:pt x="1760833" y="192770"/>
                  </a:lnTo>
                  <a:lnTo>
                    <a:pt x="1811146" y="193928"/>
                  </a:lnTo>
                  <a:lnTo>
                    <a:pt x="1861460" y="193791"/>
                  </a:lnTo>
                  <a:lnTo>
                    <a:pt x="1911773" y="192593"/>
                  </a:lnTo>
                  <a:lnTo>
                    <a:pt x="1962085" y="190428"/>
                  </a:lnTo>
                  <a:lnTo>
                    <a:pt x="2012398" y="187387"/>
                  </a:lnTo>
                  <a:lnTo>
                    <a:pt x="2062710" y="183562"/>
                  </a:lnTo>
                  <a:lnTo>
                    <a:pt x="2113021" y="179046"/>
                  </a:lnTo>
                  <a:lnTo>
                    <a:pt x="2163331" y="173931"/>
                  </a:lnTo>
                  <a:lnTo>
                    <a:pt x="2213641" y="168310"/>
                  </a:lnTo>
                  <a:lnTo>
                    <a:pt x="2263949" y="162274"/>
                  </a:lnTo>
                  <a:lnTo>
                    <a:pt x="2314256" y="155916"/>
                  </a:lnTo>
                  <a:lnTo>
                    <a:pt x="2364562" y="149328"/>
                  </a:lnTo>
                  <a:lnTo>
                    <a:pt x="2414867" y="142602"/>
                  </a:lnTo>
                  <a:lnTo>
                    <a:pt x="2465170" y="135830"/>
                  </a:lnTo>
                  <a:lnTo>
                    <a:pt x="2515471" y="129106"/>
                  </a:lnTo>
                  <a:lnTo>
                    <a:pt x="2565771" y="122520"/>
                  </a:lnTo>
                  <a:lnTo>
                    <a:pt x="2616068" y="116166"/>
                  </a:lnTo>
                  <a:lnTo>
                    <a:pt x="2666363" y="110135"/>
                  </a:lnTo>
                  <a:lnTo>
                    <a:pt x="2716657" y="104520"/>
                  </a:lnTo>
                  <a:lnTo>
                    <a:pt x="2766970" y="99078"/>
                  </a:lnTo>
                  <a:lnTo>
                    <a:pt x="2817283" y="93552"/>
                  </a:lnTo>
                  <a:lnTo>
                    <a:pt x="2867596" y="87950"/>
                  </a:lnTo>
                  <a:lnTo>
                    <a:pt x="2917909" y="82279"/>
                  </a:lnTo>
                  <a:lnTo>
                    <a:pt x="2968222" y="76547"/>
                  </a:lnTo>
                  <a:lnTo>
                    <a:pt x="3018535" y="70762"/>
                  </a:lnTo>
                  <a:lnTo>
                    <a:pt x="3068849" y="64931"/>
                  </a:lnTo>
                  <a:lnTo>
                    <a:pt x="3119162" y="59063"/>
                  </a:lnTo>
                  <a:lnTo>
                    <a:pt x="3169475" y="53165"/>
                  </a:lnTo>
                  <a:lnTo>
                    <a:pt x="3219788" y="47244"/>
                  </a:lnTo>
                  <a:lnTo>
                    <a:pt x="3270101" y="41309"/>
                  </a:lnTo>
                  <a:lnTo>
                    <a:pt x="3320414" y="35367"/>
                  </a:lnTo>
                  <a:lnTo>
                    <a:pt x="3370728" y="29425"/>
                  </a:lnTo>
                  <a:lnTo>
                    <a:pt x="3421041" y="23492"/>
                  </a:lnTo>
                  <a:lnTo>
                    <a:pt x="3471354" y="17575"/>
                  </a:lnTo>
                  <a:lnTo>
                    <a:pt x="3521667" y="11683"/>
                  </a:lnTo>
                  <a:lnTo>
                    <a:pt x="3571980" y="5821"/>
                  </a:lnTo>
                  <a:lnTo>
                    <a:pt x="3622294" y="0"/>
                  </a:lnTo>
                </a:path>
              </a:pathLst>
            </a:custGeom>
            <a:noFill/>
            <a:ln cap="flat" cmpd="sng" w="38100">
              <a:solidFill>
                <a:srgbClr val="001F5F"/>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78" name="Google Shape;1178;p73"/>
            <p:cNvSpPr/>
            <p:nvPr/>
          </p:nvSpPr>
          <p:spPr>
            <a:xfrm>
              <a:off x="2831846" y="8402205"/>
              <a:ext cx="3686810" cy="259079"/>
            </a:xfrm>
            <a:custGeom>
              <a:rect b="b" l="l" r="r" t="t"/>
              <a:pathLst>
                <a:path extrusionOk="0" h="259079" w="3686809">
                  <a:moveTo>
                    <a:pt x="63995" y="105156"/>
                  </a:moveTo>
                  <a:lnTo>
                    <a:pt x="0" y="105156"/>
                  </a:lnTo>
                  <a:lnTo>
                    <a:pt x="0" y="169151"/>
                  </a:lnTo>
                  <a:lnTo>
                    <a:pt x="63995" y="169151"/>
                  </a:lnTo>
                  <a:lnTo>
                    <a:pt x="63995" y="105156"/>
                  </a:lnTo>
                  <a:close/>
                </a:path>
                <a:path extrusionOk="0" h="259079" w="3686809">
                  <a:moveTo>
                    <a:pt x="969264" y="89903"/>
                  </a:moveTo>
                  <a:lnTo>
                    <a:pt x="905256" y="89903"/>
                  </a:lnTo>
                  <a:lnTo>
                    <a:pt x="905256" y="153911"/>
                  </a:lnTo>
                  <a:lnTo>
                    <a:pt x="969264" y="153911"/>
                  </a:lnTo>
                  <a:lnTo>
                    <a:pt x="969264" y="89903"/>
                  </a:lnTo>
                  <a:close/>
                </a:path>
                <a:path extrusionOk="0" h="259079" w="3686809">
                  <a:moveTo>
                    <a:pt x="1874520" y="195059"/>
                  </a:moveTo>
                  <a:lnTo>
                    <a:pt x="1810512" y="195059"/>
                  </a:lnTo>
                  <a:lnTo>
                    <a:pt x="1810512" y="259067"/>
                  </a:lnTo>
                  <a:lnTo>
                    <a:pt x="1874520" y="259067"/>
                  </a:lnTo>
                  <a:lnTo>
                    <a:pt x="1874520" y="195059"/>
                  </a:lnTo>
                  <a:close/>
                </a:path>
                <a:path extrusionOk="0" h="259079" w="3686809">
                  <a:moveTo>
                    <a:pt x="2781300" y="149339"/>
                  </a:moveTo>
                  <a:lnTo>
                    <a:pt x="2717292" y="149339"/>
                  </a:lnTo>
                  <a:lnTo>
                    <a:pt x="2717292" y="169151"/>
                  </a:lnTo>
                  <a:lnTo>
                    <a:pt x="2781300" y="169151"/>
                  </a:lnTo>
                  <a:lnTo>
                    <a:pt x="2781300" y="149339"/>
                  </a:lnTo>
                  <a:close/>
                </a:path>
                <a:path extrusionOk="0" h="259079" w="3686809">
                  <a:moveTo>
                    <a:pt x="3686556" y="0"/>
                  </a:moveTo>
                  <a:lnTo>
                    <a:pt x="3622548" y="0"/>
                  </a:lnTo>
                  <a:lnTo>
                    <a:pt x="3622548" y="63995"/>
                  </a:lnTo>
                  <a:lnTo>
                    <a:pt x="3686556" y="63995"/>
                  </a:lnTo>
                  <a:lnTo>
                    <a:pt x="3686556"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79" name="Google Shape;1179;p73"/>
            <p:cNvSpPr/>
            <p:nvPr/>
          </p:nvSpPr>
          <p:spPr>
            <a:xfrm>
              <a:off x="2863468" y="8061578"/>
              <a:ext cx="3622675" cy="552450"/>
            </a:xfrm>
            <a:custGeom>
              <a:rect b="b" l="l" r="r" t="t"/>
              <a:pathLst>
                <a:path extrusionOk="0" h="552450" w="3622675">
                  <a:moveTo>
                    <a:pt x="0" y="44576"/>
                  </a:moveTo>
                  <a:lnTo>
                    <a:pt x="905382" y="0"/>
                  </a:lnTo>
                  <a:lnTo>
                    <a:pt x="1810639" y="163448"/>
                  </a:lnTo>
                  <a:lnTo>
                    <a:pt x="2717419" y="433196"/>
                  </a:lnTo>
                  <a:lnTo>
                    <a:pt x="3622294" y="551941"/>
                  </a:lnTo>
                </a:path>
              </a:pathLst>
            </a:custGeom>
            <a:noFill/>
            <a:ln cap="flat" cmpd="sng" w="38075">
              <a:solidFill>
                <a:srgbClr val="C00000"/>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80" name="Google Shape;1180;p73"/>
            <p:cNvSpPr/>
            <p:nvPr/>
          </p:nvSpPr>
          <p:spPr>
            <a:xfrm>
              <a:off x="3711194" y="8004428"/>
              <a:ext cx="2832100" cy="666115"/>
            </a:xfrm>
            <a:custGeom>
              <a:rect b="b" l="l" r="r" t="t"/>
              <a:pathLst>
                <a:path extrusionOk="0" h="666115" w="2832100">
                  <a:moveTo>
                    <a:pt x="114300" y="0"/>
                  </a:moveTo>
                  <a:lnTo>
                    <a:pt x="0" y="0"/>
                  </a:lnTo>
                  <a:lnTo>
                    <a:pt x="0" y="114300"/>
                  </a:lnTo>
                  <a:lnTo>
                    <a:pt x="114300" y="114300"/>
                  </a:lnTo>
                  <a:lnTo>
                    <a:pt x="114300" y="0"/>
                  </a:lnTo>
                  <a:close/>
                </a:path>
                <a:path extrusionOk="0" h="666115" w="2832100">
                  <a:moveTo>
                    <a:pt x="1019556" y="163068"/>
                  </a:moveTo>
                  <a:lnTo>
                    <a:pt x="905256" y="163068"/>
                  </a:lnTo>
                  <a:lnTo>
                    <a:pt x="905256" y="277368"/>
                  </a:lnTo>
                  <a:lnTo>
                    <a:pt x="1019556" y="277368"/>
                  </a:lnTo>
                  <a:lnTo>
                    <a:pt x="1019556" y="163068"/>
                  </a:lnTo>
                  <a:close/>
                </a:path>
                <a:path extrusionOk="0" h="666115" w="2832100">
                  <a:moveTo>
                    <a:pt x="1926336" y="432816"/>
                  </a:moveTo>
                  <a:lnTo>
                    <a:pt x="1812036" y="432816"/>
                  </a:lnTo>
                  <a:lnTo>
                    <a:pt x="1812036" y="547116"/>
                  </a:lnTo>
                  <a:lnTo>
                    <a:pt x="1926336" y="547116"/>
                  </a:lnTo>
                  <a:lnTo>
                    <a:pt x="1926336" y="432816"/>
                  </a:lnTo>
                  <a:close/>
                </a:path>
                <a:path extrusionOk="0" h="666115" w="2832100">
                  <a:moveTo>
                    <a:pt x="2831592" y="551688"/>
                  </a:moveTo>
                  <a:lnTo>
                    <a:pt x="2717292" y="551688"/>
                  </a:lnTo>
                  <a:lnTo>
                    <a:pt x="2717292" y="665988"/>
                  </a:lnTo>
                  <a:lnTo>
                    <a:pt x="2831592" y="665988"/>
                  </a:lnTo>
                  <a:lnTo>
                    <a:pt x="2831592" y="551688"/>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1181" name="Google Shape;1181;p73"/>
          <p:cNvSpPr/>
          <p:nvPr/>
        </p:nvSpPr>
        <p:spPr>
          <a:xfrm>
            <a:off x="2805938" y="8048625"/>
            <a:ext cx="114300" cy="114300"/>
          </a:xfrm>
          <a:custGeom>
            <a:rect b="b" l="l" r="r" t="t"/>
            <a:pathLst>
              <a:path extrusionOk="0" h="114300" w="114300">
                <a:moveTo>
                  <a:pt x="114300" y="0"/>
                </a:moveTo>
                <a:lnTo>
                  <a:pt x="0" y="0"/>
                </a:lnTo>
                <a:lnTo>
                  <a:pt x="0" y="114299"/>
                </a:lnTo>
                <a:lnTo>
                  <a:pt x="114300" y="114299"/>
                </a:lnTo>
                <a:lnTo>
                  <a:pt x="114300"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182" name="Google Shape;1182;p73"/>
          <p:cNvSpPr txBox="1"/>
          <p:nvPr/>
        </p:nvSpPr>
        <p:spPr>
          <a:xfrm>
            <a:off x="2723133" y="8597900"/>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22%</a:t>
            </a:r>
            <a:endParaRPr sz="1000">
              <a:latin typeface="Arial"/>
              <a:ea typeface="Arial"/>
              <a:cs typeface="Arial"/>
              <a:sym typeface="Arial"/>
            </a:endParaRPr>
          </a:p>
        </p:txBody>
      </p:sp>
      <p:sp>
        <p:nvSpPr>
          <p:cNvPr id="1183" name="Google Shape;1183;p73"/>
          <p:cNvSpPr txBox="1"/>
          <p:nvPr/>
        </p:nvSpPr>
        <p:spPr>
          <a:xfrm>
            <a:off x="3629025" y="8582914"/>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23%</a:t>
            </a:r>
            <a:endParaRPr sz="1000">
              <a:latin typeface="Arial"/>
              <a:ea typeface="Arial"/>
              <a:cs typeface="Arial"/>
              <a:sym typeface="Arial"/>
            </a:endParaRPr>
          </a:p>
        </p:txBody>
      </p:sp>
      <p:sp>
        <p:nvSpPr>
          <p:cNvPr id="1184" name="Google Shape;1184;p73"/>
          <p:cNvSpPr txBox="1"/>
          <p:nvPr/>
        </p:nvSpPr>
        <p:spPr>
          <a:xfrm>
            <a:off x="4534661" y="8687561"/>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16%</a:t>
            </a:r>
            <a:endParaRPr sz="1000">
              <a:latin typeface="Arial"/>
              <a:ea typeface="Arial"/>
              <a:cs typeface="Arial"/>
              <a:sym typeface="Arial"/>
            </a:endParaRPr>
          </a:p>
        </p:txBody>
      </p:sp>
      <p:sp>
        <p:nvSpPr>
          <p:cNvPr id="1185" name="Google Shape;1185;p73"/>
          <p:cNvSpPr txBox="1"/>
          <p:nvPr/>
        </p:nvSpPr>
        <p:spPr>
          <a:xfrm>
            <a:off x="5440426" y="8597900"/>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22%</a:t>
            </a:r>
            <a:endParaRPr sz="1000">
              <a:latin typeface="Arial"/>
              <a:ea typeface="Arial"/>
              <a:cs typeface="Arial"/>
              <a:sym typeface="Arial"/>
            </a:endParaRPr>
          </a:p>
        </p:txBody>
      </p:sp>
      <p:sp>
        <p:nvSpPr>
          <p:cNvPr id="1186" name="Google Shape;1186;p73"/>
          <p:cNvSpPr txBox="1"/>
          <p:nvPr/>
        </p:nvSpPr>
        <p:spPr>
          <a:xfrm>
            <a:off x="6560057" y="8215629"/>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001F5F"/>
                </a:solidFill>
                <a:latin typeface="Arial"/>
                <a:ea typeface="Arial"/>
                <a:cs typeface="Arial"/>
                <a:sym typeface="Arial"/>
              </a:rPr>
              <a:t>29%</a:t>
            </a:r>
            <a:endParaRPr sz="1000">
              <a:latin typeface="Arial"/>
              <a:ea typeface="Arial"/>
              <a:cs typeface="Arial"/>
              <a:sym typeface="Arial"/>
            </a:endParaRPr>
          </a:p>
        </p:txBody>
      </p:sp>
      <p:sp>
        <p:nvSpPr>
          <p:cNvPr id="1187" name="Google Shape;1187;p73"/>
          <p:cNvSpPr txBox="1"/>
          <p:nvPr/>
        </p:nvSpPr>
        <p:spPr>
          <a:xfrm>
            <a:off x="2723133" y="7842630"/>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51%</a:t>
            </a:r>
            <a:endParaRPr sz="1000">
              <a:latin typeface="Arial"/>
              <a:ea typeface="Arial"/>
              <a:cs typeface="Arial"/>
              <a:sym typeface="Arial"/>
            </a:endParaRPr>
          </a:p>
        </p:txBody>
      </p:sp>
      <p:sp>
        <p:nvSpPr>
          <p:cNvPr id="1188" name="Google Shape;1188;p73"/>
          <p:cNvSpPr txBox="1"/>
          <p:nvPr/>
        </p:nvSpPr>
        <p:spPr>
          <a:xfrm>
            <a:off x="3629025" y="7842630"/>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54%</a:t>
            </a:r>
            <a:endParaRPr sz="1000">
              <a:latin typeface="Arial"/>
              <a:ea typeface="Arial"/>
              <a:cs typeface="Arial"/>
              <a:sym typeface="Arial"/>
            </a:endParaRPr>
          </a:p>
        </p:txBody>
      </p:sp>
      <p:sp>
        <p:nvSpPr>
          <p:cNvPr id="1189" name="Google Shape;1189;p73"/>
          <p:cNvSpPr txBox="1"/>
          <p:nvPr/>
        </p:nvSpPr>
        <p:spPr>
          <a:xfrm>
            <a:off x="4534661" y="7943215"/>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43%</a:t>
            </a:r>
            <a:endParaRPr sz="1000">
              <a:latin typeface="Arial"/>
              <a:ea typeface="Arial"/>
              <a:cs typeface="Arial"/>
              <a:sym typeface="Arial"/>
            </a:endParaRPr>
          </a:p>
        </p:txBody>
      </p:sp>
      <p:sp>
        <p:nvSpPr>
          <p:cNvPr id="1190" name="Google Shape;1190;p73"/>
          <p:cNvSpPr txBox="1"/>
          <p:nvPr/>
        </p:nvSpPr>
        <p:spPr>
          <a:xfrm>
            <a:off x="5440426" y="8211692"/>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25%</a:t>
            </a:r>
            <a:endParaRPr sz="1000">
              <a:latin typeface="Arial"/>
              <a:ea typeface="Arial"/>
              <a:cs typeface="Arial"/>
              <a:sym typeface="Arial"/>
            </a:endParaRPr>
          </a:p>
        </p:txBody>
      </p:sp>
      <p:sp>
        <p:nvSpPr>
          <p:cNvPr id="1191" name="Google Shape;1191;p73"/>
          <p:cNvSpPr txBox="1"/>
          <p:nvPr/>
        </p:nvSpPr>
        <p:spPr>
          <a:xfrm>
            <a:off x="6570091" y="8599423"/>
            <a:ext cx="280670" cy="1778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b="1" lang="en-US" sz="1000">
                <a:solidFill>
                  <a:srgbClr val="C00000"/>
                </a:solidFill>
                <a:latin typeface="Arial"/>
                <a:ea typeface="Arial"/>
                <a:cs typeface="Arial"/>
                <a:sym typeface="Arial"/>
              </a:rPr>
              <a:t>17%</a:t>
            </a:r>
            <a:endParaRPr sz="1000">
              <a:latin typeface="Arial"/>
              <a:ea typeface="Arial"/>
              <a:cs typeface="Arial"/>
              <a:sym typeface="Arial"/>
            </a:endParaRPr>
          </a:p>
        </p:txBody>
      </p:sp>
      <p:sp>
        <p:nvSpPr>
          <p:cNvPr id="1192" name="Google Shape;1192;p73"/>
          <p:cNvSpPr txBox="1"/>
          <p:nvPr/>
        </p:nvSpPr>
        <p:spPr>
          <a:xfrm>
            <a:off x="2548889" y="8921877"/>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18-24 ans</a:t>
            </a:r>
            <a:endParaRPr sz="1200">
              <a:latin typeface="Times New Roman"/>
              <a:ea typeface="Times New Roman"/>
              <a:cs typeface="Times New Roman"/>
              <a:sym typeface="Times New Roman"/>
            </a:endParaRPr>
          </a:p>
        </p:txBody>
      </p:sp>
      <p:sp>
        <p:nvSpPr>
          <p:cNvPr id="1193" name="Google Shape;1193;p73"/>
          <p:cNvSpPr txBox="1"/>
          <p:nvPr/>
        </p:nvSpPr>
        <p:spPr>
          <a:xfrm>
            <a:off x="3454400" y="8921877"/>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25-34 ans</a:t>
            </a:r>
            <a:endParaRPr sz="1200">
              <a:latin typeface="Times New Roman"/>
              <a:ea typeface="Times New Roman"/>
              <a:cs typeface="Times New Roman"/>
              <a:sym typeface="Times New Roman"/>
            </a:endParaRPr>
          </a:p>
        </p:txBody>
      </p:sp>
      <p:sp>
        <p:nvSpPr>
          <p:cNvPr id="1194" name="Google Shape;1194;p73"/>
          <p:cNvSpPr txBox="1"/>
          <p:nvPr/>
        </p:nvSpPr>
        <p:spPr>
          <a:xfrm>
            <a:off x="4360290" y="8921877"/>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35-49 ans</a:t>
            </a:r>
            <a:endParaRPr sz="1200">
              <a:latin typeface="Times New Roman"/>
              <a:ea typeface="Times New Roman"/>
              <a:cs typeface="Times New Roman"/>
              <a:sym typeface="Times New Roman"/>
            </a:endParaRPr>
          </a:p>
        </p:txBody>
      </p:sp>
      <p:sp>
        <p:nvSpPr>
          <p:cNvPr id="1195" name="Google Shape;1195;p73"/>
          <p:cNvSpPr txBox="1"/>
          <p:nvPr/>
        </p:nvSpPr>
        <p:spPr>
          <a:xfrm>
            <a:off x="5266182" y="8921877"/>
            <a:ext cx="59182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50-64 ans</a:t>
            </a:r>
            <a:endParaRPr sz="1200">
              <a:latin typeface="Times New Roman"/>
              <a:ea typeface="Times New Roman"/>
              <a:cs typeface="Times New Roman"/>
              <a:sym typeface="Times New Roman"/>
            </a:endParaRPr>
          </a:p>
        </p:txBody>
      </p:sp>
      <p:sp>
        <p:nvSpPr>
          <p:cNvPr id="1196" name="Google Shape;1196;p73"/>
          <p:cNvSpPr txBox="1"/>
          <p:nvPr/>
        </p:nvSpPr>
        <p:spPr>
          <a:xfrm>
            <a:off x="6053454" y="8921877"/>
            <a:ext cx="82931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latin typeface="Times New Roman"/>
                <a:ea typeface="Times New Roman"/>
                <a:cs typeface="Times New Roman"/>
                <a:sym typeface="Times New Roman"/>
              </a:rPr>
              <a:t>65 ans et plus</a:t>
            </a:r>
            <a:endParaRPr sz="1200">
              <a:latin typeface="Times New Roman"/>
              <a:ea typeface="Times New Roman"/>
              <a:cs typeface="Times New Roman"/>
              <a:sym typeface="Times New Roman"/>
            </a:endParaRPr>
          </a:p>
        </p:txBody>
      </p:sp>
      <p:pic>
        <p:nvPicPr>
          <p:cNvPr id="1197" name="Google Shape;1197;p73"/>
          <p:cNvPicPr preferRelativeResize="0"/>
          <p:nvPr/>
        </p:nvPicPr>
        <p:blipFill rotWithShape="1">
          <a:blip r:embed="rId5">
            <a:alphaModFix/>
          </a:blip>
          <a:srcRect b="0" l="0" r="0" t="0"/>
          <a:stretch/>
        </p:blipFill>
        <p:spPr>
          <a:xfrm>
            <a:off x="256527" y="234733"/>
            <a:ext cx="1407160" cy="579716"/>
          </a:xfrm>
          <a:prstGeom prst="rect">
            <a:avLst/>
          </a:prstGeom>
          <a:noFill/>
          <a:ln>
            <a:noFill/>
          </a:ln>
        </p:spPr>
      </p:pic>
      <p:pic>
        <p:nvPicPr>
          <p:cNvPr id="1198" name="Google Shape;1198;p73"/>
          <p:cNvPicPr preferRelativeResize="0"/>
          <p:nvPr/>
        </p:nvPicPr>
        <p:blipFill rotWithShape="1">
          <a:blip r:embed="rId6">
            <a:alphaModFix/>
          </a:blip>
          <a:srcRect b="0" l="0" r="0" t="0"/>
          <a:stretch/>
        </p:blipFill>
        <p:spPr>
          <a:xfrm>
            <a:off x="1972691" y="338683"/>
            <a:ext cx="1638427" cy="254152"/>
          </a:xfrm>
          <a:prstGeom prst="rect">
            <a:avLst/>
          </a:prstGeom>
          <a:noFill/>
          <a:ln>
            <a:noFill/>
          </a:ln>
        </p:spPr>
      </p:pic>
      <p:sp>
        <p:nvSpPr>
          <p:cNvPr id="1199" name="Google Shape;1199;p73"/>
          <p:cNvSpPr txBox="1"/>
          <p:nvPr/>
        </p:nvSpPr>
        <p:spPr>
          <a:xfrm>
            <a:off x="2885948" y="1094613"/>
            <a:ext cx="1762125"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La capacité d’attention</a:t>
            </a:r>
            <a:endParaRPr sz="1800">
              <a:latin typeface="Times New Roman"/>
              <a:ea typeface="Times New Roman"/>
              <a:cs typeface="Times New Roman"/>
              <a:sym typeface="Times New Roman"/>
            </a:endParaRPr>
          </a:p>
        </p:txBody>
      </p:sp>
      <p:sp>
        <p:nvSpPr>
          <p:cNvPr id="1200" name="Google Shape;1200;p73"/>
          <p:cNvSpPr txBox="1"/>
          <p:nvPr>
            <p:ph idx="12" type="sldNum"/>
          </p:nvPr>
        </p:nvSpPr>
        <p:spPr>
          <a:xfrm>
            <a:off x="7118604" y="10200272"/>
            <a:ext cx="205104" cy="152564"/>
          </a:xfrm>
          <a:prstGeom prst="rect">
            <a:avLst/>
          </a:prstGeom>
          <a:noFill/>
          <a:ln>
            <a:noFill/>
          </a:ln>
        </p:spPr>
        <p:txBody>
          <a:bodyPr anchorCtr="0" anchor="t" bIns="0" lIns="0" spcFirstLastPara="1" rIns="0" wrap="square" tIns="3175">
            <a:spAutoFit/>
          </a:bodyPr>
          <a:lstStyle/>
          <a:p>
            <a:pPr indent="0" lvl="0" marL="37465" rtl="0" algn="l">
              <a:lnSpc>
                <a:spcPct val="100000"/>
              </a:lnSpc>
              <a:spcBef>
                <a:spcPts val="0"/>
              </a:spcBef>
              <a:spcAft>
                <a:spcPts val="0"/>
              </a:spcAft>
              <a:buNone/>
            </a:pPr>
            <a:fld id="{00000000-1234-1234-1234-123412341234}" type="slidenum">
              <a:rPr lang="en-US"/>
              <a:t>‹#›</a:t>
            </a:fld>
            <a:endParaRP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204" name="Shape 1204"/>
        <p:cNvGrpSpPr/>
        <p:nvPr/>
      </p:nvGrpSpPr>
      <p:grpSpPr>
        <a:xfrm>
          <a:off x="0" y="0"/>
          <a:ext cx="0" cy="0"/>
          <a:chOff x="0" y="0"/>
          <a:chExt cx="0" cy="0"/>
        </a:xfrm>
      </p:grpSpPr>
      <p:pic>
        <p:nvPicPr>
          <p:cNvPr id="1205" name="Google Shape;1205;p74"/>
          <p:cNvPicPr preferRelativeResize="0"/>
          <p:nvPr/>
        </p:nvPicPr>
        <p:blipFill rotWithShape="1">
          <a:blip r:embed="rId3">
            <a:alphaModFix/>
          </a:blip>
          <a:srcRect b="0" l="0" r="0" t="0"/>
          <a:stretch/>
        </p:blipFill>
        <p:spPr>
          <a:xfrm>
            <a:off x="14460" y="10382656"/>
            <a:ext cx="271118" cy="309156"/>
          </a:xfrm>
          <a:prstGeom prst="rect">
            <a:avLst/>
          </a:prstGeom>
          <a:noFill/>
          <a:ln>
            <a:noFill/>
          </a:ln>
        </p:spPr>
      </p:pic>
      <p:sp>
        <p:nvSpPr>
          <p:cNvPr id="1206" name="Google Shape;1206;p74"/>
          <p:cNvSpPr txBox="1"/>
          <p:nvPr/>
        </p:nvSpPr>
        <p:spPr>
          <a:xfrm>
            <a:off x="256019" y="1896490"/>
            <a:ext cx="7047865" cy="350520"/>
          </a:xfrm>
          <a:prstGeom prst="rect">
            <a:avLst/>
          </a:prstGeom>
          <a:noFill/>
          <a:ln cap="flat" cmpd="sng" w="9525">
            <a:solidFill>
              <a:srgbClr val="BEBEBE"/>
            </a:solidFill>
            <a:prstDash val="solid"/>
            <a:round/>
            <a:headEnd len="sm" w="sm" type="none"/>
            <a:tailEnd len="sm" w="sm" type="none"/>
          </a:ln>
        </p:spPr>
        <p:txBody>
          <a:bodyPr anchorCtr="0" anchor="t" bIns="0" lIns="0" spcFirstLastPara="1" rIns="0" wrap="square" tIns="50150">
            <a:spAutoFit/>
          </a:bodyPr>
          <a:lstStyle/>
          <a:p>
            <a:pPr indent="0" lvl="0" marL="635" rtl="0" algn="ctr">
              <a:lnSpc>
                <a:spcPct val="100000"/>
              </a:lnSpc>
              <a:spcBef>
                <a:spcPts val="0"/>
              </a:spcBef>
              <a:spcAft>
                <a:spcPts val="0"/>
              </a:spcAft>
              <a:buNone/>
            </a:pPr>
            <a:r>
              <a:rPr lang="en-US" sz="1550">
                <a:latin typeface="Times New Roman"/>
                <a:ea typeface="Times New Roman"/>
                <a:cs typeface="Times New Roman"/>
                <a:sym typeface="Times New Roman"/>
              </a:rPr>
              <a:t>Pour chacun des réseaux sociaux suivants, l’utilisez-vous…</a:t>
            </a:r>
            <a:endParaRPr sz="1550">
              <a:latin typeface="Times New Roman"/>
              <a:ea typeface="Times New Roman"/>
              <a:cs typeface="Times New Roman"/>
              <a:sym typeface="Times New Roman"/>
            </a:endParaRPr>
          </a:p>
        </p:txBody>
      </p:sp>
      <p:sp>
        <p:nvSpPr>
          <p:cNvPr id="1207" name="Google Shape;1207;p74"/>
          <p:cNvSpPr/>
          <p:nvPr/>
        </p:nvSpPr>
        <p:spPr>
          <a:xfrm>
            <a:off x="2571114" y="5017007"/>
            <a:ext cx="667385" cy="259079"/>
          </a:xfrm>
          <a:custGeom>
            <a:rect b="b" l="l" r="r" t="t"/>
            <a:pathLst>
              <a:path extrusionOk="0" h="259079" w="667385">
                <a:moveTo>
                  <a:pt x="667385" y="0"/>
                </a:moveTo>
                <a:lnTo>
                  <a:pt x="0" y="0"/>
                </a:lnTo>
                <a:lnTo>
                  <a:pt x="0" y="259079"/>
                </a:lnTo>
                <a:lnTo>
                  <a:pt x="667385" y="259079"/>
                </a:lnTo>
                <a:lnTo>
                  <a:pt x="667385"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nvGrpSpPr>
          <p:cNvPr id="1208" name="Google Shape;1208;p74"/>
          <p:cNvGrpSpPr/>
          <p:nvPr/>
        </p:nvGrpSpPr>
        <p:grpSpPr>
          <a:xfrm>
            <a:off x="2571114" y="7616952"/>
            <a:ext cx="3515995" cy="260985"/>
            <a:chOff x="2571114" y="7616952"/>
            <a:chExt cx="3515995" cy="260985"/>
          </a:xfrm>
        </p:grpSpPr>
        <p:sp>
          <p:nvSpPr>
            <p:cNvPr id="1209" name="Google Shape;1209;p74"/>
            <p:cNvSpPr/>
            <p:nvPr/>
          </p:nvSpPr>
          <p:spPr>
            <a:xfrm>
              <a:off x="2571114" y="7616952"/>
              <a:ext cx="140335" cy="260985"/>
            </a:xfrm>
            <a:custGeom>
              <a:rect b="b" l="l" r="r" t="t"/>
              <a:pathLst>
                <a:path extrusionOk="0" h="260984" w="140335">
                  <a:moveTo>
                    <a:pt x="140081" y="0"/>
                  </a:moveTo>
                  <a:lnTo>
                    <a:pt x="0" y="0"/>
                  </a:lnTo>
                  <a:lnTo>
                    <a:pt x="0" y="260603"/>
                  </a:lnTo>
                  <a:lnTo>
                    <a:pt x="140081" y="260603"/>
                  </a:lnTo>
                  <a:lnTo>
                    <a:pt x="140081"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10" name="Google Shape;1210;p74"/>
            <p:cNvSpPr/>
            <p:nvPr/>
          </p:nvSpPr>
          <p:spPr>
            <a:xfrm>
              <a:off x="2711195" y="7616952"/>
              <a:ext cx="352425" cy="260985"/>
            </a:xfrm>
            <a:custGeom>
              <a:rect b="b" l="l" r="r" t="t"/>
              <a:pathLst>
                <a:path extrusionOk="0" h="260984" w="352425">
                  <a:moveTo>
                    <a:pt x="352044" y="0"/>
                  </a:moveTo>
                  <a:lnTo>
                    <a:pt x="0" y="0"/>
                  </a:lnTo>
                  <a:lnTo>
                    <a:pt x="0" y="260603"/>
                  </a:lnTo>
                  <a:lnTo>
                    <a:pt x="352044" y="260603"/>
                  </a:lnTo>
                  <a:lnTo>
                    <a:pt x="352044" y="0"/>
                  </a:lnTo>
                  <a:close/>
                </a:path>
              </a:pathLst>
            </a:custGeom>
            <a:solidFill>
              <a:srgbClr val="83CAEB"/>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11" name="Google Shape;1211;p74"/>
            <p:cNvSpPr/>
            <p:nvPr/>
          </p:nvSpPr>
          <p:spPr>
            <a:xfrm>
              <a:off x="3063239" y="7616952"/>
              <a:ext cx="2918460" cy="260985"/>
            </a:xfrm>
            <a:custGeom>
              <a:rect b="b" l="l" r="r" t="t"/>
              <a:pathLst>
                <a:path extrusionOk="0" h="260984" w="2918460">
                  <a:moveTo>
                    <a:pt x="2918460" y="0"/>
                  </a:moveTo>
                  <a:lnTo>
                    <a:pt x="0" y="0"/>
                  </a:lnTo>
                  <a:lnTo>
                    <a:pt x="0" y="260603"/>
                  </a:lnTo>
                  <a:lnTo>
                    <a:pt x="2918460" y="260603"/>
                  </a:lnTo>
                  <a:lnTo>
                    <a:pt x="2918460"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12" name="Google Shape;1212;p74"/>
            <p:cNvSpPr/>
            <p:nvPr/>
          </p:nvSpPr>
          <p:spPr>
            <a:xfrm>
              <a:off x="5981699" y="7616952"/>
              <a:ext cx="105410" cy="260985"/>
            </a:xfrm>
            <a:custGeom>
              <a:rect b="b" l="l" r="r" t="t"/>
              <a:pathLst>
                <a:path extrusionOk="0" h="260984" w="105410">
                  <a:moveTo>
                    <a:pt x="105155" y="0"/>
                  </a:moveTo>
                  <a:lnTo>
                    <a:pt x="0" y="0"/>
                  </a:lnTo>
                  <a:lnTo>
                    <a:pt x="0" y="260603"/>
                  </a:lnTo>
                  <a:lnTo>
                    <a:pt x="105155" y="260603"/>
                  </a:lnTo>
                  <a:lnTo>
                    <a:pt x="105155"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213" name="Google Shape;1213;p74"/>
          <p:cNvGrpSpPr/>
          <p:nvPr/>
        </p:nvGrpSpPr>
        <p:grpSpPr>
          <a:xfrm>
            <a:off x="2571114" y="8136635"/>
            <a:ext cx="3515869" cy="260985"/>
            <a:chOff x="2571114" y="8136635"/>
            <a:chExt cx="3515869" cy="260985"/>
          </a:xfrm>
        </p:grpSpPr>
        <p:sp>
          <p:nvSpPr>
            <p:cNvPr id="1214" name="Google Shape;1214;p74"/>
            <p:cNvSpPr/>
            <p:nvPr/>
          </p:nvSpPr>
          <p:spPr>
            <a:xfrm>
              <a:off x="2571114" y="8136635"/>
              <a:ext cx="70485" cy="260985"/>
            </a:xfrm>
            <a:custGeom>
              <a:rect b="b" l="l" r="r" t="t"/>
              <a:pathLst>
                <a:path extrusionOk="0" h="260984" w="70485">
                  <a:moveTo>
                    <a:pt x="69977" y="0"/>
                  </a:moveTo>
                  <a:lnTo>
                    <a:pt x="0" y="0"/>
                  </a:lnTo>
                  <a:lnTo>
                    <a:pt x="0" y="260604"/>
                  </a:lnTo>
                  <a:lnTo>
                    <a:pt x="69977" y="260604"/>
                  </a:lnTo>
                  <a:lnTo>
                    <a:pt x="69977"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15" name="Google Shape;1215;p74"/>
            <p:cNvSpPr/>
            <p:nvPr/>
          </p:nvSpPr>
          <p:spPr>
            <a:xfrm>
              <a:off x="2641091" y="8136635"/>
              <a:ext cx="247015" cy="260985"/>
            </a:xfrm>
            <a:custGeom>
              <a:rect b="b" l="l" r="r" t="t"/>
              <a:pathLst>
                <a:path extrusionOk="0" h="260984" w="247014">
                  <a:moveTo>
                    <a:pt x="246887" y="0"/>
                  </a:moveTo>
                  <a:lnTo>
                    <a:pt x="0" y="0"/>
                  </a:lnTo>
                  <a:lnTo>
                    <a:pt x="0" y="260604"/>
                  </a:lnTo>
                  <a:lnTo>
                    <a:pt x="246887" y="260604"/>
                  </a:lnTo>
                  <a:lnTo>
                    <a:pt x="246887" y="0"/>
                  </a:lnTo>
                  <a:close/>
                </a:path>
              </a:pathLst>
            </a:custGeom>
            <a:solidFill>
              <a:srgbClr val="83CAEB"/>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16" name="Google Shape;1216;p74"/>
            <p:cNvSpPr/>
            <p:nvPr/>
          </p:nvSpPr>
          <p:spPr>
            <a:xfrm>
              <a:off x="2887979" y="8136635"/>
              <a:ext cx="3058795" cy="260985"/>
            </a:xfrm>
            <a:custGeom>
              <a:rect b="b" l="l" r="r" t="t"/>
              <a:pathLst>
                <a:path extrusionOk="0" h="260984" w="3058795">
                  <a:moveTo>
                    <a:pt x="3058668" y="0"/>
                  </a:moveTo>
                  <a:lnTo>
                    <a:pt x="0" y="0"/>
                  </a:lnTo>
                  <a:lnTo>
                    <a:pt x="0" y="260604"/>
                  </a:lnTo>
                  <a:lnTo>
                    <a:pt x="3058668" y="260604"/>
                  </a:lnTo>
                  <a:lnTo>
                    <a:pt x="305866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17" name="Google Shape;1217;p74"/>
            <p:cNvSpPr/>
            <p:nvPr/>
          </p:nvSpPr>
          <p:spPr>
            <a:xfrm>
              <a:off x="5946648" y="8136635"/>
              <a:ext cx="140335" cy="260985"/>
            </a:xfrm>
            <a:custGeom>
              <a:rect b="b" l="l" r="r" t="t"/>
              <a:pathLst>
                <a:path extrusionOk="0" h="260984" w="140335">
                  <a:moveTo>
                    <a:pt x="140207" y="0"/>
                  </a:moveTo>
                  <a:lnTo>
                    <a:pt x="0" y="0"/>
                  </a:lnTo>
                  <a:lnTo>
                    <a:pt x="0" y="260604"/>
                  </a:lnTo>
                  <a:lnTo>
                    <a:pt x="140207" y="260604"/>
                  </a:lnTo>
                  <a:lnTo>
                    <a:pt x="140207"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218" name="Google Shape;1218;p74"/>
          <p:cNvGrpSpPr/>
          <p:nvPr/>
        </p:nvGrpSpPr>
        <p:grpSpPr>
          <a:xfrm>
            <a:off x="2571114" y="8657843"/>
            <a:ext cx="3515741" cy="259079"/>
            <a:chOff x="2571114" y="8657843"/>
            <a:chExt cx="3515741" cy="259079"/>
          </a:xfrm>
        </p:grpSpPr>
        <p:sp>
          <p:nvSpPr>
            <p:cNvPr id="1219" name="Google Shape;1219;p74"/>
            <p:cNvSpPr/>
            <p:nvPr/>
          </p:nvSpPr>
          <p:spPr>
            <a:xfrm>
              <a:off x="2571114" y="8657843"/>
              <a:ext cx="70485" cy="259079"/>
            </a:xfrm>
            <a:custGeom>
              <a:rect b="b" l="l" r="r" t="t"/>
              <a:pathLst>
                <a:path extrusionOk="0" h="259079" w="70485">
                  <a:moveTo>
                    <a:pt x="69977" y="0"/>
                  </a:moveTo>
                  <a:lnTo>
                    <a:pt x="0" y="0"/>
                  </a:lnTo>
                  <a:lnTo>
                    <a:pt x="0" y="259080"/>
                  </a:lnTo>
                  <a:lnTo>
                    <a:pt x="69977" y="259080"/>
                  </a:lnTo>
                  <a:lnTo>
                    <a:pt x="69977"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20" name="Google Shape;1220;p74"/>
            <p:cNvSpPr/>
            <p:nvPr/>
          </p:nvSpPr>
          <p:spPr>
            <a:xfrm>
              <a:off x="2641091" y="8657843"/>
              <a:ext cx="105410" cy="259079"/>
            </a:xfrm>
            <a:custGeom>
              <a:rect b="b" l="l" r="r" t="t"/>
              <a:pathLst>
                <a:path extrusionOk="0" h="259079" w="105410">
                  <a:moveTo>
                    <a:pt x="105156" y="0"/>
                  </a:moveTo>
                  <a:lnTo>
                    <a:pt x="0" y="0"/>
                  </a:lnTo>
                  <a:lnTo>
                    <a:pt x="0" y="259080"/>
                  </a:lnTo>
                  <a:lnTo>
                    <a:pt x="105156" y="259080"/>
                  </a:lnTo>
                  <a:lnTo>
                    <a:pt x="105156" y="0"/>
                  </a:lnTo>
                  <a:close/>
                </a:path>
              </a:pathLst>
            </a:custGeom>
            <a:solidFill>
              <a:srgbClr val="83CAEB"/>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21" name="Google Shape;1221;p74"/>
            <p:cNvSpPr/>
            <p:nvPr/>
          </p:nvSpPr>
          <p:spPr>
            <a:xfrm>
              <a:off x="2746247" y="8657843"/>
              <a:ext cx="3165475" cy="259079"/>
            </a:xfrm>
            <a:custGeom>
              <a:rect b="b" l="l" r="r" t="t"/>
              <a:pathLst>
                <a:path extrusionOk="0" h="259079" w="3165475">
                  <a:moveTo>
                    <a:pt x="3165348" y="0"/>
                  </a:moveTo>
                  <a:lnTo>
                    <a:pt x="0" y="0"/>
                  </a:lnTo>
                  <a:lnTo>
                    <a:pt x="0" y="259080"/>
                  </a:lnTo>
                  <a:lnTo>
                    <a:pt x="3165348" y="259080"/>
                  </a:lnTo>
                  <a:lnTo>
                    <a:pt x="3165348"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22" name="Google Shape;1222;p74"/>
            <p:cNvSpPr/>
            <p:nvPr/>
          </p:nvSpPr>
          <p:spPr>
            <a:xfrm>
              <a:off x="5911595" y="8657843"/>
              <a:ext cx="175260" cy="259079"/>
            </a:xfrm>
            <a:custGeom>
              <a:rect b="b" l="l" r="r" t="t"/>
              <a:pathLst>
                <a:path extrusionOk="0" h="259079" w="175260">
                  <a:moveTo>
                    <a:pt x="175259" y="0"/>
                  </a:moveTo>
                  <a:lnTo>
                    <a:pt x="0" y="0"/>
                  </a:lnTo>
                  <a:lnTo>
                    <a:pt x="0" y="259080"/>
                  </a:lnTo>
                  <a:lnTo>
                    <a:pt x="175259" y="259080"/>
                  </a:lnTo>
                  <a:lnTo>
                    <a:pt x="175259"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223" name="Google Shape;1223;p74"/>
          <p:cNvGrpSpPr/>
          <p:nvPr/>
        </p:nvGrpSpPr>
        <p:grpSpPr>
          <a:xfrm>
            <a:off x="3872484" y="5017007"/>
            <a:ext cx="2214626" cy="259079"/>
            <a:chOff x="3872484" y="5017007"/>
            <a:chExt cx="2214626" cy="259079"/>
          </a:xfrm>
        </p:grpSpPr>
        <p:sp>
          <p:nvSpPr>
            <p:cNvPr id="1224" name="Google Shape;1224;p74"/>
            <p:cNvSpPr/>
            <p:nvPr/>
          </p:nvSpPr>
          <p:spPr>
            <a:xfrm>
              <a:off x="3872484" y="5017007"/>
              <a:ext cx="2109470" cy="259079"/>
            </a:xfrm>
            <a:custGeom>
              <a:rect b="b" l="l" r="r" t="t"/>
              <a:pathLst>
                <a:path extrusionOk="0" h="259079" w="2109470">
                  <a:moveTo>
                    <a:pt x="2109216" y="0"/>
                  </a:moveTo>
                  <a:lnTo>
                    <a:pt x="0" y="0"/>
                  </a:lnTo>
                  <a:lnTo>
                    <a:pt x="0" y="259079"/>
                  </a:lnTo>
                  <a:lnTo>
                    <a:pt x="2109216" y="259079"/>
                  </a:lnTo>
                  <a:lnTo>
                    <a:pt x="2109216"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25" name="Google Shape;1225;p74"/>
            <p:cNvSpPr/>
            <p:nvPr/>
          </p:nvSpPr>
          <p:spPr>
            <a:xfrm>
              <a:off x="5981700" y="5017007"/>
              <a:ext cx="105410" cy="259079"/>
            </a:xfrm>
            <a:custGeom>
              <a:rect b="b" l="l" r="r" t="t"/>
              <a:pathLst>
                <a:path extrusionOk="0" h="259079" w="105410">
                  <a:moveTo>
                    <a:pt x="105155" y="0"/>
                  </a:moveTo>
                  <a:lnTo>
                    <a:pt x="0" y="0"/>
                  </a:lnTo>
                  <a:lnTo>
                    <a:pt x="0" y="259079"/>
                  </a:lnTo>
                  <a:lnTo>
                    <a:pt x="105155" y="259079"/>
                  </a:lnTo>
                  <a:lnTo>
                    <a:pt x="105155"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226" name="Google Shape;1226;p74"/>
          <p:cNvGrpSpPr/>
          <p:nvPr/>
        </p:nvGrpSpPr>
        <p:grpSpPr>
          <a:xfrm>
            <a:off x="3625596" y="5536691"/>
            <a:ext cx="2461514" cy="260985"/>
            <a:chOff x="3625596" y="5536691"/>
            <a:chExt cx="2461514" cy="260985"/>
          </a:xfrm>
        </p:grpSpPr>
        <p:sp>
          <p:nvSpPr>
            <p:cNvPr id="1227" name="Google Shape;1227;p74"/>
            <p:cNvSpPr/>
            <p:nvPr/>
          </p:nvSpPr>
          <p:spPr>
            <a:xfrm>
              <a:off x="3625596" y="5536691"/>
              <a:ext cx="2356485" cy="260985"/>
            </a:xfrm>
            <a:custGeom>
              <a:rect b="b" l="l" r="r" t="t"/>
              <a:pathLst>
                <a:path extrusionOk="0" h="260985" w="2356485">
                  <a:moveTo>
                    <a:pt x="2356104" y="0"/>
                  </a:moveTo>
                  <a:lnTo>
                    <a:pt x="0" y="0"/>
                  </a:lnTo>
                  <a:lnTo>
                    <a:pt x="0" y="260603"/>
                  </a:lnTo>
                  <a:lnTo>
                    <a:pt x="2356104" y="260603"/>
                  </a:lnTo>
                  <a:lnTo>
                    <a:pt x="2356104"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28" name="Google Shape;1228;p74"/>
            <p:cNvSpPr/>
            <p:nvPr/>
          </p:nvSpPr>
          <p:spPr>
            <a:xfrm>
              <a:off x="5981700" y="5536691"/>
              <a:ext cx="105410" cy="260985"/>
            </a:xfrm>
            <a:custGeom>
              <a:rect b="b" l="l" r="r" t="t"/>
              <a:pathLst>
                <a:path extrusionOk="0" h="260985" w="105410">
                  <a:moveTo>
                    <a:pt x="105155" y="0"/>
                  </a:moveTo>
                  <a:lnTo>
                    <a:pt x="0" y="0"/>
                  </a:lnTo>
                  <a:lnTo>
                    <a:pt x="0" y="260603"/>
                  </a:lnTo>
                  <a:lnTo>
                    <a:pt x="105155" y="260603"/>
                  </a:lnTo>
                  <a:lnTo>
                    <a:pt x="105155"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229" name="Google Shape;1229;p74"/>
          <p:cNvGrpSpPr/>
          <p:nvPr/>
        </p:nvGrpSpPr>
        <p:grpSpPr>
          <a:xfrm>
            <a:off x="3485388" y="6056375"/>
            <a:ext cx="2601722" cy="260985"/>
            <a:chOff x="3485388" y="6056375"/>
            <a:chExt cx="2601722" cy="260985"/>
          </a:xfrm>
        </p:grpSpPr>
        <p:sp>
          <p:nvSpPr>
            <p:cNvPr id="1230" name="Google Shape;1230;p74"/>
            <p:cNvSpPr/>
            <p:nvPr/>
          </p:nvSpPr>
          <p:spPr>
            <a:xfrm>
              <a:off x="3485388" y="6056375"/>
              <a:ext cx="2496820" cy="260985"/>
            </a:xfrm>
            <a:custGeom>
              <a:rect b="b" l="l" r="r" t="t"/>
              <a:pathLst>
                <a:path extrusionOk="0" h="260985" w="2496820">
                  <a:moveTo>
                    <a:pt x="2496312" y="0"/>
                  </a:moveTo>
                  <a:lnTo>
                    <a:pt x="0" y="0"/>
                  </a:lnTo>
                  <a:lnTo>
                    <a:pt x="0" y="260604"/>
                  </a:lnTo>
                  <a:lnTo>
                    <a:pt x="2496312" y="260604"/>
                  </a:lnTo>
                  <a:lnTo>
                    <a:pt x="2496312"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31" name="Google Shape;1231;p74"/>
            <p:cNvSpPr/>
            <p:nvPr/>
          </p:nvSpPr>
          <p:spPr>
            <a:xfrm>
              <a:off x="5981700" y="6056375"/>
              <a:ext cx="105410" cy="260985"/>
            </a:xfrm>
            <a:custGeom>
              <a:rect b="b" l="l" r="r" t="t"/>
              <a:pathLst>
                <a:path extrusionOk="0" h="260985" w="105410">
                  <a:moveTo>
                    <a:pt x="105155" y="0"/>
                  </a:moveTo>
                  <a:lnTo>
                    <a:pt x="0" y="0"/>
                  </a:lnTo>
                  <a:lnTo>
                    <a:pt x="0" y="260604"/>
                  </a:lnTo>
                  <a:lnTo>
                    <a:pt x="105155" y="260604"/>
                  </a:lnTo>
                  <a:lnTo>
                    <a:pt x="105155"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grpSp>
        <p:nvGrpSpPr>
          <p:cNvPr id="1232" name="Google Shape;1232;p74"/>
          <p:cNvGrpSpPr/>
          <p:nvPr/>
        </p:nvGrpSpPr>
        <p:grpSpPr>
          <a:xfrm>
            <a:off x="3977640" y="7097267"/>
            <a:ext cx="2109470" cy="259079"/>
            <a:chOff x="3977640" y="7097267"/>
            <a:chExt cx="2109470" cy="259079"/>
          </a:xfrm>
        </p:grpSpPr>
        <p:sp>
          <p:nvSpPr>
            <p:cNvPr id="1233" name="Google Shape;1233;p74"/>
            <p:cNvSpPr/>
            <p:nvPr/>
          </p:nvSpPr>
          <p:spPr>
            <a:xfrm>
              <a:off x="3977640" y="7097267"/>
              <a:ext cx="2004060" cy="259079"/>
            </a:xfrm>
            <a:custGeom>
              <a:rect b="b" l="l" r="r" t="t"/>
              <a:pathLst>
                <a:path extrusionOk="0" h="259079" w="2004060">
                  <a:moveTo>
                    <a:pt x="2004060" y="0"/>
                  </a:moveTo>
                  <a:lnTo>
                    <a:pt x="0" y="0"/>
                  </a:lnTo>
                  <a:lnTo>
                    <a:pt x="0" y="259079"/>
                  </a:lnTo>
                  <a:lnTo>
                    <a:pt x="2004060" y="259079"/>
                  </a:lnTo>
                  <a:lnTo>
                    <a:pt x="2004060"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34" name="Google Shape;1234;p74"/>
            <p:cNvSpPr/>
            <p:nvPr/>
          </p:nvSpPr>
          <p:spPr>
            <a:xfrm>
              <a:off x="5981700" y="7097267"/>
              <a:ext cx="105410" cy="259079"/>
            </a:xfrm>
            <a:custGeom>
              <a:rect b="b" l="l" r="r" t="t"/>
              <a:pathLst>
                <a:path extrusionOk="0" h="259079" w="105410">
                  <a:moveTo>
                    <a:pt x="105155" y="0"/>
                  </a:moveTo>
                  <a:lnTo>
                    <a:pt x="0" y="0"/>
                  </a:lnTo>
                  <a:lnTo>
                    <a:pt x="0" y="259079"/>
                  </a:lnTo>
                  <a:lnTo>
                    <a:pt x="105155" y="259079"/>
                  </a:lnTo>
                  <a:lnTo>
                    <a:pt x="105155"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grpSp>
      <p:sp>
        <p:nvSpPr>
          <p:cNvPr id="1235" name="Google Shape;1235;p74"/>
          <p:cNvSpPr/>
          <p:nvPr/>
        </p:nvSpPr>
        <p:spPr>
          <a:xfrm>
            <a:off x="6051803" y="3456431"/>
            <a:ext cx="35560" cy="259079"/>
          </a:xfrm>
          <a:custGeom>
            <a:rect b="b" l="l" r="r" t="t"/>
            <a:pathLst>
              <a:path extrusionOk="0" h="259079" w="35560">
                <a:moveTo>
                  <a:pt x="35051" y="0"/>
                </a:moveTo>
                <a:lnTo>
                  <a:pt x="0" y="0"/>
                </a:lnTo>
                <a:lnTo>
                  <a:pt x="0" y="259079"/>
                </a:lnTo>
                <a:lnTo>
                  <a:pt x="35051" y="259079"/>
                </a:lnTo>
                <a:lnTo>
                  <a:pt x="35051"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36" name="Google Shape;1236;p74"/>
          <p:cNvSpPr/>
          <p:nvPr/>
        </p:nvSpPr>
        <p:spPr>
          <a:xfrm>
            <a:off x="6051803" y="3976115"/>
            <a:ext cx="35560" cy="260985"/>
          </a:xfrm>
          <a:custGeom>
            <a:rect b="b" l="l" r="r" t="t"/>
            <a:pathLst>
              <a:path extrusionOk="0" h="260985" w="35560">
                <a:moveTo>
                  <a:pt x="35051" y="0"/>
                </a:moveTo>
                <a:lnTo>
                  <a:pt x="0" y="0"/>
                </a:lnTo>
                <a:lnTo>
                  <a:pt x="0" y="260604"/>
                </a:lnTo>
                <a:lnTo>
                  <a:pt x="35051" y="260604"/>
                </a:lnTo>
                <a:lnTo>
                  <a:pt x="35051"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37" name="Google Shape;1237;p74"/>
          <p:cNvSpPr/>
          <p:nvPr/>
        </p:nvSpPr>
        <p:spPr>
          <a:xfrm>
            <a:off x="6051803" y="4495799"/>
            <a:ext cx="35560" cy="260985"/>
          </a:xfrm>
          <a:custGeom>
            <a:rect b="b" l="l" r="r" t="t"/>
            <a:pathLst>
              <a:path extrusionOk="0" h="260985" w="35560">
                <a:moveTo>
                  <a:pt x="35051" y="0"/>
                </a:moveTo>
                <a:lnTo>
                  <a:pt x="0" y="0"/>
                </a:lnTo>
                <a:lnTo>
                  <a:pt x="0" y="260604"/>
                </a:lnTo>
                <a:lnTo>
                  <a:pt x="35051" y="260604"/>
                </a:lnTo>
                <a:lnTo>
                  <a:pt x="35051"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38" name="Google Shape;1238;p74"/>
          <p:cNvSpPr/>
          <p:nvPr/>
        </p:nvSpPr>
        <p:spPr>
          <a:xfrm>
            <a:off x="6016752" y="6577583"/>
            <a:ext cx="70485" cy="259079"/>
          </a:xfrm>
          <a:custGeom>
            <a:rect b="b" l="l" r="r" t="t"/>
            <a:pathLst>
              <a:path extrusionOk="0" h="259079" w="70485">
                <a:moveTo>
                  <a:pt x="70103" y="0"/>
                </a:moveTo>
                <a:lnTo>
                  <a:pt x="0" y="0"/>
                </a:lnTo>
                <a:lnTo>
                  <a:pt x="0" y="259079"/>
                </a:lnTo>
                <a:lnTo>
                  <a:pt x="70103" y="259079"/>
                </a:lnTo>
                <a:lnTo>
                  <a:pt x="70103"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39" name="Google Shape;1239;p74"/>
          <p:cNvSpPr txBox="1"/>
          <p:nvPr/>
        </p:nvSpPr>
        <p:spPr>
          <a:xfrm>
            <a:off x="2571114" y="3456431"/>
            <a:ext cx="2144395" cy="259079"/>
          </a:xfrm>
          <a:prstGeom prst="rect">
            <a:avLst/>
          </a:prstGeom>
          <a:solidFill>
            <a:srgbClr val="001F5F"/>
          </a:solidFill>
          <a:ln>
            <a:noFill/>
          </a:ln>
        </p:spPr>
        <p:txBody>
          <a:bodyPr anchorCtr="0" anchor="t" bIns="0" lIns="0" spcFirstLastPara="1" rIns="0" wrap="square" tIns="23475">
            <a:spAutoFit/>
          </a:bodyPr>
          <a:lstStyle/>
          <a:p>
            <a:pPr indent="0" lvl="0" marL="1270" rtl="0" algn="ctr">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61%</a:t>
            </a:r>
            <a:endParaRPr sz="1200">
              <a:latin typeface="Times New Roman"/>
              <a:ea typeface="Times New Roman"/>
              <a:cs typeface="Times New Roman"/>
              <a:sym typeface="Times New Roman"/>
            </a:endParaRPr>
          </a:p>
        </p:txBody>
      </p:sp>
      <p:sp>
        <p:nvSpPr>
          <p:cNvPr id="1240" name="Google Shape;1240;p74"/>
          <p:cNvSpPr txBox="1"/>
          <p:nvPr/>
        </p:nvSpPr>
        <p:spPr>
          <a:xfrm>
            <a:off x="2571114" y="3976115"/>
            <a:ext cx="1406525" cy="260985"/>
          </a:xfrm>
          <a:prstGeom prst="rect">
            <a:avLst/>
          </a:prstGeom>
          <a:solidFill>
            <a:srgbClr val="001F5F"/>
          </a:solidFill>
          <a:ln>
            <a:noFill/>
          </a:ln>
        </p:spPr>
        <p:txBody>
          <a:bodyPr anchorCtr="0" anchor="t" bIns="0" lIns="0" spcFirstLastPara="1" rIns="0" wrap="square" tIns="24125">
            <a:spAutoFit/>
          </a:bodyPr>
          <a:lstStyle/>
          <a:p>
            <a:pPr indent="0" lvl="0" marL="0" rtl="0" algn="ctr">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40%</a:t>
            </a:r>
            <a:endParaRPr sz="1200">
              <a:latin typeface="Times New Roman"/>
              <a:ea typeface="Times New Roman"/>
              <a:cs typeface="Times New Roman"/>
              <a:sym typeface="Times New Roman"/>
            </a:endParaRPr>
          </a:p>
        </p:txBody>
      </p:sp>
      <p:sp>
        <p:nvSpPr>
          <p:cNvPr id="1241" name="Google Shape;1241;p74"/>
          <p:cNvSpPr txBox="1"/>
          <p:nvPr/>
        </p:nvSpPr>
        <p:spPr>
          <a:xfrm>
            <a:off x="2571114" y="4495799"/>
            <a:ext cx="1266825" cy="260985"/>
          </a:xfrm>
          <a:prstGeom prst="rect">
            <a:avLst/>
          </a:prstGeom>
          <a:solidFill>
            <a:srgbClr val="001F5F"/>
          </a:solidFill>
          <a:ln>
            <a:noFill/>
          </a:ln>
        </p:spPr>
        <p:txBody>
          <a:bodyPr anchorCtr="0" anchor="t" bIns="0" lIns="0" spcFirstLastPara="1" rIns="0" wrap="square" tIns="24125">
            <a:spAutoFit/>
          </a:bodyPr>
          <a:lstStyle/>
          <a:p>
            <a:pPr indent="0" lvl="0" marL="0" rtl="0" algn="ctr">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36%</a:t>
            </a:r>
            <a:endParaRPr sz="1200">
              <a:latin typeface="Times New Roman"/>
              <a:ea typeface="Times New Roman"/>
              <a:cs typeface="Times New Roman"/>
              <a:sym typeface="Times New Roman"/>
            </a:endParaRPr>
          </a:p>
        </p:txBody>
      </p:sp>
      <p:sp>
        <p:nvSpPr>
          <p:cNvPr id="1242" name="Google Shape;1242;p74"/>
          <p:cNvSpPr txBox="1"/>
          <p:nvPr/>
        </p:nvSpPr>
        <p:spPr>
          <a:xfrm>
            <a:off x="2571114" y="5536691"/>
            <a:ext cx="597535" cy="260985"/>
          </a:xfrm>
          <a:prstGeom prst="rect">
            <a:avLst/>
          </a:prstGeom>
          <a:solidFill>
            <a:srgbClr val="001F5F"/>
          </a:solidFill>
          <a:ln>
            <a:noFill/>
          </a:ln>
        </p:spPr>
        <p:txBody>
          <a:bodyPr anchorCtr="0" anchor="t" bIns="0" lIns="0" spcFirstLastPara="1" rIns="0" wrap="square" tIns="23475">
            <a:spAutoFit/>
          </a:bodyPr>
          <a:lstStyle/>
          <a:p>
            <a:pPr indent="0" lvl="0" marL="169545"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17%</a:t>
            </a:r>
            <a:endParaRPr sz="1200">
              <a:latin typeface="Times New Roman"/>
              <a:ea typeface="Times New Roman"/>
              <a:cs typeface="Times New Roman"/>
              <a:sym typeface="Times New Roman"/>
            </a:endParaRPr>
          </a:p>
        </p:txBody>
      </p:sp>
      <p:sp>
        <p:nvSpPr>
          <p:cNvPr id="1243" name="Google Shape;1243;p74"/>
          <p:cNvSpPr txBox="1"/>
          <p:nvPr/>
        </p:nvSpPr>
        <p:spPr>
          <a:xfrm>
            <a:off x="2571114" y="6056375"/>
            <a:ext cx="387350" cy="260985"/>
          </a:xfrm>
          <a:prstGeom prst="rect">
            <a:avLst/>
          </a:prstGeom>
          <a:solidFill>
            <a:srgbClr val="001F5F"/>
          </a:solidFill>
          <a:ln>
            <a:noFill/>
          </a:ln>
        </p:spPr>
        <p:txBody>
          <a:bodyPr anchorCtr="0" anchor="t" bIns="0" lIns="0" spcFirstLastPara="1" rIns="0" wrap="square" tIns="24125">
            <a:spAutoFit/>
          </a:bodyPr>
          <a:lstStyle/>
          <a:p>
            <a:pPr indent="0" lvl="0" marL="68580"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11%</a:t>
            </a:r>
            <a:endParaRPr sz="1200">
              <a:latin typeface="Times New Roman"/>
              <a:ea typeface="Times New Roman"/>
              <a:cs typeface="Times New Roman"/>
              <a:sym typeface="Times New Roman"/>
            </a:endParaRPr>
          </a:p>
        </p:txBody>
      </p:sp>
      <p:sp>
        <p:nvSpPr>
          <p:cNvPr id="1244" name="Google Shape;1244;p74"/>
          <p:cNvSpPr txBox="1"/>
          <p:nvPr/>
        </p:nvSpPr>
        <p:spPr>
          <a:xfrm>
            <a:off x="2571114" y="6577583"/>
            <a:ext cx="422275" cy="259079"/>
          </a:xfrm>
          <a:prstGeom prst="rect">
            <a:avLst/>
          </a:prstGeom>
          <a:solidFill>
            <a:srgbClr val="001F5F"/>
          </a:solidFill>
          <a:ln>
            <a:noFill/>
          </a:ln>
        </p:spPr>
        <p:txBody>
          <a:bodyPr anchorCtr="0" anchor="t" bIns="0" lIns="0" spcFirstLastPara="1" rIns="0" wrap="square" tIns="23475">
            <a:spAutoFit/>
          </a:bodyPr>
          <a:lstStyle/>
          <a:p>
            <a:pPr indent="0" lvl="0" marL="81915"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12%</a:t>
            </a:r>
            <a:endParaRPr sz="1200">
              <a:latin typeface="Times New Roman"/>
              <a:ea typeface="Times New Roman"/>
              <a:cs typeface="Times New Roman"/>
              <a:sym typeface="Times New Roman"/>
            </a:endParaRPr>
          </a:p>
        </p:txBody>
      </p:sp>
      <p:sp>
        <p:nvSpPr>
          <p:cNvPr id="1245" name="Google Shape;1245;p74"/>
          <p:cNvSpPr txBox="1"/>
          <p:nvPr/>
        </p:nvSpPr>
        <p:spPr>
          <a:xfrm>
            <a:off x="2571114" y="7097267"/>
            <a:ext cx="387350" cy="259079"/>
          </a:xfrm>
          <a:prstGeom prst="rect">
            <a:avLst/>
          </a:prstGeom>
          <a:solidFill>
            <a:srgbClr val="001F5F"/>
          </a:solidFill>
          <a:ln>
            <a:noFill/>
          </a:ln>
        </p:spPr>
        <p:txBody>
          <a:bodyPr anchorCtr="0" anchor="t" bIns="0" lIns="0" spcFirstLastPara="1" rIns="0" wrap="square" tIns="23475">
            <a:spAutoFit/>
          </a:bodyPr>
          <a:lstStyle/>
          <a:p>
            <a:pPr indent="0" lvl="0" marL="68580"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11%</a:t>
            </a:r>
            <a:endParaRPr sz="1200">
              <a:latin typeface="Times New Roman"/>
              <a:ea typeface="Times New Roman"/>
              <a:cs typeface="Times New Roman"/>
              <a:sym typeface="Times New Roman"/>
            </a:endParaRPr>
          </a:p>
        </p:txBody>
      </p:sp>
      <p:sp>
        <p:nvSpPr>
          <p:cNvPr id="1246" name="Google Shape;1246;p74"/>
          <p:cNvSpPr txBox="1"/>
          <p:nvPr/>
        </p:nvSpPr>
        <p:spPr>
          <a:xfrm>
            <a:off x="2529967" y="7628635"/>
            <a:ext cx="50038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4% 10%</a:t>
            </a:r>
            <a:endParaRPr sz="1200">
              <a:latin typeface="Times New Roman"/>
              <a:ea typeface="Times New Roman"/>
              <a:cs typeface="Times New Roman"/>
              <a:sym typeface="Times New Roman"/>
            </a:endParaRPr>
          </a:p>
        </p:txBody>
      </p:sp>
      <p:sp>
        <p:nvSpPr>
          <p:cNvPr id="1247" name="Google Shape;1247;p74"/>
          <p:cNvSpPr txBox="1"/>
          <p:nvPr/>
        </p:nvSpPr>
        <p:spPr>
          <a:xfrm>
            <a:off x="2494914" y="8148269"/>
            <a:ext cx="382270" cy="20891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2%7%</a:t>
            </a:r>
            <a:endParaRPr sz="1200">
              <a:latin typeface="Times New Roman"/>
              <a:ea typeface="Times New Roman"/>
              <a:cs typeface="Times New Roman"/>
              <a:sym typeface="Times New Roman"/>
            </a:endParaRPr>
          </a:p>
        </p:txBody>
      </p:sp>
      <p:sp>
        <p:nvSpPr>
          <p:cNvPr id="1248" name="Google Shape;1248;p74"/>
          <p:cNvSpPr txBox="1"/>
          <p:nvPr/>
        </p:nvSpPr>
        <p:spPr>
          <a:xfrm>
            <a:off x="2494914" y="8668892"/>
            <a:ext cx="31178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2%3%</a:t>
            </a:r>
            <a:endParaRPr sz="1200">
              <a:latin typeface="Times New Roman"/>
              <a:ea typeface="Times New Roman"/>
              <a:cs typeface="Times New Roman"/>
              <a:sym typeface="Times New Roman"/>
            </a:endParaRPr>
          </a:p>
        </p:txBody>
      </p:sp>
      <p:sp>
        <p:nvSpPr>
          <p:cNvPr id="1249" name="Google Shape;1249;p74"/>
          <p:cNvSpPr txBox="1"/>
          <p:nvPr/>
        </p:nvSpPr>
        <p:spPr>
          <a:xfrm>
            <a:off x="4715255" y="3456431"/>
            <a:ext cx="739140" cy="259079"/>
          </a:xfrm>
          <a:prstGeom prst="rect">
            <a:avLst/>
          </a:prstGeom>
          <a:solidFill>
            <a:srgbClr val="83CAEB"/>
          </a:solidFill>
          <a:ln>
            <a:noFill/>
          </a:ln>
        </p:spPr>
        <p:txBody>
          <a:bodyPr anchorCtr="0" anchor="t" bIns="0" lIns="0" spcFirstLastPara="1" rIns="0" wrap="square" tIns="23475">
            <a:spAutoFit/>
          </a:bodyPr>
          <a:lstStyle/>
          <a:p>
            <a:pPr indent="0" lvl="0" marL="240665"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21%</a:t>
            </a:r>
            <a:endParaRPr sz="1200">
              <a:latin typeface="Times New Roman"/>
              <a:ea typeface="Times New Roman"/>
              <a:cs typeface="Times New Roman"/>
              <a:sym typeface="Times New Roman"/>
            </a:endParaRPr>
          </a:p>
        </p:txBody>
      </p:sp>
      <p:sp>
        <p:nvSpPr>
          <p:cNvPr id="1250" name="Google Shape;1250;p74"/>
          <p:cNvSpPr txBox="1"/>
          <p:nvPr/>
        </p:nvSpPr>
        <p:spPr>
          <a:xfrm>
            <a:off x="3977640" y="3976115"/>
            <a:ext cx="1582420" cy="260985"/>
          </a:xfrm>
          <a:prstGeom prst="rect">
            <a:avLst/>
          </a:prstGeom>
          <a:solidFill>
            <a:srgbClr val="83CAEB"/>
          </a:solidFill>
          <a:ln>
            <a:noFill/>
          </a:ln>
        </p:spPr>
        <p:txBody>
          <a:bodyPr anchorCtr="0" anchor="t" bIns="0" lIns="0" spcFirstLastPara="1" rIns="0" wrap="square" tIns="24125">
            <a:spAutoFit/>
          </a:bodyPr>
          <a:lstStyle/>
          <a:p>
            <a:pPr indent="0" lvl="0" marL="0" rtl="0" algn="ctr">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45%</a:t>
            </a:r>
            <a:endParaRPr sz="1200">
              <a:latin typeface="Times New Roman"/>
              <a:ea typeface="Times New Roman"/>
              <a:cs typeface="Times New Roman"/>
              <a:sym typeface="Times New Roman"/>
            </a:endParaRPr>
          </a:p>
        </p:txBody>
      </p:sp>
      <p:sp>
        <p:nvSpPr>
          <p:cNvPr id="1251" name="Google Shape;1251;p74"/>
          <p:cNvSpPr txBox="1"/>
          <p:nvPr/>
        </p:nvSpPr>
        <p:spPr>
          <a:xfrm>
            <a:off x="3837432" y="4495799"/>
            <a:ext cx="702945" cy="260985"/>
          </a:xfrm>
          <a:prstGeom prst="rect">
            <a:avLst/>
          </a:prstGeom>
          <a:solidFill>
            <a:srgbClr val="83CAEB"/>
          </a:solidFill>
          <a:ln>
            <a:noFill/>
          </a:ln>
        </p:spPr>
        <p:txBody>
          <a:bodyPr anchorCtr="0" anchor="t" bIns="0" lIns="0" spcFirstLastPara="1" rIns="0" wrap="square" tIns="24125">
            <a:spAutoFit/>
          </a:bodyPr>
          <a:lstStyle/>
          <a:p>
            <a:pPr indent="0" lvl="0" marL="215265"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20%</a:t>
            </a:r>
            <a:endParaRPr sz="1200">
              <a:latin typeface="Times New Roman"/>
              <a:ea typeface="Times New Roman"/>
              <a:cs typeface="Times New Roman"/>
              <a:sym typeface="Times New Roman"/>
            </a:endParaRPr>
          </a:p>
        </p:txBody>
      </p:sp>
      <p:sp>
        <p:nvSpPr>
          <p:cNvPr id="1252" name="Google Shape;1252;p74"/>
          <p:cNvSpPr txBox="1"/>
          <p:nvPr/>
        </p:nvSpPr>
        <p:spPr>
          <a:xfrm>
            <a:off x="3238500" y="5017007"/>
            <a:ext cx="634365" cy="259079"/>
          </a:xfrm>
          <a:prstGeom prst="rect">
            <a:avLst/>
          </a:prstGeom>
          <a:solidFill>
            <a:srgbClr val="83CAEB"/>
          </a:solidFill>
          <a:ln>
            <a:noFill/>
          </a:ln>
        </p:spPr>
        <p:txBody>
          <a:bodyPr anchorCtr="0" anchor="t" bIns="0" lIns="0" spcFirstLastPara="1" rIns="0" wrap="square" tIns="23475">
            <a:spAutoFit/>
          </a:bodyPr>
          <a:lstStyle/>
          <a:p>
            <a:pPr indent="0" lvl="0" marL="187960"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18%</a:t>
            </a:r>
            <a:endParaRPr sz="1200">
              <a:latin typeface="Times New Roman"/>
              <a:ea typeface="Times New Roman"/>
              <a:cs typeface="Times New Roman"/>
              <a:sym typeface="Times New Roman"/>
            </a:endParaRPr>
          </a:p>
        </p:txBody>
      </p:sp>
      <p:sp>
        <p:nvSpPr>
          <p:cNvPr id="1253" name="Google Shape;1253;p74"/>
          <p:cNvSpPr txBox="1"/>
          <p:nvPr/>
        </p:nvSpPr>
        <p:spPr>
          <a:xfrm>
            <a:off x="3168395" y="5536691"/>
            <a:ext cx="457200" cy="260985"/>
          </a:xfrm>
          <a:prstGeom prst="rect">
            <a:avLst/>
          </a:prstGeom>
          <a:solidFill>
            <a:srgbClr val="83CAEB"/>
          </a:solidFill>
          <a:ln>
            <a:noFill/>
          </a:ln>
        </p:spPr>
        <p:txBody>
          <a:bodyPr anchorCtr="0" anchor="t" bIns="0" lIns="0" spcFirstLastPara="1" rIns="0" wrap="square" tIns="23475">
            <a:spAutoFit/>
          </a:bodyPr>
          <a:lstStyle/>
          <a:p>
            <a:pPr indent="0" lvl="0" marL="99695"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13%</a:t>
            </a:r>
            <a:endParaRPr sz="1200">
              <a:latin typeface="Times New Roman"/>
              <a:ea typeface="Times New Roman"/>
              <a:cs typeface="Times New Roman"/>
              <a:sym typeface="Times New Roman"/>
            </a:endParaRPr>
          </a:p>
        </p:txBody>
      </p:sp>
      <p:sp>
        <p:nvSpPr>
          <p:cNvPr id="1254" name="Google Shape;1254;p74"/>
          <p:cNvSpPr txBox="1"/>
          <p:nvPr/>
        </p:nvSpPr>
        <p:spPr>
          <a:xfrm>
            <a:off x="2958083" y="6056375"/>
            <a:ext cx="527685" cy="260985"/>
          </a:xfrm>
          <a:prstGeom prst="rect">
            <a:avLst/>
          </a:prstGeom>
          <a:solidFill>
            <a:srgbClr val="83CAEB"/>
          </a:solidFill>
          <a:ln>
            <a:noFill/>
          </a:ln>
        </p:spPr>
        <p:txBody>
          <a:bodyPr anchorCtr="0" anchor="t" bIns="0" lIns="0" spcFirstLastPara="1" rIns="0" wrap="square" tIns="24125">
            <a:spAutoFit/>
          </a:bodyPr>
          <a:lstStyle/>
          <a:p>
            <a:pPr indent="0" lvl="0" marL="133985"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15%</a:t>
            </a:r>
            <a:endParaRPr sz="1200">
              <a:latin typeface="Times New Roman"/>
              <a:ea typeface="Times New Roman"/>
              <a:cs typeface="Times New Roman"/>
              <a:sym typeface="Times New Roman"/>
            </a:endParaRPr>
          </a:p>
        </p:txBody>
      </p:sp>
      <p:sp>
        <p:nvSpPr>
          <p:cNvPr id="1255" name="Google Shape;1255;p74"/>
          <p:cNvSpPr txBox="1"/>
          <p:nvPr/>
        </p:nvSpPr>
        <p:spPr>
          <a:xfrm>
            <a:off x="2993135" y="6577583"/>
            <a:ext cx="809625" cy="259079"/>
          </a:xfrm>
          <a:prstGeom prst="rect">
            <a:avLst/>
          </a:prstGeom>
          <a:solidFill>
            <a:srgbClr val="83CAEB"/>
          </a:solidFill>
          <a:ln>
            <a:noFill/>
          </a:ln>
        </p:spPr>
        <p:txBody>
          <a:bodyPr anchorCtr="0" anchor="t" bIns="0" lIns="0" spcFirstLastPara="1" rIns="0" wrap="square" tIns="23475">
            <a:spAutoFit/>
          </a:bodyPr>
          <a:lstStyle/>
          <a:p>
            <a:pPr indent="0" lvl="0" marL="268605" rtl="0" algn="l">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23%</a:t>
            </a:r>
            <a:endParaRPr sz="1200">
              <a:latin typeface="Times New Roman"/>
              <a:ea typeface="Times New Roman"/>
              <a:cs typeface="Times New Roman"/>
              <a:sym typeface="Times New Roman"/>
            </a:endParaRPr>
          </a:p>
        </p:txBody>
      </p:sp>
      <p:sp>
        <p:nvSpPr>
          <p:cNvPr id="1256" name="Google Shape;1256;p74"/>
          <p:cNvSpPr txBox="1"/>
          <p:nvPr/>
        </p:nvSpPr>
        <p:spPr>
          <a:xfrm>
            <a:off x="2958083" y="7097267"/>
            <a:ext cx="1019810" cy="259079"/>
          </a:xfrm>
          <a:prstGeom prst="rect">
            <a:avLst/>
          </a:prstGeom>
          <a:solidFill>
            <a:srgbClr val="83CAEB"/>
          </a:solidFill>
          <a:ln>
            <a:noFill/>
          </a:ln>
        </p:spPr>
        <p:txBody>
          <a:bodyPr anchorCtr="0" anchor="t" bIns="0" lIns="0" spcFirstLastPara="1" rIns="0" wrap="square" tIns="23475">
            <a:spAutoFit/>
          </a:bodyPr>
          <a:lstStyle/>
          <a:p>
            <a:pPr indent="0" lvl="0" marL="0" rtl="0" algn="ctr">
              <a:lnSpc>
                <a:spcPct val="100000"/>
              </a:lnSpc>
              <a:spcBef>
                <a:spcPts val="0"/>
              </a:spcBef>
              <a:spcAft>
                <a:spcPts val="0"/>
              </a:spcAft>
              <a:buNone/>
            </a:pPr>
            <a:r>
              <a:rPr b="1" lang="en-US" sz="1200">
                <a:solidFill>
                  <a:srgbClr val="FFFFFF"/>
                </a:solidFill>
                <a:latin typeface="Times New Roman"/>
                <a:ea typeface="Times New Roman"/>
                <a:cs typeface="Times New Roman"/>
                <a:sym typeface="Times New Roman"/>
              </a:rPr>
              <a:t>29%</a:t>
            </a:r>
            <a:endParaRPr sz="1200">
              <a:latin typeface="Times New Roman"/>
              <a:ea typeface="Times New Roman"/>
              <a:cs typeface="Times New Roman"/>
              <a:sym typeface="Times New Roman"/>
            </a:endParaRPr>
          </a:p>
        </p:txBody>
      </p:sp>
      <p:sp>
        <p:nvSpPr>
          <p:cNvPr id="1257" name="Google Shape;1257;p74"/>
          <p:cNvSpPr txBox="1"/>
          <p:nvPr/>
        </p:nvSpPr>
        <p:spPr>
          <a:xfrm>
            <a:off x="5454396" y="3456431"/>
            <a:ext cx="597535" cy="259079"/>
          </a:xfrm>
          <a:prstGeom prst="rect">
            <a:avLst/>
          </a:prstGeom>
          <a:solidFill>
            <a:srgbClr val="C00000"/>
          </a:solidFill>
          <a:ln>
            <a:noFill/>
          </a:ln>
        </p:spPr>
        <p:txBody>
          <a:bodyPr anchorCtr="0" anchor="t" bIns="0" lIns="0" spcFirstLastPara="1" rIns="0" wrap="square" tIns="23475">
            <a:spAutoFit/>
          </a:bodyPr>
          <a:lstStyle/>
          <a:p>
            <a:pPr indent="0" lvl="0" marL="2540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17</a:t>
            </a:r>
            <a:r>
              <a:rPr b="1" lang="en-US" sz="1200">
                <a:solidFill>
                  <a:srgbClr val="FFFFFF"/>
                </a:solidFill>
                <a:latin typeface="Times New Roman"/>
                <a:ea typeface="Times New Roman"/>
                <a:cs typeface="Times New Roman"/>
                <a:sym typeface="Times New Roman"/>
              </a:rPr>
              <a:t>1</a:t>
            </a:r>
            <a:r>
              <a:rPr lang="en-US" sz="1200">
                <a:solidFill>
                  <a:srgbClr val="FFFFFF"/>
                </a:solidFill>
                <a:latin typeface="Times New Roman"/>
                <a:ea typeface="Times New Roman"/>
                <a:cs typeface="Times New Roman"/>
                <a:sym typeface="Times New Roman"/>
              </a:rPr>
              <a:t>%</a:t>
            </a:r>
            <a:r>
              <a:rPr b="1" lang="en-US" sz="1200">
                <a:solidFill>
                  <a:srgbClr val="FFFFFF"/>
                </a:solidFill>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p:txBody>
      </p:sp>
      <p:sp>
        <p:nvSpPr>
          <p:cNvPr id="1258" name="Google Shape;1258;p74"/>
          <p:cNvSpPr txBox="1"/>
          <p:nvPr/>
        </p:nvSpPr>
        <p:spPr>
          <a:xfrm>
            <a:off x="5559552" y="3976115"/>
            <a:ext cx="657860" cy="260985"/>
          </a:xfrm>
          <a:prstGeom prst="rect">
            <a:avLst/>
          </a:prstGeom>
          <a:solidFill>
            <a:srgbClr val="C00000"/>
          </a:solidFill>
          <a:ln>
            <a:noFill/>
          </a:ln>
        </p:spPr>
        <p:txBody>
          <a:bodyPr anchorCtr="0" anchor="t" bIns="0" lIns="0" spcFirstLastPara="1" rIns="0" wrap="square" tIns="24125">
            <a:spAutoFit/>
          </a:bodyPr>
          <a:lstStyle/>
          <a:p>
            <a:pPr indent="0" lvl="0" marL="14859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14% </a:t>
            </a:r>
            <a:r>
              <a:rPr b="1" lang="en-US" sz="1200">
                <a:solidFill>
                  <a:srgbClr val="FFFFFF"/>
                </a:solidFill>
                <a:latin typeface="Times New Roman"/>
                <a:ea typeface="Times New Roman"/>
                <a:cs typeface="Times New Roman"/>
                <a:sym typeface="Times New Roman"/>
              </a:rPr>
              <a:t>1%</a:t>
            </a:r>
            <a:endParaRPr sz="1200">
              <a:latin typeface="Times New Roman"/>
              <a:ea typeface="Times New Roman"/>
              <a:cs typeface="Times New Roman"/>
              <a:sym typeface="Times New Roman"/>
            </a:endParaRPr>
          </a:p>
        </p:txBody>
      </p:sp>
      <p:sp>
        <p:nvSpPr>
          <p:cNvPr id="1259" name="Google Shape;1259;p74"/>
          <p:cNvSpPr txBox="1"/>
          <p:nvPr/>
        </p:nvSpPr>
        <p:spPr>
          <a:xfrm>
            <a:off x="4539996" y="4495799"/>
            <a:ext cx="1511935" cy="260985"/>
          </a:xfrm>
          <a:prstGeom prst="rect">
            <a:avLst/>
          </a:prstGeom>
          <a:solidFill>
            <a:srgbClr val="C00000"/>
          </a:solidFill>
          <a:ln>
            <a:noFill/>
          </a:ln>
        </p:spPr>
        <p:txBody>
          <a:bodyPr anchorCtr="0" anchor="t" bIns="0" lIns="0" spcFirstLastPara="1" rIns="0" wrap="square" tIns="24125">
            <a:spAutoFit/>
          </a:bodyPr>
          <a:lstStyle/>
          <a:p>
            <a:pPr indent="0" lvl="0" marL="0" marR="66675" rtl="0" algn="r">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43%</a:t>
            </a:r>
            <a:endParaRPr sz="1200">
              <a:latin typeface="Times New Roman"/>
              <a:ea typeface="Times New Roman"/>
              <a:cs typeface="Times New Roman"/>
              <a:sym typeface="Times New Roman"/>
            </a:endParaRPr>
          </a:p>
        </p:txBody>
      </p:sp>
      <p:sp>
        <p:nvSpPr>
          <p:cNvPr id="1260" name="Google Shape;1260;p74"/>
          <p:cNvSpPr txBox="1"/>
          <p:nvPr/>
        </p:nvSpPr>
        <p:spPr>
          <a:xfrm>
            <a:off x="5625465" y="5027802"/>
            <a:ext cx="49149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60%</a:t>
            </a:r>
            <a:r>
              <a:rPr b="1" lang="en-US" sz="1200">
                <a:solidFill>
                  <a:srgbClr val="FFFFFF"/>
                </a:solidFill>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p:txBody>
      </p:sp>
      <p:sp>
        <p:nvSpPr>
          <p:cNvPr id="1261" name="Google Shape;1261;p74"/>
          <p:cNvSpPr txBox="1"/>
          <p:nvPr/>
        </p:nvSpPr>
        <p:spPr>
          <a:xfrm>
            <a:off x="5625465" y="5547436"/>
            <a:ext cx="400050" cy="20891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67%</a:t>
            </a:r>
            <a:r>
              <a:rPr b="1" lang="en-US" sz="1200">
                <a:solidFill>
                  <a:srgbClr val="FFFFFF"/>
                </a:solidFill>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p:txBody>
      </p:sp>
      <p:sp>
        <p:nvSpPr>
          <p:cNvPr id="1262" name="Google Shape;1262;p74"/>
          <p:cNvSpPr txBox="1"/>
          <p:nvPr/>
        </p:nvSpPr>
        <p:spPr>
          <a:xfrm>
            <a:off x="5625465" y="6068059"/>
            <a:ext cx="40005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71%</a:t>
            </a:r>
            <a:r>
              <a:rPr b="1" lang="en-US" sz="1200">
                <a:solidFill>
                  <a:srgbClr val="FFFFFF"/>
                </a:solidFill>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p:txBody>
      </p:sp>
      <p:sp>
        <p:nvSpPr>
          <p:cNvPr id="1263" name="Google Shape;1263;p74"/>
          <p:cNvSpPr txBox="1"/>
          <p:nvPr/>
        </p:nvSpPr>
        <p:spPr>
          <a:xfrm>
            <a:off x="3802379" y="6577583"/>
            <a:ext cx="2214880" cy="259079"/>
          </a:xfrm>
          <a:prstGeom prst="rect">
            <a:avLst/>
          </a:prstGeom>
          <a:solidFill>
            <a:srgbClr val="C00000"/>
          </a:solidFill>
          <a:ln>
            <a:noFill/>
          </a:ln>
        </p:spPr>
        <p:txBody>
          <a:bodyPr anchorCtr="0" anchor="t" bIns="0" lIns="0" spcFirstLastPara="1" rIns="0" wrap="square" tIns="23475">
            <a:spAutoFit/>
          </a:bodyPr>
          <a:lstStyle/>
          <a:p>
            <a:pPr indent="0" lvl="0" marL="0" rtl="0" algn="r">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63</a:t>
            </a:r>
            <a:r>
              <a:rPr b="1" lang="en-US" sz="1200">
                <a:solidFill>
                  <a:srgbClr val="FFFFFF"/>
                </a:solidFill>
                <a:latin typeface="Times New Roman"/>
                <a:ea typeface="Times New Roman"/>
                <a:cs typeface="Times New Roman"/>
                <a:sym typeface="Times New Roman"/>
              </a:rPr>
              <a:t>2</a:t>
            </a:r>
            <a:r>
              <a:rPr lang="en-US" sz="1200">
                <a:solidFill>
                  <a:srgbClr val="FFFFFF"/>
                </a:solidFill>
                <a:latin typeface="Times New Roman"/>
                <a:ea typeface="Times New Roman"/>
                <a:cs typeface="Times New Roman"/>
                <a:sym typeface="Times New Roman"/>
              </a:rPr>
              <a:t>%</a:t>
            </a:r>
            <a:r>
              <a:rPr b="1" lang="en-US" sz="1200">
                <a:solidFill>
                  <a:srgbClr val="FFFFFF"/>
                </a:solidFill>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p:txBody>
      </p:sp>
      <p:sp>
        <p:nvSpPr>
          <p:cNvPr id="1264" name="Google Shape;1264;p74"/>
          <p:cNvSpPr txBox="1"/>
          <p:nvPr/>
        </p:nvSpPr>
        <p:spPr>
          <a:xfrm>
            <a:off x="5625465" y="7108316"/>
            <a:ext cx="40005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57%</a:t>
            </a:r>
            <a:r>
              <a:rPr b="1" lang="en-US" sz="1200">
                <a:solidFill>
                  <a:srgbClr val="FFFFFF"/>
                </a:solidFill>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p:txBody>
      </p:sp>
      <p:sp>
        <p:nvSpPr>
          <p:cNvPr id="1265" name="Google Shape;1265;p74"/>
          <p:cNvSpPr txBox="1"/>
          <p:nvPr/>
        </p:nvSpPr>
        <p:spPr>
          <a:xfrm>
            <a:off x="5625465" y="7628635"/>
            <a:ext cx="400050"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83%</a:t>
            </a:r>
            <a:r>
              <a:rPr b="1" lang="en-US" sz="1200">
                <a:solidFill>
                  <a:srgbClr val="FFFFFF"/>
                </a:solidFill>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p:txBody>
      </p:sp>
      <p:sp>
        <p:nvSpPr>
          <p:cNvPr id="1266" name="Google Shape;1266;p74"/>
          <p:cNvSpPr txBox="1"/>
          <p:nvPr/>
        </p:nvSpPr>
        <p:spPr>
          <a:xfrm>
            <a:off x="5590413" y="8148269"/>
            <a:ext cx="434975" cy="20891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87%</a:t>
            </a:r>
            <a:r>
              <a:rPr b="1" lang="en-US" sz="1200">
                <a:solidFill>
                  <a:srgbClr val="FFFFFF"/>
                </a:solidFill>
                <a:latin typeface="Times New Roman"/>
                <a:ea typeface="Times New Roman"/>
                <a:cs typeface="Times New Roman"/>
                <a:sym typeface="Times New Roman"/>
              </a:rPr>
              <a:t>4%</a:t>
            </a:r>
            <a:endParaRPr sz="1200">
              <a:latin typeface="Times New Roman"/>
              <a:ea typeface="Times New Roman"/>
              <a:cs typeface="Times New Roman"/>
              <a:sym typeface="Times New Roman"/>
            </a:endParaRPr>
          </a:p>
        </p:txBody>
      </p:sp>
      <p:sp>
        <p:nvSpPr>
          <p:cNvPr id="1267" name="Google Shape;1267;p74"/>
          <p:cNvSpPr txBox="1"/>
          <p:nvPr/>
        </p:nvSpPr>
        <p:spPr>
          <a:xfrm>
            <a:off x="5555107" y="8668892"/>
            <a:ext cx="470534"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FFFFFF"/>
                </a:solidFill>
                <a:latin typeface="Times New Roman"/>
                <a:ea typeface="Times New Roman"/>
                <a:cs typeface="Times New Roman"/>
                <a:sym typeface="Times New Roman"/>
              </a:rPr>
              <a:t>90%</a:t>
            </a:r>
            <a:r>
              <a:rPr b="1" lang="en-US" sz="1200">
                <a:solidFill>
                  <a:srgbClr val="FFFFFF"/>
                </a:solidFill>
                <a:latin typeface="Times New Roman"/>
                <a:ea typeface="Times New Roman"/>
                <a:cs typeface="Times New Roman"/>
                <a:sym typeface="Times New Roman"/>
              </a:rPr>
              <a:t>5%</a:t>
            </a:r>
            <a:endParaRPr sz="1200">
              <a:latin typeface="Times New Roman"/>
              <a:ea typeface="Times New Roman"/>
              <a:cs typeface="Times New Roman"/>
              <a:sym typeface="Times New Roman"/>
            </a:endParaRPr>
          </a:p>
        </p:txBody>
      </p:sp>
      <p:sp>
        <p:nvSpPr>
          <p:cNvPr id="1268" name="Google Shape;1268;p74"/>
          <p:cNvSpPr/>
          <p:nvPr/>
        </p:nvSpPr>
        <p:spPr>
          <a:xfrm>
            <a:off x="1003325" y="2667665"/>
            <a:ext cx="90170" cy="90170"/>
          </a:xfrm>
          <a:custGeom>
            <a:rect b="b" l="l" r="r" t="t"/>
            <a:pathLst>
              <a:path extrusionOk="0" h="90169" w="90169">
                <a:moveTo>
                  <a:pt x="90012" y="0"/>
                </a:moveTo>
                <a:lnTo>
                  <a:pt x="0" y="0"/>
                </a:lnTo>
                <a:lnTo>
                  <a:pt x="0" y="90012"/>
                </a:lnTo>
                <a:lnTo>
                  <a:pt x="90012" y="90012"/>
                </a:lnTo>
                <a:lnTo>
                  <a:pt x="90012" y="0"/>
                </a:lnTo>
                <a:close/>
              </a:path>
            </a:pathLst>
          </a:custGeom>
          <a:solidFill>
            <a:srgbClr val="001F5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69" name="Google Shape;1269;p74"/>
          <p:cNvSpPr txBox="1"/>
          <p:nvPr/>
        </p:nvSpPr>
        <p:spPr>
          <a:xfrm>
            <a:off x="1121155" y="2570480"/>
            <a:ext cx="101917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solidFill>
                  <a:srgbClr val="585858"/>
                </a:solidFill>
                <a:latin typeface="Times New Roman"/>
                <a:ea typeface="Times New Roman"/>
                <a:cs typeface="Times New Roman"/>
                <a:sym typeface="Times New Roman"/>
              </a:rPr>
              <a:t>Régulièrement</a:t>
            </a:r>
            <a:endParaRPr sz="1400">
              <a:latin typeface="Times New Roman"/>
              <a:ea typeface="Times New Roman"/>
              <a:cs typeface="Times New Roman"/>
              <a:sym typeface="Times New Roman"/>
            </a:endParaRPr>
          </a:p>
        </p:txBody>
      </p:sp>
      <p:sp>
        <p:nvSpPr>
          <p:cNvPr id="1270" name="Google Shape;1270;p74"/>
          <p:cNvSpPr/>
          <p:nvPr/>
        </p:nvSpPr>
        <p:spPr>
          <a:xfrm>
            <a:off x="2721610" y="2667665"/>
            <a:ext cx="90170" cy="90170"/>
          </a:xfrm>
          <a:custGeom>
            <a:rect b="b" l="l" r="r" t="t"/>
            <a:pathLst>
              <a:path extrusionOk="0" h="90169" w="90169">
                <a:moveTo>
                  <a:pt x="90012" y="0"/>
                </a:moveTo>
                <a:lnTo>
                  <a:pt x="0" y="0"/>
                </a:lnTo>
                <a:lnTo>
                  <a:pt x="0" y="90012"/>
                </a:lnTo>
                <a:lnTo>
                  <a:pt x="90012" y="90012"/>
                </a:lnTo>
                <a:lnTo>
                  <a:pt x="90012" y="0"/>
                </a:lnTo>
                <a:close/>
              </a:path>
            </a:pathLst>
          </a:custGeom>
          <a:solidFill>
            <a:srgbClr val="83CAEB"/>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71" name="Google Shape;1271;p74"/>
          <p:cNvSpPr txBox="1"/>
          <p:nvPr/>
        </p:nvSpPr>
        <p:spPr>
          <a:xfrm>
            <a:off x="2839592" y="2570480"/>
            <a:ext cx="134493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solidFill>
                  <a:srgbClr val="585858"/>
                </a:solidFill>
                <a:latin typeface="Times New Roman"/>
                <a:ea typeface="Times New Roman"/>
                <a:cs typeface="Times New Roman"/>
                <a:sym typeface="Times New Roman"/>
              </a:rPr>
              <a:t>Occasionnellement</a:t>
            </a:r>
            <a:endParaRPr sz="1400">
              <a:latin typeface="Times New Roman"/>
              <a:ea typeface="Times New Roman"/>
              <a:cs typeface="Times New Roman"/>
              <a:sym typeface="Times New Roman"/>
            </a:endParaRPr>
          </a:p>
        </p:txBody>
      </p:sp>
      <p:sp>
        <p:nvSpPr>
          <p:cNvPr id="1272" name="Google Shape;1272;p74"/>
          <p:cNvSpPr/>
          <p:nvPr/>
        </p:nvSpPr>
        <p:spPr>
          <a:xfrm>
            <a:off x="4765802" y="2667665"/>
            <a:ext cx="90170" cy="90170"/>
          </a:xfrm>
          <a:custGeom>
            <a:rect b="b" l="l" r="r" t="t"/>
            <a:pathLst>
              <a:path extrusionOk="0" h="90169" w="90170">
                <a:moveTo>
                  <a:pt x="90012" y="0"/>
                </a:moveTo>
                <a:lnTo>
                  <a:pt x="0" y="0"/>
                </a:lnTo>
                <a:lnTo>
                  <a:pt x="0" y="90012"/>
                </a:lnTo>
                <a:lnTo>
                  <a:pt x="90012" y="90012"/>
                </a:lnTo>
                <a:lnTo>
                  <a:pt x="90012" y="0"/>
                </a:lnTo>
                <a:close/>
              </a:path>
            </a:pathLst>
          </a:custGeom>
          <a:solidFill>
            <a:srgbClr val="C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73" name="Google Shape;1273;p74"/>
          <p:cNvSpPr txBox="1"/>
          <p:nvPr/>
        </p:nvSpPr>
        <p:spPr>
          <a:xfrm>
            <a:off x="4884165" y="2570480"/>
            <a:ext cx="47180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solidFill>
                  <a:srgbClr val="585858"/>
                </a:solidFill>
                <a:latin typeface="Times New Roman"/>
                <a:ea typeface="Times New Roman"/>
                <a:cs typeface="Times New Roman"/>
                <a:sym typeface="Times New Roman"/>
              </a:rPr>
              <a:t>Jamais</a:t>
            </a:r>
            <a:endParaRPr sz="1400">
              <a:latin typeface="Times New Roman"/>
              <a:ea typeface="Times New Roman"/>
              <a:cs typeface="Times New Roman"/>
              <a:sym typeface="Times New Roman"/>
            </a:endParaRPr>
          </a:p>
        </p:txBody>
      </p:sp>
      <p:sp>
        <p:nvSpPr>
          <p:cNvPr id="1274" name="Google Shape;1274;p74"/>
          <p:cNvSpPr/>
          <p:nvPr/>
        </p:nvSpPr>
        <p:spPr>
          <a:xfrm>
            <a:off x="5891657" y="2667665"/>
            <a:ext cx="90170" cy="90170"/>
          </a:xfrm>
          <a:custGeom>
            <a:rect b="b" l="l" r="r" t="t"/>
            <a:pathLst>
              <a:path extrusionOk="0" h="90169" w="90170">
                <a:moveTo>
                  <a:pt x="90012" y="0"/>
                </a:moveTo>
                <a:lnTo>
                  <a:pt x="0" y="0"/>
                </a:lnTo>
                <a:lnTo>
                  <a:pt x="0" y="90012"/>
                </a:lnTo>
                <a:lnTo>
                  <a:pt x="90012" y="90012"/>
                </a:lnTo>
                <a:lnTo>
                  <a:pt x="90012" y="0"/>
                </a:lnTo>
                <a:close/>
              </a:path>
            </a:pathLst>
          </a:custGeom>
          <a:solidFill>
            <a:srgbClr val="747474"/>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275" name="Google Shape;1275;p74"/>
          <p:cNvSpPr txBox="1"/>
          <p:nvPr/>
        </p:nvSpPr>
        <p:spPr>
          <a:xfrm>
            <a:off x="6010402" y="2570480"/>
            <a:ext cx="934085"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solidFill>
                  <a:srgbClr val="585858"/>
                </a:solidFill>
                <a:latin typeface="Times New Roman"/>
                <a:ea typeface="Times New Roman"/>
                <a:cs typeface="Times New Roman"/>
                <a:sym typeface="Times New Roman"/>
              </a:rPr>
              <a:t>Non réponse</a:t>
            </a:r>
            <a:endParaRPr sz="1400">
              <a:latin typeface="Times New Roman"/>
              <a:ea typeface="Times New Roman"/>
              <a:cs typeface="Times New Roman"/>
              <a:sym typeface="Times New Roman"/>
            </a:endParaRPr>
          </a:p>
        </p:txBody>
      </p:sp>
      <p:sp>
        <p:nvSpPr>
          <p:cNvPr id="1276" name="Google Shape;1276;p74"/>
          <p:cNvSpPr txBox="1"/>
          <p:nvPr/>
        </p:nvSpPr>
        <p:spPr>
          <a:xfrm>
            <a:off x="100076" y="9753701"/>
            <a:ext cx="1669414" cy="19367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100">
                <a:latin typeface="Times New Roman"/>
                <a:ea typeface="Times New Roman"/>
                <a:cs typeface="Times New Roman"/>
                <a:sym typeface="Times New Roman"/>
              </a:rPr>
              <a:t>Base : Ensemble (1000 personnes).</a:t>
            </a:r>
            <a:endParaRPr sz="1100">
              <a:latin typeface="Times New Roman"/>
              <a:ea typeface="Times New Roman"/>
              <a:cs typeface="Times New Roman"/>
              <a:sym typeface="Times New Roman"/>
            </a:endParaRPr>
          </a:p>
        </p:txBody>
      </p:sp>
      <p:graphicFrame>
        <p:nvGraphicFramePr>
          <p:cNvPr id="1277" name="Google Shape;1277;p74"/>
          <p:cNvGraphicFramePr/>
          <p:nvPr/>
        </p:nvGraphicFramePr>
        <p:xfrm>
          <a:off x="1198422" y="3575465"/>
          <a:ext cx="3000000" cy="3000000"/>
        </p:xfrm>
        <a:graphic>
          <a:graphicData uri="http://schemas.openxmlformats.org/drawingml/2006/table">
            <a:tbl>
              <a:tblPr bandRow="1" firstRow="1">
                <a:noFill/>
                <a:tableStyleId>{5CB67DB4-C9FE-46C3-B84F-722B291888AA}</a:tableStyleId>
              </a:tblPr>
              <a:tblGrid>
                <a:gridCol w="883275"/>
              </a:tblGrid>
              <a:tr h="357500">
                <a:tc>
                  <a:txBody>
                    <a:bodyPr/>
                    <a:lstStyle/>
                    <a:p>
                      <a:pPr indent="0" lvl="0" marL="0" marR="0" rtl="0" algn="ctr">
                        <a:lnSpc>
                          <a:spcPct val="106333"/>
                        </a:lnSpc>
                        <a:spcBef>
                          <a:spcPts val="0"/>
                        </a:spcBef>
                        <a:spcAft>
                          <a:spcPts val="0"/>
                        </a:spcAft>
                        <a:buNone/>
                      </a:pPr>
                      <a:r>
                        <a:rPr lang="en-US" sz="1500" u="none" cap="none" strike="noStrike">
                          <a:latin typeface="Times New Roman"/>
                          <a:ea typeface="Times New Roman"/>
                          <a:cs typeface="Times New Roman"/>
                          <a:sym typeface="Times New Roman"/>
                        </a:rPr>
                        <a:t>Facebook</a:t>
                      </a:r>
                      <a:endParaRPr sz="1500" u="none" cap="none" strike="noStrike">
                        <a:latin typeface="Times New Roman"/>
                        <a:ea typeface="Times New Roman"/>
                        <a:cs typeface="Times New Roman"/>
                        <a:sym typeface="Times New Roman"/>
                      </a:endParaRPr>
                    </a:p>
                  </a:txBody>
                  <a:tcPr marT="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Youtube</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Instagram</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Snapchat</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TikTok</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X (Twitter)</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LinkedIn</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Pinterest</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Twitch</a:t>
                      </a:r>
                      <a:endParaRPr sz="1500" u="none" cap="none" strike="noStrike">
                        <a:latin typeface="Times New Roman"/>
                        <a:ea typeface="Times New Roman"/>
                        <a:cs typeface="Times New Roman"/>
                        <a:sym typeface="Times New Roman"/>
                      </a:endParaRPr>
                    </a:p>
                  </a:txBody>
                  <a:tcPr marT="116850" marB="0" marR="0" marL="0"/>
                </a:tc>
              </a:tr>
              <a:tr h="500375">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Reddit</a:t>
                      </a:r>
                      <a:endParaRPr sz="1500" u="none" cap="none" strike="noStrike">
                        <a:latin typeface="Times New Roman"/>
                        <a:ea typeface="Times New Roman"/>
                        <a:cs typeface="Times New Roman"/>
                        <a:sym typeface="Times New Roman"/>
                      </a:endParaRPr>
                    </a:p>
                  </a:txBody>
                  <a:tcPr marT="116850" marB="0" marR="0" marL="0"/>
                </a:tc>
              </a:tr>
              <a:tr h="357500">
                <a:tc>
                  <a:txBody>
                    <a:bodyPr/>
                    <a:lstStyle/>
                    <a:p>
                      <a:pPr indent="0" lvl="0" marL="0" marR="0" rtl="0" algn="ctr">
                        <a:lnSpc>
                          <a:spcPct val="119666"/>
                        </a:lnSpc>
                        <a:spcBef>
                          <a:spcPts val="0"/>
                        </a:spcBef>
                        <a:spcAft>
                          <a:spcPts val="0"/>
                        </a:spcAft>
                        <a:buNone/>
                      </a:pPr>
                      <a:r>
                        <a:rPr lang="en-US" sz="1500" u="none" cap="none" strike="noStrike">
                          <a:latin typeface="Times New Roman"/>
                          <a:ea typeface="Times New Roman"/>
                          <a:cs typeface="Times New Roman"/>
                          <a:sym typeface="Times New Roman"/>
                        </a:rPr>
                        <a:t>Flickr</a:t>
                      </a:r>
                      <a:endParaRPr sz="1500" u="none" cap="none" strike="noStrike">
                        <a:latin typeface="Times New Roman"/>
                        <a:ea typeface="Times New Roman"/>
                        <a:cs typeface="Times New Roman"/>
                        <a:sym typeface="Times New Roman"/>
                      </a:endParaRPr>
                    </a:p>
                  </a:txBody>
                  <a:tcPr marT="116850" marB="0" marR="0" marL="0"/>
                </a:tc>
              </a:tr>
            </a:tbl>
          </a:graphicData>
        </a:graphic>
      </p:graphicFrame>
      <p:pic>
        <p:nvPicPr>
          <p:cNvPr id="1278" name="Google Shape;1278;p74"/>
          <p:cNvPicPr preferRelativeResize="0"/>
          <p:nvPr/>
        </p:nvPicPr>
        <p:blipFill rotWithShape="1">
          <a:blip r:embed="rId4">
            <a:alphaModFix/>
          </a:blip>
          <a:srcRect b="0" l="0" r="0" t="0"/>
          <a:stretch/>
        </p:blipFill>
        <p:spPr>
          <a:xfrm>
            <a:off x="256527" y="234733"/>
            <a:ext cx="1407160" cy="579716"/>
          </a:xfrm>
          <a:prstGeom prst="rect">
            <a:avLst/>
          </a:prstGeom>
          <a:noFill/>
          <a:ln>
            <a:noFill/>
          </a:ln>
        </p:spPr>
      </p:pic>
      <p:pic>
        <p:nvPicPr>
          <p:cNvPr id="1279" name="Google Shape;1279;p74"/>
          <p:cNvPicPr preferRelativeResize="0"/>
          <p:nvPr/>
        </p:nvPicPr>
        <p:blipFill rotWithShape="1">
          <a:blip r:embed="rId5">
            <a:alphaModFix/>
          </a:blip>
          <a:srcRect b="0" l="0" r="0" t="0"/>
          <a:stretch/>
        </p:blipFill>
        <p:spPr>
          <a:xfrm>
            <a:off x="1972691" y="338683"/>
            <a:ext cx="1638427" cy="254152"/>
          </a:xfrm>
          <a:prstGeom prst="rect">
            <a:avLst/>
          </a:prstGeom>
          <a:noFill/>
          <a:ln>
            <a:noFill/>
          </a:ln>
        </p:spPr>
      </p:pic>
      <p:sp>
        <p:nvSpPr>
          <p:cNvPr id="1280" name="Google Shape;1280;p74"/>
          <p:cNvSpPr txBox="1"/>
          <p:nvPr/>
        </p:nvSpPr>
        <p:spPr>
          <a:xfrm>
            <a:off x="2725927" y="1094613"/>
            <a:ext cx="2078989"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Nature des réseaux utilisés</a:t>
            </a:r>
            <a:endParaRPr sz="1800">
              <a:latin typeface="Times New Roman"/>
              <a:ea typeface="Times New Roman"/>
              <a:cs typeface="Times New Roman"/>
              <a:sym typeface="Times New Roman"/>
            </a:endParaRPr>
          </a:p>
        </p:txBody>
      </p:sp>
      <p:sp>
        <p:nvSpPr>
          <p:cNvPr id="1281" name="Google Shape;1281;p74"/>
          <p:cNvSpPr txBox="1"/>
          <p:nvPr>
            <p:ph idx="12" type="sldNum"/>
          </p:nvPr>
        </p:nvSpPr>
        <p:spPr>
          <a:xfrm>
            <a:off x="7118604" y="10200272"/>
            <a:ext cx="205104" cy="152564"/>
          </a:xfrm>
          <a:prstGeom prst="rect">
            <a:avLst/>
          </a:prstGeom>
          <a:noFill/>
          <a:ln>
            <a:noFill/>
          </a:ln>
        </p:spPr>
        <p:txBody>
          <a:bodyPr anchorCtr="0" anchor="t" bIns="0" lIns="0" spcFirstLastPara="1" rIns="0" wrap="square" tIns="3175">
            <a:spAutoFit/>
          </a:bodyPr>
          <a:lstStyle/>
          <a:p>
            <a:pPr indent="0" lvl="0" marL="37465" rtl="0" algn="l">
              <a:lnSpc>
                <a:spcPct val="100000"/>
              </a:lnSpc>
              <a:spcBef>
                <a:spcPts val="0"/>
              </a:spcBef>
              <a:spcAft>
                <a:spcPts val="0"/>
              </a:spcAft>
              <a:buNone/>
            </a:pPr>
            <a:fld id="{00000000-1234-1234-1234-123412341234}" type="slidenum">
              <a:rPr lang="en-US"/>
              <a:t>‹#›</a:t>
            </a:fld>
            <a:endParaRP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285" name="Shape 1285"/>
        <p:cNvGrpSpPr/>
        <p:nvPr/>
      </p:nvGrpSpPr>
      <p:grpSpPr>
        <a:xfrm>
          <a:off x="0" y="0"/>
          <a:ext cx="0" cy="0"/>
          <a:chOff x="0" y="0"/>
          <a:chExt cx="0" cy="0"/>
        </a:xfrm>
      </p:grpSpPr>
      <p:grpSp>
        <p:nvGrpSpPr>
          <p:cNvPr id="1286" name="Google Shape;1286;p75"/>
          <p:cNvGrpSpPr/>
          <p:nvPr/>
        </p:nvGrpSpPr>
        <p:grpSpPr>
          <a:xfrm>
            <a:off x="0" y="56"/>
            <a:ext cx="7559085" cy="10691757"/>
            <a:chOff x="0" y="56"/>
            <a:chExt cx="7559085" cy="10691757"/>
          </a:xfrm>
        </p:grpSpPr>
        <p:pic>
          <p:nvPicPr>
            <p:cNvPr id="1287" name="Google Shape;1287;p75"/>
            <p:cNvPicPr preferRelativeResize="0"/>
            <p:nvPr/>
          </p:nvPicPr>
          <p:blipFill rotWithShape="1">
            <a:blip r:embed="rId3">
              <a:alphaModFix/>
            </a:blip>
            <a:srcRect b="0" l="0" r="0" t="0"/>
            <a:stretch/>
          </p:blipFill>
          <p:spPr>
            <a:xfrm>
              <a:off x="14460" y="10382657"/>
              <a:ext cx="271118" cy="309156"/>
            </a:xfrm>
            <a:prstGeom prst="rect">
              <a:avLst/>
            </a:prstGeom>
            <a:noFill/>
            <a:ln>
              <a:noFill/>
            </a:ln>
          </p:spPr>
        </p:pic>
        <p:pic>
          <p:nvPicPr>
            <p:cNvPr id="1288" name="Google Shape;1288;p75"/>
            <p:cNvPicPr preferRelativeResize="0"/>
            <p:nvPr/>
          </p:nvPicPr>
          <p:blipFill rotWithShape="1">
            <a:blip r:embed="rId4">
              <a:alphaModFix/>
            </a:blip>
            <a:srcRect b="0" l="0" r="0" t="0"/>
            <a:stretch/>
          </p:blipFill>
          <p:spPr>
            <a:xfrm>
              <a:off x="77642" y="10092468"/>
              <a:ext cx="7481443" cy="598956"/>
            </a:xfrm>
            <a:prstGeom prst="rect">
              <a:avLst/>
            </a:prstGeom>
            <a:noFill/>
            <a:ln>
              <a:noFill/>
            </a:ln>
          </p:spPr>
        </p:pic>
        <p:pic>
          <p:nvPicPr>
            <p:cNvPr id="1289" name="Google Shape;1289;p75"/>
            <p:cNvPicPr preferRelativeResize="0"/>
            <p:nvPr/>
          </p:nvPicPr>
          <p:blipFill rotWithShape="1">
            <a:blip r:embed="rId5">
              <a:alphaModFix/>
            </a:blip>
            <a:srcRect b="0" l="0" r="0" t="0"/>
            <a:stretch/>
          </p:blipFill>
          <p:spPr>
            <a:xfrm>
              <a:off x="0" y="56"/>
              <a:ext cx="7559040" cy="10691368"/>
            </a:xfrm>
            <a:prstGeom prst="rect">
              <a:avLst/>
            </a:prstGeom>
            <a:noFill/>
            <a:ln>
              <a:noFill/>
            </a:ln>
          </p:spPr>
        </p:pic>
      </p:grpSp>
      <p:sp>
        <p:nvSpPr>
          <p:cNvPr id="1290" name="Google Shape;1290;p75"/>
          <p:cNvSpPr txBox="1"/>
          <p:nvPr>
            <p:ph type="title"/>
          </p:nvPr>
        </p:nvSpPr>
        <p:spPr>
          <a:xfrm>
            <a:off x="1372616" y="3730597"/>
            <a:ext cx="1737360" cy="474979"/>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À propos…</a:t>
            </a:r>
            <a:endParaRPr/>
          </a:p>
        </p:txBody>
      </p:sp>
      <p:grpSp>
        <p:nvGrpSpPr>
          <p:cNvPr id="1291" name="Google Shape;1291;p75"/>
          <p:cNvGrpSpPr/>
          <p:nvPr/>
        </p:nvGrpSpPr>
        <p:grpSpPr>
          <a:xfrm>
            <a:off x="256527" y="234733"/>
            <a:ext cx="3354590" cy="579716"/>
            <a:chOff x="256527" y="234733"/>
            <a:chExt cx="3354590" cy="579716"/>
          </a:xfrm>
        </p:grpSpPr>
        <p:pic>
          <p:nvPicPr>
            <p:cNvPr id="1292" name="Google Shape;1292;p75"/>
            <p:cNvPicPr preferRelativeResize="0"/>
            <p:nvPr/>
          </p:nvPicPr>
          <p:blipFill rotWithShape="1">
            <a:blip r:embed="rId6">
              <a:alphaModFix/>
            </a:blip>
            <a:srcRect b="0" l="0" r="0" t="0"/>
            <a:stretch/>
          </p:blipFill>
          <p:spPr>
            <a:xfrm>
              <a:off x="256527" y="234733"/>
              <a:ext cx="1407160" cy="579716"/>
            </a:xfrm>
            <a:prstGeom prst="rect">
              <a:avLst/>
            </a:prstGeom>
            <a:noFill/>
            <a:ln>
              <a:noFill/>
            </a:ln>
          </p:spPr>
        </p:pic>
        <p:pic>
          <p:nvPicPr>
            <p:cNvPr id="1293" name="Google Shape;1293;p75"/>
            <p:cNvPicPr preferRelativeResize="0"/>
            <p:nvPr/>
          </p:nvPicPr>
          <p:blipFill rotWithShape="1">
            <a:blip r:embed="rId7">
              <a:alphaModFix/>
            </a:blip>
            <a:srcRect b="0" l="0" r="0" t="0"/>
            <a:stretch/>
          </p:blipFill>
          <p:spPr>
            <a:xfrm>
              <a:off x="1972690" y="338683"/>
              <a:ext cx="1638427" cy="254152"/>
            </a:xfrm>
            <a:prstGeom prst="rect">
              <a:avLst/>
            </a:prstGeom>
            <a:noFill/>
            <a:ln>
              <a:noFill/>
            </a:ln>
          </p:spPr>
        </p:pic>
      </p:grpSp>
      <p:sp>
        <p:nvSpPr>
          <p:cNvPr id="1294" name="Google Shape;1294;p75"/>
          <p:cNvSpPr txBox="1"/>
          <p:nvPr>
            <p:ph idx="12" type="sldNum"/>
          </p:nvPr>
        </p:nvSpPr>
        <p:spPr>
          <a:xfrm>
            <a:off x="7118604" y="10200272"/>
            <a:ext cx="205104" cy="152564"/>
          </a:xfrm>
          <a:prstGeom prst="rect">
            <a:avLst/>
          </a:prstGeom>
          <a:noFill/>
          <a:ln>
            <a:noFill/>
          </a:ln>
        </p:spPr>
        <p:txBody>
          <a:bodyPr anchorCtr="0" anchor="t" bIns="0" lIns="0" spcFirstLastPara="1" rIns="0" wrap="square" tIns="3175">
            <a:spAutoFit/>
          </a:bodyPr>
          <a:lstStyle/>
          <a:p>
            <a:pPr indent="0" lvl="0" marL="37465" rtl="0" algn="l">
              <a:lnSpc>
                <a:spcPct val="100000"/>
              </a:lnSpc>
              <a:spcBef>
                <a:spcPts val="0"/>
              </a:spcBef>
              <a:spcAft>
                <a:spcPts val="0"/>
              </a:spcAft>
              <a:buNone/>
            </a:pPr>
            <a:fld id="{00000000-1234-1234-1234-123412341234}" type="slidenum">
              <a:rPr lang="en-US"/>
              <a:t>‹#›</a:t>
            </a:fld>
            <a:endParaRP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298" name="Shape 1298"/>
        <p:cNvGrpSpPr/>
        <p:nvPr/>
      </p:nvGrpSpPr>
      <p:grpSpPr>
        <a:xfrm>
          <a:off x="0" y="0"/>
          <a:ext cx="0" cy="0"/>
          <a:chOff x="0" y="0"/>
          <a:chExt cx="0" cy="0"/>
        </a:xfrm>
      </p:grpSpPr>
      <p:sp>
        <p:nvSpPr>
          <p:cNvPr id="1299" name="Google Shape;1299;p76"/>
          <p:cNvSpPr txBox="1"/>
          <p:nvPr/>
        </p:nvSpPr>
        <p:spPr>
          <a:xfrm>
            <a:off x="6846189" y="10073741"/>
            <a:ext cx="199390" cy="2393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400">
                <a:latin typeface="Times New Roman"/>
                <a:ea typeface="Times New Roman"/>
                <a:cs typeface="Times New Roman"/>
                <a:sym typeface="Times New Roman"/>
              </a:rPr>
              <a:t>81</a:t>
            </a:r>
            <a:endParaRPr sz="1400">
              <a:latin typeface="Times New Roman"/>
              <a:ea typeface="Times New Roman"/>
              <a:cs typeface="Times New Roman"/>
              <a:sym typeface="Times New Roman"/>
            </a:endParaRPr>
          </a:p>
        </p:txBody>
      </p:sp>
      <p:sp>
        <p:nvSpPr>
          <p:cNvPr id="1300" name="Google Shape;1300;p76"/>
          <p:cNvSpPr txBox="1"/>
          <p:nvPr/>
        </p:nvSpPr>
        <p:spPr>
          <a:xfrm>
            <a:off x="1814576" y="2518917"/>
            <a:ext cx="3948429" cy="2220595"/>
          </a:xfrm>
          <a:prstGeom prst="rect">
            <a:avLst/>
          </a:prstGeom>
          <a:noFill/>
          <a:ln>
            <a:noFill/>
          </a:ln>
        </p:spPr>
        <p:txBody>
          <a:bodyPr anchorCtr="0" anchor="t" bIns="0" lIns="0" spcFirstLastPara="1" rIns="0" wrap="square" tIns="27300">
            <a:spAutoFit/>
          </a:bodyPr>
          <a:lstStyle/>
          <a:p>
            <a:pPr indent="0" lvl="0" marL="12700" marR="5080" rtl="0" algn="just">
              <a:lnSpc>
                <a:spcPct val="91800"/>
              </a:lnSpc>
              <a:spcBef>
                <a:spcPts val="0"/>
              </a:spcBef>
              <a:spcAft>
                <a:spcPts val="0"/>
              </a:spcAft>
              <a:buNone/>
            </a:pPr>
            <a:r>
              <a:rPr b="1" lang="en-US" sz="1200">
                <a:solidFill>
                  <a:srgbClr val="232323"/>
                </a:solidFill>
                <a:latin typeface="Times New Roman"/>
                <a:ea typeface="Times New Roman"/>
                <a:cs typeface="Times New Roman"/>
                <a:sym typeface="Times New Roman"/>
              </a:rPr>
              <a:t>Viavoice </a:t>
            </a:r>
            <a:r>
              <a:rPr lang="en-US" sz="1200">
                <a:solidFill>
                  <a:srgbClr val="232323"/>
                </a:solidFill>
                <a:latin typeface="Times New Roman"/>
                <a:ea typeface="Times New Roman"/>
                <a:cs typeface="Times New Roman"/>
                <a:sym typeface="Times New Roman"/>
              </a:rPr>
              <a:t>est un cabinet d’études d’opinion et de conseil. Son objectif est de mieux comprendre la société afin d’agir pour celle qui vient. Viavoice s’est donné pour mission d’aider les entreprises, les institutions et les associations à mieux grandir, à optimiser leur croissance future et à mieux servir leurs publics. Viavoice a pour but de définir des voies d’avenir, de proposer des chemins.</a:t>
            </a:r>
            <a:endParaRPr sz="1200">
              <a:latin typeface="Times New Roman"/>
              <a:ea typeface="Times New Roman"/>
              <a:cs typeface="Times New Roman"/>
              <a:sym typeface="Times New Roman"/>
            </a:endParaRPr>
          </a:p>
          <a:p>
            <a:pPr indent="0" lvl="0" marL="12700" marR="5080" rtl="0" algn="just">
              <a:lnSpc>
                <a:spcPct val="91900"/>
              </a:lnSpc>
              <a:spcBef>
                <a:spcPts val="1295"/>
              </a:spcBef>
              <a:spcAft>
                <a:spcPts val="0"/>
              </a:spcAft>
              <a:buNone/>
            </a:pPr>
            <a:r>
              <a:rPr lang="en-US" sz="1200">
                <a:solidFill>
                  <a:srgbClr val="232323"/>
                </a:solidFill>
                <a:latin typeface="Times New Roman"/>
                <a:ea typeface="Times New Roman"/>
                <a:cs typeface="Times New Roman"/>
                <a:sym typeface="Times New Roman"/>
              </a:rPr>
              <a:t>La mission de </a:t>
            </a:r>
            <a:r>
              <a:rPr b="1" lang="en-US" sz="1200">
                <a:solidFill>
                  <a:srgbClr val="232323"/>
                </a:solidFill>
                <a:latin typeface="Times New Roman"/>
                <a:ea typeface="Times New Roman"/>
                <a:cs typeface="Times New Roman"/>
                <a:sym typeface="Times New Roman"/>
              </a:rPr>
              <a:t>BloomTime </a:t>
            </a:r>
            <a:r>
              <a:rPr lang="en-US" sz="1200">
                <a:solidFill>
                  <a:srgbClr val="232323"/>
                </a:solidFill>
                <a:latin typeface="Times New Roman"/>
                <a:ea typeface="Times New Roman"/>
                <a:cs typeface="Times New Roman"/>
                <a:sym typeface="Times New Roman"/>
              </a:rPr>
              <a:t>consiste à fédérer et produire des moments et des contenus inspirants, au plus près de la vie des gens, pour aider les relations entre les personnes. BloomTime conjugue écoute des récits de vie, analyses, expressions artistiques et philosophiques. BloomTime est aussi un magazine : </a:t>
            </a:r>
            <a:r>
              <a:rPr lang="en-US" sz="1200" u="sng">
                <a:solidFill>
                  <a:srgbClr val="467885"/>
                </a:solidFill>
                <a:latin typeface="Times New Roman"/>
                <a:ea typeface="Times New Roman"/>
                <a:cs typeface="Times New Roman"/>
                <a:sym typeface="Times New Roman"/>
              </a:rPr>
              <a:t>www.bloomtime-</a:t>
            </a:r>
            <a:r>
              <a:rPr lang="en-US" sz="1200">
                <a:solidFill>
                  <a:srgbClr val="467885"/>
                </a:solidFill>
                <a:latin typeface="Times New Roman"/>
                <a:ea typeface="Times New Roman"/>
                <a:cs typeface="Times New Roman"/>
                <a:sym typeface="Times New Roman"/>
              </a:rPr>
              <a:t> </a:t>
            </a:r>
            <a:r>
              <a:rPr lang="en-US" sz="1200" u="sng">
                <a:solidFill>
                  <a:srgbClr val="467885"/>
                </a:solidFill>
                <a:latin typeface="Times New Roman"/>
                <a:ea typeface="Times New Roman"/>
                <a:cs typeface="Times New Roman"/>
                <a:sym typeface="Times New Roman"/>
              </a:rPr>
              <a:t>magazine.fr.</a:t>
            </a:r>
            <a:endParaRPr sz="1200">
              <a:latin typeface="Times New Roman"/>
              <a:ea typeface="Times New Roman"/>
              <a:cs typeface="Times New Roman"/>
              <a:sym typeface="Times New Roman"/>
            </a:endParaRPr>
          </a:p>
        </p:txBody>
      </p:sp>
      <p:pic>
        <p:nvPicPr>
          <p:cNvPr id="1301" name="Google Shape;1301;p76"/>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302" name="Google Shape;1302;p76"/>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
        <p:nvSpPr>
          <p:cNvPr id="1303" name="Google Shape;1303;p76"/>
          <p:cNvSpPr txBox="1"/>
          <p:nvPr/>
        </p:nvSpPr>
        <p:spPr>
          <a:xfrm>
            <a:off x="2505836" y="1094613"/>
            <a:ext cx="2818130" cy="29972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800">
                <a:latin typeface="Times New Roman"/>
                <a:ea typeface="Times New Roman"/>
                <a:cs typeface="Times New Roman"/>
                <a:sym typeface="Times New Roman"/>
              </a:rPr>
              <a:t>À propos… (relier ce qui se dissocie)</a:t>
            </a:r>
            <a:endParaRPr sz="1800">
              <a:latin typeface="Times New Roman"/>
              <a:ea typeface="Times New Roman"/>
              <a:cs typeface="Times New Roman"/>
              <a:sym typeface="Times New Roman"/>
            </a:endParaRPr>
          </a:p>
        </p:txBody>
      </p:sp>
      <p:sp>
        <p:nvSpPr>
          <p:cNvPr id="1304" name="Google Shape;1304;p76"/>
          <p:cNvSpPr txBox="1"/>
          <p:nvPr/>
        </p:nvSpPr>
        <p:spPr>
          <a:xfrm>
            <a:off x="1814576" y="5166994"/>
            <a:ext cx="3961129" cy="2697480"/>
          </a:xfrm>
          <a:prstGeom prst="rect">
            <a:avLst/>
          </a:prstGeom>
          <a:solidFill>
            <a:srgbClr val="F1F1F1"/>
          </a:solidFill>
          <a:ln>
            <a:noFill/>
          </a:ln>
        </p:spPr>
        <p:txBody>
          <a:bodyPr anchorCtr="0" anchor="t" bIns="0" lIns="0" spcFirstLastPara="1" rIns="0" wrap="square" tIns="0">
            <a:spAutoFit/>
          </a:bodyPr>
          <a:lstStyle/>
          <a:p>
            <a:pPr indent="0" lvl="0" marL="0" marR="3175"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0" marR="3175" rtl="0" algn="l">
              <a:lnSpc>
                <a:spcPct val="100000"/>
              </a:lnSpc>
              <a:spcBef>
                <a:spcPts val="0"/>
              </a:spcBef>
              <a:spcAft>
                <a:spcPts val="0"/>
              </a:spcAft>
              <a:buNone/>
            </a:pPr>
            <a:r>
              <a:t/>
            </a:r>
            <a:endParaRPr sz="1200">
              <a:latin typeface="Times New Roman"/>
              <a:ea typeface="Times New Roman"/>
              <a:cs typeface="Times New Roman"/>
              <a:sym typeface="Times New Roman"/>
            </a:endParaRPr>
          </a:p>
          <a:p>
            <a:pPr indent="0" lvl="0" marL="12700" marR="7620" rtl="0" algn="l">
              <a:lnSpc>
                <a:spcPct val="108333"/>
              </a:lnSpc>
              <a:spcBef>
                <a:spcPts val="5"/>
              </a:spcBef>
              <a:spcAft>
                <a:spcPts val="0"/>
              </a:spcAft>
              <a:buNone/>
            </a:pPr>
            <a:r>
              <a:rPr lang="en-US" sz="1200">
                <a:solidFill>
                  <a:srgbClr val="232323"/>
                </a:solidFill>
                <a:latin typeface="Times New Roman"/>
                <a:ea typeface="Times New Roman"/>
                <a:cs typeface="Times New Roman"/>
                <a:sym typeface="Times New Roman"/>
              </a:rPr>
              <a:t>Les auteurs de ce Cahier « Récits de vie » BloomTime et du sondage Viavoice :</a:t>
            </a:r>
            <a:endParaRPr sz="1200">
              <a:latin typeface="Times New Roman"/>
              <a:ea typeface="Times New Roman"/>
              <a:cs typeface="Times New Roman"/>
              <a:sym typeface="Times New Roman"/>
            </a:endParaRPr>
          </a:p>
          <a:p>
            <a:pPr indent="-172720" lvl="0" marL="184785" rtl="0" algn="l">
              <a:lnSpc>
                <a:spcPct val="108333"/>
              </a:lnSpc>
              <a:spcBef>
                <a:spcPts val="1300"/>
              </a:spcBef>
              <a:spcAft>
                <a:spcPts val="0"/>
              </a:spcAft>
              <a:buClr>
                <a:srgbClr val="232323"/>
              </a:buClr>
              <a:buSzPts val="1200"/>
              <a:buFont typeface="Times New Roman"/>
              <a:buChar char="-"/>
            </a:pPr>
            <a:r>
              <a:rPr b="1" lang="en-US" sz="1200">
                <a:solidFill>
                  <a:srgbClr val="232323"/>
                </a:solidFill>
                <a:latin typeface="Times New Roman"/>
                <a:ea typeface="Times New Roman"/>
                <a:cs typeface="Times New Roman"/>
                <a:sym typeface="Times New Roman"/>
              </a:rPr>
              <a:t>Adrien Broche</a:t>
            </a:r>
            <a:r>
              <a:rPr lang="en-US" sz="1200">
                <a:solidFill>
                  <a:srgbClr val="232323"/>
                </a:solidFill>
                <a:latin typeface="Times New Roman"/>
                <a:ea typeface="Times New Roman"/>
                <a:cs typeface="Times New Roman"/>
                <a:sym typeface="Times New Roman"/>
              </a:rPr>
              <a:t>, Responsable des études politiques et publiées, Viavoice ;</a:t>
            </a:r>
            <a:endParaRPr sz="1200">
              <a:latin typeface="Times New Roman"/>
              <a:ea typeface="Times New Roman"/>
              <a:cs typeface="Times New Roman"/>
              <a:sym typeface="Times New Roman"/>
            </a:endParaRPr>
          </a:p>
          <a:p>
            <a:pPr indent="-172085" lvl="0" marL="184785" marR="3175" rtl="0" algn="l">
              <a:lnSpc>
                <a:spcPct val="100000"/>
              </a:lnSpc>
              <a:spcBef>
                <a:spcPts val="1140"/>
              </a:spcBef>
              <a:spcAft>
                <a:spcPts val="0"/>
              </a:spcAft>
              <a:buClr>
                <a:srgbClr val="232323"/>
              </a:buClr>
              <a:buSzPts val="1200"/>
              <a:buFont typeface="Times New Roman"/>
              <a:buChar char="-"/>
            </a:pPr>
            <a:r>
              <a:rPr b="1" lang="en-US" sz="1200">
                <a:solidFill>
                  <a:srgbClr val="232323"/>
                </a:solidFill>
                <a:latin typeface="Times New Roman"/>
                <a:ea typeface="Times New Roman"/>
                <a:cs typeface="Times New Roman"/>
                <a:sym typeface="Times New Roman"/>
              </a:rPr>
              <a:t>Lucia Socias</a:t>
            </a:r>
            <a:r>
              <a:rPr lang="en-US" sz="1200">
                <a:solidFill>
                  <a:srgbClr val="232323"/>
                </a:solidFill>
                <a:latin typeface="Times New Roman"/>
                <a:ea typeface="Times New Roman"/>
                <a:cs typeface="Times New Roman"/>
                <a:sym typeface="Times New Roman"/>
              </a:rPr>
              <a:t>, Responsable éditoriale et artistique, BloomTime ;</a:t>
            </a:r>
            <a:endParaRPr sz="1200">
              <a:latin typeface="Times New Roman"/>
              <a:ea typeface="Times New Roman"/>
              <a:cs typeface="Times New Roman"/>
              <a:sym typeface="Times New Roman"/>
            </a:endParaRPr>
          </a:p>
          <a:p>
            <a:pPr indent="-172720" lvl="0" marL="184785" rtl="0" algn="l">
              <a:lnSpc>
                <a:spcPct val="108333"/>
              </a:lnSpc>
              <a:spcBef>
                <a:spcPts val="1320"/>
              </a:spcBef>
              <a:spcAft>
                <a:spcPts val="0"/>
              </a:spcAft>
              <a:buClr>
                <a:srgbClr val="232323"/>
              </a:buClr>
              <a:buSzPts val="1200"/>
              <a:buFont typeface="Times New Roman"/>
              <a:buChar char="-"/>
            </a:pPr>
            <a:r>
              <a:rPr b="1" lang="en-US" sz="1200">
                <a:solidFill>
                  <a:srgbClr val="232323"/>
                </a:solidFill>
                <a:latin typeface="Times New Roman"/>
                <a:ea typeface="Times New Roman"/>
                <a:cs typeface="Times New Roman"/>
                <a:sym typeface="Times New Roman"/>
              </a:rPr>
              <a:t>Garance Ferbeck</a:t>
            </a:r>
            <a:r>
              <a:rPr lang="en-US" sz="1200">
                <a:solidFill>
                  <a:srgbClr val="232323"/>
                </a:solidFill>
                <a:latin typeface="Times New Roman"/>
                <a:ea typeface="Times New Roman"/>
                <a:cs typeface="Times New Roman"/>
                <a:sym typeface="Times New Roman"/>
              </a:rPr>
              <a:t>, Directrice	associée, Groupe Les Temps Nouveaux ;</a:t>
            </a:r>
            <a:endParaRPr sz="1200">
              <a:latin typeface="Times New Roman"/>
              <a:ea typeface="Times New Roman"/>
              <a:cs typeface="Times New Roman"/>
              <a:sym typeface="Times New Roman"/>
            </a:endParaRPr>
          </a:p>
          <a:p>
            <a:pPr indent="-172085" lvl="0" marL="184785" marR="3175" rtl="0" algn="l">
              <a:lnSpc>
                <a:spcPct val="100000"/>
              </a:lnSpc>
              <a:spcBef>
                <a:spcPts val="1140"/>
              </a:spcBef>
              <a:spcAft>
                <a:spcPts val="0"/>
              </a:spcAft>
              <a:buClr>
                <a:srgbClr val="232323"/>
              </a:buClr>
              <a:buSzPts val="1200"/>
              <a:buFont typeface="Times New Roman"/>
              <a:buChar char="-"/>
            </a:pPr>
            <a:r>
              <a:rPr b="1" lang="en-US" sz="1200">
                <a:solidFill>
                  <a:srgbClr val="232323"/>
                </a:solidFill>
                <a:latin typeface="Times New Roman"/>
                <a:ea typeface="Times New Roman"/>
                <a:cs typeface="Times New Roman"/>
                <a:sym typeface="Times New Roman"/>
              </a:rPr>
              <a:t>François Miquet-Marty</a:t>
            </a:r>
            <a:r>
              <a:rPr lang="en-US" sz="1200">
                <a:solidFill>
                  <a:srgbClr val="232323"/>
                </a:solidFill>
                <a:latin typeface="Times New Roman"/>
                <a:ea typeface="Times New Roman"/>
                <a:cs typeface="Times New Roman"/>
                <a:sym typeface="Times New Roman"/>
              </a:rPr>
              <a:t>, Président, Groupe Les Temps Nouveaux.</a:t>
            </a:r>
            <a:endParaRPr sz="1200">
              <a:latin typeface="Times New Roman"/>
              <a:ea typeface="Times New Roman"/>
              <a:cs typeface="Times New Roman"/>
              <a:sym typeface="Times New Roman"/>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308" name="Shape 1308"/>
        <p:cNvGrpSpPr/>
        <p:nvPr/>
      </p:nvGrpSpPr>
      <p:grpSpPr>
        <a:xfrm>
          <a:off x="0" y="0"/>
          <a:ext cx="0" cy="0"/>
          <a:chOff x="0" y="0"/>
          <a:chExt cx="0" cy="0"/>
        </a:xfrm>
      </p:grpSpPr>
      <p:sp>
        <p:nvSpPr>
          <p:cNvPr id="1309" name="Google Shape;1309;p77"/>
          <p:cNvSpPr txBox="1"/>
          <p:nvPr/>
        </p:nvSpPr>
        <p:spPr>
          <a:xfrm>
            <a:off x="776935" y="10285577"/>
            <a:ext cx="6007100" cy="193675"/>
          </a:xfrm>
          <a:prstGeom prst="rect">
            <a:avLst/>
          </a:prstGeom>
          <a:noFill/>
          <a:ln>
            <a:noFill/>
          </a:ln>
        </p:spPr>
        <p:txBody>
          <a:bodyPr anchorCtr="0" anchor="t" bIns="0" lIns="0" spcFirstLastPara="1" rIns="0" wrap="square" tIns="12700">
            <a:spAutoFit/>
          </a:bodyPr>
          <a:lstStyle/>
          <a:p>
            <a:pPr indent="0" lvl="0" marL="38100" rtl="0" algn="l">
              <a:lnSpc>
                <a:spcPct val="100000"/>
              </a:lnSpc>
              <a:spcBef>
                <a:spcPts val="0"/>
              </a:spcBef>
              <a:spcAft>
                <a:spcPts val="0"/>
              </a:spcAft>
              <a:buNone/>
            </a:pPr>
            <a:r>
              <a:rPr b="1" lang="en-US" sz="1100">
                <a:solidFill>
                  <a:srgbClr val="7E7E7E"/>
                </a:solidFill>
                <a:latin typeface="Times New Roman"/>
                <a:ea typeface="Times New Roman"/>
                <a:cs typeface="Times New Roman"/>
                <a:sym typeface="Times New Roman"/>
              </a:rPr>
              <a:t>Groupe Les Temps Nouveaux</a:t>
            </a:r>
            <a:r>
              <a:rPr lang="en-US" sz="1100">
                <a:solidFill>
                  <a:srgbClr val="7E7E7E"/>
                </a:solidFill>
                <a:latin typeface="Times New Roman"/>
                <a:ea typeface="Times New Roman"/>
                <a:cs typeface="Times New Roman"/>
                <a:sym typeface="Times New Roman"/>
              </a:rPr>
              <a:t>, 9, rue Huysmans Paris 6</a:t>
            </a:r>
            <a:r>
              <a:rPr baseline="30000" lang="en-US" sz="1050">
                <a:solidFill>
                  <a:srgbClr val="7E7E7E"/>
                </a:solidFill>
                <a:latin typeface="Times New Roman"/>
                <a:ea typeface="Times New Roman"/>
                <a:cs typeface="Times New Roman"/>
                <a:sym typeface="Times New Roman"/>
              </a:rPr>
              <a:t>e</a:t>
            </a:r>
            <a:r>
              <a:rPr lang="en-US" sz="1100">
                <a:solidFill>
                  <a:srgbClr val="7E7E7E"/>
                </a:solidFill>
                <a:latin typeface="Times New Roman"/>
                <a:ea typeface="Times New Roman"/>
                <a:cs typeface="Times New Roman"/>
                <a:sym typeface="Times New Roman"/>
              </a:rPr>
              <a:t>, 01 40 54 13 90. www.groupelestempsnouveaux.fr</a:t>
            </a:r>
            <a:endParaRPr sz="1100">
              <a:latin typeface="Times New Roman"/>
              <a:ea typeface="Times New Roman"/>
              <a:cs typeface="Times New Roman"/>
              <a:sym typeface="Times New Roman"/>
            </a:endParaRPr>
          </a:p>
        </p:txBody>
      </p:sp>
      <p:grpSp>
        <p:nvGrpSpPr>
          <p:cNvPr id="1310" name="Google Shape;1310;p77"/>
          <p:cNvGrpSpPr/>
          <p:nvPr/>
        </p:nvGrpSpPr>
        <p:grpSpPr>
          <a:xfrm>
            <a:off x="16776" y="-25"/>
            <a:ext cx="7624443" cy="6011823"/>
            <a:chOff x="16776" y="-25"/>
            <a:chExt cx="7624443" cy="6011823"/>
          </a:xfrm>
        </p:grpSpPr>
        <p:pic>
          <p:nvPicPr>
            <p:cNvPr id="1311" name="Google Shape;1311;p77"/>
            <p:cNvPicPr preferRelativeResize="0"/>
            <p:nvPr/>
          </p:nvPicPr>
          <p:blipFill rotWithShape="1">
            <a:blip r:embed="rId3">
              <a:alphaModFix/>
            </a:blip>
            <a:srcRect b="0" l="0" r="0" t="0"/>
            <a:stretch/>
          </p:blipFill>
          <p:spPr>
            <a:xfrm>
              <a:off x="2183702" y="604525"/>
              <a:ext cx="3128578" cy="524518"/>
            </a:xfrm>
            <a:prstGeom prst="rect">
              <a:avLst/>
            </a:prstGeom>
            <a:noFill/>
            <a:ln>
              <a:noFill/>
            </a:ln>
          </p:spPr>
        </p:pic>
        <p:sp>
          <p:nvSpPr>
            <p:cNvPr id="1312" name="Google Shape;1312;p77"/>
            <p:cNvSpPr/>
            <p:nvPr/>
          </p:nvSpPr>
          <p:spPr>
            <a:xfrm>
              <a:off x="4178426" y="0"/>
              <a:ext cx="3462793" cy="3316604"/>
            </a:xfrm>
            <a:custGeom>
              <a:rect b="b" l="l" r="r" t="t"/>
              <a:pathLst>
                <a:path extrusionOk="0" h="3316604" w="3372484">
                  <a:moveTo>
                    <a:pt x="3372104" y="0"/>
                  </a:moveTo>
                  <a:lnTo>
                    <a:pt x="0" y="0"/>
                  </a:lnTo>
                  <a:lnTo>
                    <a:pt x="0" y="3316604"/>
                  </a:lnTo>
                  <a:lnTo>
                    <a:pt x="3372104" y="3316604"/>
                  </a:lnTo>
                  <a:lnTo>
                    <a:pt x="3372104" y="0"/>
                  </a:lnTo>
                  <a:close/>
                </a:path>
              </a:pathLst>
            </a:custGeom>
            <a:solidFill>
              <a:srgbClr val="EBEBD2"/>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pic>
          <p:nvPicPr>
            <p:cNvPr id="1313" name="Google Shape;1313;p77"/>
            <p:cNvPicPr preferRelativeResize="0"/>
            <p:nvPr/>
          </p:nvPicPr>
          <p:blipFill rotWithShape="1">
            <a:blip r:embed="rId4">
              <a:alphaModFix/>
            </a:blip>
            <a:srcRect b="0" l="0" r="0" t="0"/>
            <a:stretch/>
          </p:blipFill>
          <p:spPr>
            <a:xfrm>
              <a:off x="16776" y="2539999"/>
              <a:ext cx="7533765" cy="3471799"/>
            </a:xfrm>
            <a:prstGeom prst="rect">
              <a:avLst/>
            </a:prstGeom>
            <a:noFill/>
            <a:ln>
              <a:noFill/>
            </a:ln>
          </p:spPr>
        </p:pic>
        <p:pic>
          <p:nvPicPr>
            <p:cNvPr id="1314" name="Google Shape;1314;p77"/>
            <p:cNvPicPr preferRelativeResize="0"/>
            <p:nvPr/>
          </p:nvPicPr>
          <p:blipFill rotWithShape="1">
            <a:blip r:embed="rId5">
              <a:alphaModFix/>
            </a:blip>
            <a:srcRect b="0" l="0" r="0" t="0"/>
            <a:stretch/>
          </p:blipFill>
          <p:spPr>
            <a:xfrm>
              <a:off x="495998" y="525157"/>
              <a:ext cx="3117341" cy="503669"/>
            </a:xfrm>
            <a:prstGeom prst="rect">
              <a:avLst/>
            </a:prstGeom>
            <a:noFill/>
            <a:ln>
              <a:noFill/>
            </a:ln>
          </p:spPr>
        </p:pic>
        <p:pic>
          <p:nvPicPr>
            <p:cNvPr id="1315" name="Google Shape;1315;p77"/>
            <p:cNvPicPr preferRelativeResize="0"/>
            <p:nvPr/>
          </p:nvPicPr>
          <p:blipFill rotWithShape="1">
            <a:blip r:embed="rId6">
              <a:alphaModFix/>
            </a:blip>
            <a:srcRect b="0" l="0" r="0" t="0"/>
            <a:stretch/>
          </p:blipFill>
          <p:spPr>
            <a:xfrm>
              <a:off x="959192" y="1344332"/>
              <a:ext cx="2230120" cy="874864"/>
            </a:xfrm>
            <a:prstGeom prst="rect">
              <a:avLst/>
            </a:prstGeom>
            <a:noFill/>
            <a:ln>
              <a:noFill/>
            </a:ln>
          </p:spPr>
        </p:pic>
        <p:pic>
          <p:nvPicPr>
            <p:cNvPr id="1316" name="Google Shape;1316;p77"/>
            <p:cNvPicPr preferRelativeResize="0"/>
            <p:nvPr/>
          </p:nvPicPr>
          <p:blipFill rotWithShape="1">
            <a:blip r:embed="rId7">
              <a:alphaModFix/>
            </a:blip>
            <a:srcRect b="0" l="0" r="0" t="0"/>
            <a:stretch/>
          </p:blipFill>
          <p:spPr>
            <a:xfrm>
              <a:off x="34213" y="-25"/>
              <a:ext cx="1308608" cy="171475"/>
            </a:xfrm>
            <a:prstGeom prst="rect">
              <a:avLst/>
            </a:prstGeom>
            <a:noFill/>
            <a:ln>
              <a:noFill/>
            </a:ln>
          </p:spPr>
        </p:pic>
        <p:pic>
          <p:nvPicPr>
            <p:cNvPr id="1317" name="Google Shape;1317;p77"/>
            <p:cNvPicPr preferRelativeResize="0"/>
            <p:nvPr/>
          </p:nvPicPr>
          <p:blipFill rotWithShape="1">
            <a:blip r:embed="rId8">
              <a:alphaModFix/>
            </a:blip>
            <a:srcRect b="0" l="0" r="0" t="0"/>
            <a:stretch/>
          </p:blipFill>
          <p:spPr>
            <a:xfrm>
              <a:off x="46770" y="25"/>
              <a:ext cx="1318387" cy="451205"/>
            </a:xfrm>
            <a:prstGeom prst="rect">
              <a:avLst/>
            </a:prstGeom>
            <a:noFill/>
            <a:ln>
              <a:noFill/>
            </a:ln>
          </p:spPr>
        </p:pic>
        <p:pic>
          <p:nvPicPr>
            <p:cNvPr id="1318" name="Google Shape;1318;p77"/>
            <p:cNvPicPr preferRelativeResize="0"/>
            <p:nvPr/>
          </p:nvPicPr>
          <p:blipFill rotWithShape="1">
            <a:blip r:embed="rId9">
              <a:alphaModFix/>
            </a:blip>
            <a:srcRect b="0" l="0" r="0" t="0"/>
            <a:stretch/>
          </p:blipFill>
          <p:spPr>
            <a:xfrm>
              <a:off x="46770" y="0"/>
              <a:ext cx="4139946" cy="2518282"/>
            </a:xfrm>
            <a:prstGeom prst="rect">
              <a:avLst/>
            </a:prstGeom>
            <a:noFill/>
            <a:ln>
              <a:noFill/>
            </a:ln>
          </p:spPr>
        </p:pic>
        <p:pic>
          <p:nvPicPr>
            <p:cNvPr id="1319" name="Google Shape;1319;p77"/>
            <p:cNvPicPr preferRelativeResize="0"/>
            <p:nvPr/>
          </p:nvPicPr>
          <p:blipFill rotWithShape="1">
            <a:blip r:embed="rId5">
              <a:alphaModFix/>
            </a:blip>
            <a:srcRect b="0" l="0" r="0" t="0"/>
            <a:stretch/>
          </p:blipFill>
          <p:spPr>
            <a:xfrm>
              <a:off x="1049870" y="1597583"/>
              <a:ext cx="1994281" cy="322783"/>
            </a:xfrm>
            <a:prstGeom prst="rect">
              <a:avLst/>
            </a:prstGeom>
            <a:noFill/>
            <a:ln>
              <a:noFill/>
            </a:ln>
          </p:spPr>
        </p:pic>
        <p:pic>
          <p:nvPicPr>
            <p:cNvPr id="1320" name="Google Shape;1320;p77"/>
            <p:cNvPicPr preferRelativeResize="0"/>
            <p:nvPr/>
          </p:nvPicPr>
          <p:blipFill rotWithShape="1">
            <a:blip r:embed="rId6">
              <a:alphaModFix/>
            </a:blip>
            <a:srcRect b="0" l="0" r="0" t="0"/>
            <a:stretch/>
          </p:blipFill>
          <p:spPr>
            <a:xfrm>
              <a:off x="967727" y="415772"/>
              <a:ext cx="2175637" cy="853338"/>
            </a:xfrm>
            <a:prstGeom prst="rect">
              <a:avLst/>
            </a:prstGeom>
            <a:noFill/>
            <a:ln>
              <a:noFill/>
            </a:ln>
          </p:spPr>
        </p:pic>
      </p:grpSp>
      <p:pic>
        <p:nvPicPr>
          <p:cNvPr id="1321" name="Google Shape;1321;p77"/>
          <p:cNvPicPr preferRelativeResize="0"/>
          <p:nvPr/>
        </p:nvPicPr>
        <p:blipFill rotWithShape="1">
          <a:blip r:embed="rId10">
            <a:alphaModFix/>
          </a:blip>
          <a:srcRect b="0" l="0" r="0" t="0"/>
          <a:stretch/>
        </p:blipFill>
        <p:spPr>
          <a:xfrm>
            <a:off x="2547338" y="7389734"/>
            <a:ext cx="2401306" cy="1255712"/>
          </a:xfrm>
          <a:prstGeom prst="rect">
            <a:avLst/>
          </a:prstGeom>
          <a:noFill/>
          <a:ln>
            <a:noFill/>
          </a:ln>
        </p:spPr>
      </p:pic>
      <p:pic>
        <p:nvPicPr>
          <p:cNvPr id="1322" name="Google Shape;1322;p77"/>
          <p:cNvPicPr preferRelativeResize="0"/>
          <p:nvPr/>
        </p:nvPicPr>
        <p:blipFill rotWithShape="1">
          <a:blip r:embed="rId11">
            <a:alphaModFix/>
          </a:blip>
          <a:srcRect b="0" l="0" r="0" t="0"/>
          <a:stretch/>
        </p:blipFill>
        <p:spPr>
          <a:xfrm>
            <a:off x="4693798" y="546100"/>
            <a:ext cx="2589652" cy="143460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29" name="Shape 129"/>
        <p:cNvGrpSpPr/>
        <p:nvPr/>
      </p:nvGrpSpPr>
      <p:grpSpPr>
        <a:xfrm>
          <a:off x="0" y="0"/>
          <a:ext cx="0" cy="0"/>
          <a:chOff x="0" y="0"/>
          <a:chExt cx="0" cy="0"/>
        </a:xfrm>
      </p:grpSpPr>
      <p:pic>
        <p:nvPicPr>
          <p:cNvPr id="130" name="Google Shape;130;p8"/>
          <p:cNvPicPr preferRelativeResize="0"/>
          <p:nvPr/>
        </p:nvPicPr>
        <p:blipFill rotWithShape="1">
          <a:blip r:embed="rId3">
            <a:alphaModFix/>
          </a:blip>
          <a:srcRect b="0" l="0" r="0" t="0"/>
          <a:stretch/>
        </p:blipFill>
        <p:spPr>
          <a:xfrm>
            <a:off x="256527" y="234733"/>
            <a:ext cx="1407160" cy="579716"/>
          </a:xfrm>
          <a:prstGeom prst="rect">
            <a:avLst/>
          </a:prstGeom>
          <a:noFill/>
          <a:ln>
            <a:noFill/>
          </a:ln>
        </p:spPr>
      </p:pic>
      <p:pic>
        <p:nvPicPr>
          <p:cNvPr id="131" name="Google Shape;131;p8"/>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
        <p:nvSpPr>
          <p:cNvPr id="132" name="Google Shape;132;p8"/>
          <p:cNvSpPr txBox="1"/>
          <p:nvPr/>
        </p:nvSpPr>
        <p:spPr>
          <a:xfrm>
            <a:off x="2065147" y="1239470"/>
            <a:ext cx="3482975" cy="613410"/>
          </a:xfrm>
          <a:prstGeom prst="rect">
            <a:avLst/>
          </a:prstGeom>
          <a:noFill/>
          <a:ln>
            <a:noFill/>
          </a:ln>
        </p:spPr>
        <p:txBody>
          <a:bodyPr anchorCtr="0" anchor="t" bIns="0" lIns="0" spcFirstLastPara="1" rIns="0" wrap="square" tIns="31750">
            <a:spAutoFit/>
          </a:bodyPr>
          <a:lstStyle/>
          <a:p>
            <a:pPr indent="0" lvl="0" marL="0" rtl="0" algn="ctr">
              <a:lnSpc>
                <a:spcPct val="100000"/>
              </a:lnSpc>
              <a:spcBef>
                <a:spcPts val="0"/>
              </a:spcBef>
              <a:spcAft>
                <a:spcPts val="0"/>
              </a:spcAft>
              <a:buNone/>
            </a:pPr>
            <a:r>
              <a:rPr i="1" lang="en-US" sz="1800">
                <a:latin typeface="Times New Roman"/>
                <a:ea typeface="Times New Roman"/>
                <a:cs typeface="Times New Roman"/>
                <a:sym typeface="Times New Roman"/>
              </a:rPr>
              <a:t>Vers une redéfinition des relations humaines :</a:t>
            </a:r>
            <a:endParaRPr sz="1800">
              <a:latin typeface="Times New Roman"/>
              <a:ea typeface="Times New Roman"/>
              <a:cs typeface="Times New Roman"/>
              <a:sym typeface="Times New Roman"/>
            </a:endParaRPr>
          </a:p>
          <a:p>
            <a:pPr indent="0" lvl="0" marL="0" marR="45085" rtl="0" algn="ctr">
              <a:lnSpc>
                <a:spcPct val="100000"/>
              </a:lnSpc>
              <a:spcBef>
                <a:spcPts val="160"/>
              </a:spcBef>
              <a:spcAft>
                <a:spcPts val="0"/>
              </a:spcAft>
              <a:buNone/>
            </a:pPr>
            <a:r>
              <a:rPr i="1" lang="en-US" sz="1800">
                <a:latin typeface="Times New Roman"/>
                <a:ea typeface="Times New Roman"/>
                <a:cs typeface="Times New Roman"/>
                <a:sym typeface="Times New Roman"/>
              </a:rPr>
              <a:t>numérique et réel</a:t>
            </a:r>
            <a:endParaRPr sz="1800">
              <a:latin typeface="Times New Roman"/>
              <a:ea typeface="Times New Roman"/>
              <a:cs typeface="Times New Roman"/>
              <a:sym typeface="Times New Roman"/>
            </a:endParaRPr>
          </a:p>
        </p:txBody>
      </p:sp>
      <p:sp>
        <p:nvSpPr>
          <p:cNvPr id="133" name="Google Shape;133;p8"/>
          <p:cNvSpPr txBox="1"/>
          <p:nvPr/>
        </p:nvSpPr>
        <p:spPr>
          <a:xfrm>
            <a:off x="1656333" y="2597275"/>
            <a:ext cx="4250055" cy="7306945"/>
          </a:xfrm>
          <a:prstGeom prst="rect">
            <a:avLst/>
          </a:prstGeom>
          <a:noFill/>
          <a:ln>
            <a:noFill/>
          </a:ln>
        </p:spPr>
        <p:txBody>
          <a:bodyPr anchorCtr="0" anchor="t" bIns="0" lIns="0" spcFirstLastPara="1" rIns="0" wrap="square" tIns="13325">
            <a:spAutoFit/>
          </a:bodyPr>
          <a:lstStyle/>
          <a:p>
            <a:pPr indent="0" lvl="0" marL="12700" marR="5080" rtl="0" algn="just">
              <a:lnSpc>
                <a:spcPct val="107100"/>
              </a:lnSpc>
              <a:spcBef>
                <a:spcPts val="0"/>
              </a:spcBef>
              <a:spcAft>
                <a:spcPts val="0"/>
              </a:spcAft>
              <a:buNone/>
            </a:pPr>
            <a:r>
              <a:rPr lang="en-US" sz="1200">
                <a:latin typeface="Times New Roman"/>
                <a:ea typeface="Times New Roman"/>
                <a:cs typeface="Times New Roman"/>
                <a:sym typeface="Times New Roman"/>
              </a:rPr>
              <a:t>Les réseaux sociaux redéfinissent les relations humaines en offrant des opportunités de connectivité sans précédent, mais ils soulèvent également des interrogations sur la profondeur et l’authenticité des échanges. Le forum et le sondage révèlent une perception ambivalente : si ces plateformes permettent de maintenir ou de créer des liens, elles peinent souvent à rivaliser avec la richesse des interactions en face à face.</a:t>
            </a:r>
            <a:endParaRPr sz="1200">
              <a:latin typeface="Times New Roman"/>
              <a:ea typeface="Times New Roman"/>
              <a:cs typeface="Times New Roman"/>
              <a:sym typeface="Times New Roman"/>
            </a:endParaRPr>
          </a:p>
          <a:p>
            <a:pPr indent="0" lvl="0" marL="12700" marR="5715" rtl="0" algn="just">
              <a:lnSpc>
                <a:spcPct val="106900"/>
              </a:lnSpc>
              <a:spcBef>
                <a:spcPts val="805"/>
              </a:spcBef>
              <a:spcAft>
                <a:spcPts val="0"/>
              </a:spcAft>
              <a:buNone/>
            </a:pPr>
            <a:r>
              <a:rPr lang="en-US" sz="1200">
                <a:latin typeface="Times New Roman"/>
                <a:ea typeface="Times New Roman"/>
                <a:cs typeface="Times New Roman"/>
                <a:sym typeface="Times New Roman"/>
              </a:rPr>
              <a:t>Selon le sondage, 34 % des utilisateurs déclarent avoir transformé une relation en ligne en rencontre réelle, illustrant le rôle des réseaux sociaux  comme  tremplin  vers  des  interactions  concrètes.  Une participante des forums confie :</a:t>
            </a:r>
            <a:endParaRPr sz="1200">
              <a:latin typeface="Times New Roman"/>
              <a:ea typeface="Times New Roman"/>
              <a:cs typeface="Times New Roman"/>
              <a:sym typeface="Times New Roman"/>
            </a:endParaRPr>
          </a:p>
          <a:p>
            <a:pPr indent="0" lvl="0" marL="12700" marR="6985" rtl="0" algn="just">
              <a:lnSpc>
                <a:spcPct val="106700"/>
              </a:lnSpc>
              <a:spcBef>
                <a:spcPts val="800"/>
              </a:spcBef>
              <a:spcAft>
                <a:spcPts val="0"/>
              </a:spcAft>
              <a:buNone/>
            </a:pPr>
            <a:r>
              <a:rPr lang="en-US" sz="1200">
                <a:latin typeface="Times New Roman"/>
                <a:ea typeface="Times New Roman"/>
                <a:cs typeface="Times New Roman"/>
                <a:sym typeface="Times New Roman"/>
              </a:rPr>
              <a:t>C.B. </a:t>
            </a:r>
            <a:r>
              <a:rPr i="1" lang="en-US" sz="1200">
                <a:latin typeface="Times New Roman"/>
                <a:ea typeface="Times New Roman"/>
                <a:cs typeface="Times New Roman"/>
                <a:sym typeface="Times New Roman"/>
              </a:rPr>
              <a:t>« J’ai retrouvé des amis d’enfance grâce aux réseaux, et cela a rendu possible des retrouvailles que je n’aurais jamais imaginées. »</a:t>
            </a:r>
            <a:endParaRPr sz="1200">
              <a:latin typeface="Times New Roman"/>
              <a:ea typeface="Times New Roman"/>
              <a:cs typeface="Times New Roman"/>
              <a:sym typeface="Times New Roman"/>
            </a:endParaRPr>
          </a:p>
          <a:p>
            <a:pPr indent="0" lvl="0" marL="12700" rtl="0" algn="just">
              <a:lnSpc>
                <a:spcPct val="100000"/>
              </a:lnSpc>
              <a:spcBef>
                <a:spcPts val="915"/>
              </a:spcBef>
              <a:spcAft>
                <a:spcPts val="0"/>
              </a:spcAft>
              <a:buNone/>
            </a:pPr>
            <a:r>
              <a:rPr lang="en-US" sz="1200">
                <a:latin typeface="Times New Roman"/>
                <a:ea typeface="Times New Roman"/>
                <a:cs typeface="Times New Roman"/>
                <a:sym typeface="Times New Roman"/>
              </a:rPr>
              <a:t>Un autre utilisateur partage une expérience similaire :</a:t>
            </a:r>
            <a:endParaRPr sz="1200">
              <a:latin typeface="Times New Roman"/>
              <a:ea typeface="Times New Roman"/>
              <a:cs typeface="Times New Roman"/>
              <a:sym typeface="Times New Roman"/>
            </a:endParaRPr>
          </a:p>
          <a:p>
            <a:pPr indent="0" lvl="0" marL="12700" marR="5080" rtl="0" algn="just">
              <a:lnSpc>
                <a:spcPct val="106700"/>
              </a:lnSpc>
              <a:spcBef>
                <a:spcPts val="800"/>
              </a:spcBef>
              <a:spcAft>
                <a:spcPts val="0"/>
              </a:spcAft>
              <a:buNone/>
            </a:pPr>
            <a:r>
              <a:rPr lang="en-US" sz="1200">
                <a:latin typeface="Times New Roman"/>
                <a:ea typeface="Times New Roman"/>
                <a:cs typeface="Times New Roman"/>
                <a:sym typeface="Times New Roman"/>
              </a:rPr>
              <a:t>N.N. : </a:t>
            </a:r>
            <a:r>
              <a:rPr i="1" lang="en-US" sz="1200">
                <a:latin typeface="Times New Roman"/>
                <a:ea typeface="Times New Roman"/>
                <a:cs typeface="Times New Roman"/>
                <a:sym typeface="Times New Roman"/>
              </a:rPr>
              <a:t>« Je vis loin de ma famille, et sans les réseaux, il serait impossible de garder un lien aussi fort avec eux. Les appels et les messages remplacent un peu les absences. »</a:t>
            </a:r>
            <a:endParaRPr sz="1200">
              <a:latin typeface="Times New Roman"/>
              <a:ea typeface="Times New Roman"/>
              <a:cs typeface="Times New Roman"/>
              <a:sym typeface="Times New Roman"/>
            </a:endParaRPr>
          </a:p>
          <a:p>
            <a:pPr indent="0" lvl="0" marL="12700" marR="6350" rtl="0" algn="just">
              <a:lnSpc>
                <a:spcPct val="106700"/>
              </a:lnSpc>
              <a:spcBef>
                <a:spcPts val="819"/>
              </a:spcBef>
              <a:spcAft>
                <a:spcPts val="0"/>
              </a:spcAft>
              <a:buNone/>
            </a:pPr>
            <a:r>
              <a:rPr lang="en-US" sz="1200">
                <a:latin typeface="Times New Roman"/>
                <a:ea typeface="Times New Roman"/>
                <a:cs typeface="Times New Roman"/>
                <a:sym typeface="Times New Roman"/>
              </a:rPr>
              <a:t>De la même manière, E.P.. explique : </a:t>
            </a:r>
            <a:r>
              <a:rPr i="1" lang="en-US" sz="1200">
                <a:latin typeface="Times New Roman"/>
                <a:ea typeface="Times New Roman"/>
                <a:cs typeface="Times New Roman"/>
                <a:sym typeface="Times New Roman"/>
              </a:rPr>
              <a:t>« J’ai rencontré des gens qui partagent mes passions à travers un groupe en ligne. On discute tous les jours, et c’est devenu un cercle important dans ma vie. »</a:t>
            </a:r>
            <a:endParaRPr sz="1200">
              <a:latin typeface="Times New Roman"/>
              <a:ea typeface="Times New Roman"/>
              <a:cs typeface="Times New Roman"/>
              <a:sym typeface="Times New Roman"/>
            </a:endParaRPr>
          </a:p>
          <a:p>
            <a:pPr indent="0" lvl="0" marL="12700" marR="6985" rtl="0" algn="just">
              <a:lnSpc>
                <a:spcPct val="107500"/>
              </a:lnSpc>
              <a:spcBef>
                <a:spcPts val="790"/>
              </a:spcBef>
              <a:spcAft>
                <a:spcPts val="0"/>
              </a:spcAft>
              <a:buNone/>
            </a:pPr>
            <a:r>
              <a:rPr lang="en-US" sz="1200">
                <a:latin typeface="Times New Roman"/>
                <a:ea typeface="Times New Roman"/>
                <a:cs typeface="Times New Roman"/>
                <a:sym typeface="Times New Roman"/>
              </a:rPr>
              <a:t>M.B. ajoute : </a:t>
            </a:r>
            <a:r>
              <a:rPr i="1" lang="en-US" sz="1200">
                <a:latin typeface="Times New Roman"/>
                <a:ea typeface="Times New Roman"/>
                <a:cs typeface="Times New Roman"/>
                <a:sym typeface="Times New Roman"/>
              </a:rPr>
              <a:t>« J’ai rencontré mon conjoint grâce aux réseaux sociaux. Sans eux, on n’aurait jamais croisé nos chemins. »</a:t>
            </a:r>
            <a:endParaRPr sz="1200">
              <a:latin typeface="Times New Roman"/>
              <a:ea typeface="Times New Roman"/>
              <a:cs typeface="Times New Roman"/>
              <a:sym typeface="Times New Roman"/>
            </a:endParaRPr>
          </a:p>
          <a:p>
            <a:pPr indent="0" lvl="0" marL="12700" marR="6985" rtl="0" algn="just">
              <a:lnSpc>
                <a:spcPct val="106700"/>
              </a:lnSpc>
              <a:spcBef>
                <a:spcPts val="805"/>
              </a:spcBef>
              <a:spcAft>
                <a:spcPts val="0"/>
              </a:spcAft>
              <a:buNone/>
            </a:pPr>
            <a:r>
              <a:rPr lang="en-US" sz="1200">
                <a:latin typeface="Times New Roman"/>
                <a:ea typeface="Times New Roman"/>
                <a:cs typeface="Times New Roman"/>
                <a:sym typeface="Times New Roman"/>
              </a:rPr>
              <a:t>Aussi, certains soulignent que les réseaux sociaux leur permettent de maintenir des amitiés malgré la distance :</a:t>
            </a:r>
            <a:endParaRPr sz="1200">
              <a:latin typeface="Times New Roman"/>
              <a:ea typeface="Times New Roman"/>
              <a:cs typeface="Times New Roman"/>
              <a:sym typeface="Times New Roman"/>
            </a:endParaRPr>
          </a:p>
          <a:p>
            <a:pPr indent="0" lvl="0" marL="12700" marR="6985" rtl="0" algn="just">
              <a:lnSpc>
                <a:spcPct val="107100"/>
              </a:lnSpc>
              <a:spcBef>
                <a:spcPts val="800"/>
              </a:spcBef>
              <a:spcAft>
                <a:spcPts val="0"/>
              </a:spcAft>
              <a:buNone/>
            </a:pPr>
            <a:r>
              <a:rPr lang="en-US" sz="1200">
                <a:latin typeface="Times New Roman"/>
                <a:ea typeface="Times New Roman"/>
                <a:cs typeface="Times New Roman"/>
                <a:sym typeface="Times New Roman"/>
              </a:rPr>
              <a:t>D.A. : </a:t>
            </a:r>
            <a:r>
              <a:rPr i="1" lang="en-US" sz="1200">
                <a:latin typeface="Times New Roman"/>
                <a:ea typeface="Times New Roman"/>
                <a:cs typeface="Times New Roman"/>
                <a:sym typeface="Times New Roman"/>
              </a:rPr>
              <a:t>« Quand j’ai déménagé à l’étranger, j’ai pu garder un lien avec mes anciens collègues. Même si ce n’est pas pareil qu’en vrai, ça m’aide à ne pas perdre contact. »</a:t>
            </a:r>
            <a:endParaRPr sz="1200">
              <a:latin typeface="Times New Roman"/>
              <a:ea typeface="Times New Roman"/>
              <a:cs typeface="Times New Roman"/>
              <a:sym typeface="Times New Roman"/>
            </a:endParaRPr>
          </a:p>
          <a:p>
            <a:pPr indent="0" lvl="0" marL="12700" marR="5715" rtl="0" algn="just">
              <a:lnSpc>
                <a:spcPct val="107100"/>
              </a:lnSpc>
              <a:spcBef>
                <a:spcPts val="800"/>
              </a:spcBef>
              <a:spcAft>
                <a:spcPts val="0"/>
              </a:spcAft>
              <a:buNone/>
            </a:pPr>
            <a:r>
              <a:rPr lang="en-US" sz="1200">
                <a:latin typeface="Times New Roman"/>
                <a:ea typeface="Times New Roman"/>
                <a:cs typeface="Times New Roman"/>
                <a:sym typeface="Times New Roman"/>
              </a:rPr>
              <a:t>Le sondage montre que 43 % des répondants estiment que ces plateformes élargissent leur cercle social, une tendance confirmée par plusieurs témoignages des forums.</a:t>
            </a:r>
            <a:endParaRPr sz="1200">
              <a:latin typeface="Times New Roman"/>
              <a:ea typeface="Times New Roman"/>
              <a:cs typeface="Times New Roman"/>
              <a:sym typeface="Times New Roman"/>
            </a:endParaRPr>
          </a:p>
          <a:p>
            <a:pPr indent="0" lvl="0" marL="12700" rtl="0" algn="just">
              <a:lnSpc>
                <a:spcPct val="100000"/>
              </a:lnSpc>
              <a:spcBef>
                <a:spcPts val="900"/>
              </a:spcBef>
              <a:spcAft>
                <a:spcPts val="0"/>
              </a:spcAft>
              <a:buNone/>
            </a:pPr>
            <a:r>
              <a:rPr lang="en-US" sz="1200">
                <a:latin typeface="Times New Roman"/>
                <a:ea typeface="Times New Roman"/>
                <a:cs typeface="Times New Roman"/>
                <a:sym typeface="Times New Roman"/>
              </a:rPr>
              <a:t>D.W. explique : </a:t>
            </a:r>
            <a:r>
              <a:rPr i="1" lang="en-US" sz="1200">
                <a:latin typeface="Times New Roman"/>
                <a:ea typeface="Times New Roman"/>
                <a:cs typeface="Times New Roman"/>
                <a:sym typeface="Times New Roman"/>
              </a:rPr>
              <a:t>« J’ai rencontré des gens avec qui je partage des centres d’intérêt</a:t>
            </a:r>
            <a:endParaRPr sz="1200">
              <a:latin typeface="Times New Roman"/>
              <a:ea typeface="Times New Roman"/>
              <a:cs typeface="Times New Roman"/>
              <a:sym typeface="Times New Roman"/>
            </a:endParaRPr>
          </a:p>
          <a:p>
            <a:pPr indent="0" lvl="0" marL="12700" rtl="0" algn="just">
              <a:lnSpc>
                <a:spcPct val="100000"/>
              </a:lnSpc>
              <a:spcBef>
                <a:spcPts val="105"/>
              </a:spcBef>
              <a:spcAft>
                <a:spcPts val="0"/>
              </a:spcAft>
              <a:buNone/>
            </a:pPr>
            <a:r>
              <a:rPr i="1" lang="en-US" sz="1200">
                <a:latin typeface="Times New Roman"/>
                <a:ea typeface="Times New Roman"/>
                <a:cs typeface="Times New Roman"/>
                <a:sym typeface="Times New Roman"/>
              </a:rPr>
              <a:t>rares. Sans les réseaux, je n’aurais jamais su qu’ils existaient. »</a:t>
            </a:r>
            <a:endParaRPr sz="1200">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37" name="Shape 137"/>
        <p:cNvGrpSpPr/>
        <p:nvPr/>
      </p:nvGrpSpPr>
      <p:grpSpPr>
        <a:xfrm>
          <a:off x="0" y="0"/>
          <a:ext cx="0" cy="0"/>
          <a:chOff x="0" y="0"/>
          <a:chExt cx="0" cy="0"/>
        </a:xfrm>
      </p:grpSpPr>
      <p:sp>
        <p:nvSpPr>
          <p:cNvPr id="138" name="Google Shape;138;p9"/>
          <p:cNvSpPr txBox="1"/>
          <p:nvPr/>
        </p:nvSpPr>
        <p:spPr>
          <a:xfrm>
            <a:off x="1656333" y="1768600"/>
            <a:ext cx="4249420" cy="7408545"/>
          </a:xfrm>
          <a:prstGeom prst="rect">
            <a:avLst/>
          </a:prstGeom>
          <a:noFill/>
          <a:ln>
            <a:noFill/>
          </a:ln>
        </p:spPr>
        <p:txBody>
          <a:bodyPr anchorCtr="0" anchor="t" bIns="0" lIns="0" spcFirstLastPara="1" rIns="0" wrap="square" tIns="12700">
            <a:spAutoFit/>
          </a:bodyPr>
          <a:lstStyle/>
          <a:p>
            <a:pPr indent="0" lvl="0" marL="12700" marR="6350" rtl="0" algn="just">
              <a:lnSpc>
                <a:spcPct val="107500"/>
              </a:lnSpc>
              <a:spcBef>
                <a:spcPts val="0"/>
              </a:spcBef>
              <a:spcAft>
                <a:spcPts val="0"/>
              </a:spcAft>
              <a:buNone/>
            </a:pPr>
            <a:r>
              <a:rPr lang="en-US" sz="1200">
                <a:latin typeface="Times New Roman"/>
                <a:ea typeface="Times New Roman"/>
                <a:cs typeface="Times New Roman"/>
                <a:sym typeface="Times New Roman"/>
              </a:rPr>
              <a:t>Ces nouveaux liens transcendent souvent les barrières géographiques. Un participant partage :</a:t>
            </a:r>
            <a:endParaRPr sz="1200">
              <a:latin typeface="Times New Roman"/>
              <a:ea typeface="Times New Roman"/>
              <a:cs typeface="Times New Roman"/>
              <a:sym typeface="Times New Roman"/>
            </a:endParaRPr>
          </a:p>
          <a:p>
            <a:pPr indent="0" lvl="0" marL="12700" marR="5715" rtl="0" algn="just">
              <a:lnSpc>
                <a:spcPct val="107000"/>
              </a:lnSpc>
              <a:spcBef>
                <a:spcPts val="800"/>
              </a:spcBef>
              <a:spcAft>
                <a:spcPts val="0"/>
              </a:spcAft>
              <a:buNone/>
            </a:pPr>
            <a:r>
              <a:rPr lang="en-US" sz="1200">
                <a:latin typeface="Times New Roman"/>
                <a:ea typeface="Times New Roman"/>
                <a:cs typeface="Times New Roman"/>
                <a:sym typeface="Times New Roman"/>
              </a:rPr>
              <a:t>D.C : </a:t>
            </a:r>
            <a:r>
              <a:rPr i="1" lang="en-US" sz="1200">
                <a:latin typeface="Times New Roman"/>
                <a:ea typeface="Times New Roman"/>
                <a:cs typeface="Times New Roman"/>
                <a:sym typeface="Times New Roman"/>
              </a:rPr>
              <a:t>« J’ai un groupe d’amis en ligne répartis sur plusieurs continents. Nos échanges m’ont ouvert à d’autres cultures et perspectives. » </a:t>
            </a:r>
            <a:r>
              <a:rPr lang="en-US" sz="1200">
                <a:latin typeface="Times New Roman"/>
                <a:ea typeface="Times New Roman"/>
                <a:cs typeface="Times New Roman"/>
                <a:sym typeface="Times New Roman"/>
              </a:rPr>
              <a:t>Cette dimension mondiale des réseaux constitue une force indéniable, favorisant des interactions enrichissantes et diversifiées.</a:t>
            </a:r>
            <a:endParaRPr sz="1200">
              <a:latin typeface="Times New Roman"/>
              <a:ea typeface="Times New Roman"/>
              <a:cs typeface="Times New Roman"/>
              <a:sym typeface="Times New Roman"/>
            </a:endParaRPr>
          </a:p>
          <a:p>
            <a:pPr indent="0" lvl="0" marL="12700" marR="6350" rtl="0" algn="just">
              <a:lnSpc>
                <a:spcPct val="107100"/>
              </a:lnSpc>
              <a:spcBef>
                <a:spcPts val="795"/>
              </a:spcBef>
              <a:spcAft>
                <a:spcPts val="0"/>
              </a:spcAft>
              <a:buNone/>
            </a:pPr>
            <a:r>
              <a:rPr lang="en-US" sz="1200">
                <a:latin typeface="Times New Roman"/>
                <a:ea typeface="Times New Roman"/>
                <a:cs typeface="Times New Roman"/>
                <a:sym typeface="Times New Roman"/>
              </a:rPr>
              <a:t>Cependant, cette connectivité a ses limites. Les utilisateurs pointent un manque d’authenticité et de spontanéité dans les relations numériques. Une participante explique :</a:t>
            </a:r>
            <a:endParaRPr sz="1200">
              <a:latin typeface="Times New Roman"/>
              <a:ea typeface="Times New Roman"/>
              <a:cs typeface="Times New Roman"/>
              <a:sym typeface="Times New Roman"/>
            </a:endParaRPr>
          </a:p>
          <a:p>
            <a:pPr indent="0" lvl="0" marL="12700" marR="6350" rtl="0" algn="just">
              <a:lnSpc>
                <a:spcPct val="107500"/>
              </a:lnSpc>
              <a:spcBef>
                <a:spcPts val="790"/>
              </a:spcBef>
              <a:spcAft>
                <a:spcPts val="0"/>
              </a:spcAft>
              <a:buNone/>
            </a:pPr>
            <a:r>
              <a:rPr lang="en-US" sz="1200">
                <a:latin typeface="Times New Roman"/>
                <a:ea typeface="Times New Roman"/>
                <a:cs typeface="Times New Roman"/>
                <a:sym typeface="Times New Roman"/>
              </a:rPr>
              <a:t>M.A. : </a:t>
            </a:r>
            <a:r>
              <a:rPr i="1" lang="en-US" sz="1200">
                <a:latin typeface="Times New Roman"/>
                <a:ea typeface="Times New Roman"/>
                <a:cs typeface="Times New Roman"/>
                <a:sym typeface="Times New Roman"/>
              </a:rPr>
              <a:t>« Les conversations en ligne sont pratiques, mais elles manquent d’émotion. Rien ne remplace un sourire ou un regard dans une vraie discussion. »</a:t>
            </a:r>
            <a:endParaRPr sz="1200">
              <a:latin typeface="Times New Roman"/>
              <a:ea typeface="Times New Roman"/>
              <a:cs typeface="Times New Roman"/>
              <a:sym typeface="Times New Roman"/>
            </a:endParaRPr>
          </a:p>
          <a:p>
            <a:pPr indent="0" lvl="0" marL="12700" marR="5080" rtl="0" algn="just">
              <a:lnSpc>
                <a:spcPct val="107000"/>
              </a:lnSpc>
              <a:spcBef>
                <a:spcPts val="800"/>
              </a:spcBef>
              <a:spcAft>
                <a:spcPts val="0"/>
              </a:spcAft>
              <a:buNone/>
            </a:pPr>
            <a:r>
              <a:rPr lang="en-US" sz="1200">
                <a:latin typeface="Times New Roman"/>
                <a:ea typeface="Times New Roman"/>
                <a:cs typeface="Times New Roman"/>
                <a:sym typeface="Times New Roman"/>
              </a:rPr>
              <a:t>M.B. : </a:t>
            </a:r>
            <a:r>
              <a:rPr i="1" lang="en-US" sz="1200">
                <a:latin typeface="Times New Roman"/>
                <a:ea typeface="Times New Roman"/>
                <a:cs typeface="Times New Roman"/>
                <a:sym typeface="Times New Roman"/>
              </a:rPr>
              <a:t>« Même si je suis connectée à beaucoup de gens, je ressens parfois une distance. Les discussions en ligne ne remplacent pas la profondeur des vraies rencontres. » </a:t>
            </a:r>
            <a:r>
              <a:rPr lang="en-US" sz="1200">
                <a:latin typeface="Times New Roman"/>
                <a:ea typeface="Times New Roman"/>
                <a:cs typeface="Times New Roman"/>
                <a:sym typeface="Times New Roman"/>
              </a:rPr>
              <a:t>Cette observation reflète une tension persistante entre la facilité de connexion et la qualité des liens établis.</a:t>
            </a:r>
            <a:endParaRPr sz="1200">
              <a:latin typeface="Times New Roman"/>
              <a:ea typeface="Times New Roman"/>
              <a:cs typeface="Times New Roman"/>
              <a:sym typeface="Times New Roman"/>
            </a:endParaRPr>
          </a:p>
          <a:p>
            <a:pPr indent="0" lvl="0" marL="12700" marR="5080" rtl="0" algn="just">
              <a:lnSpc>
                <a:spcPct val="106900"/>
              </a:lnSpc>
              <a:spcBef>
                <a:spcPts val="800"/>
              </a:spcBef>
              <a:spcAft>
                <a:spcPts val="0"/>
              </a:spcAft>
              <a:buNone/>
            </a:pPr>
            <a:r>
              <a:rPr lang="en-US" sz="1200">
                <a:latin typeface="Times New Roman"/>
                <a:ea typeface="Times New Roman"/>
                <a:cs typeface="Times New Roman"/>
                <a:sym typeface="Times New Roman"/>
              </a:rPr>
              <a:t>Cette idée est renforcée par les données du sondage, où 33 % des répondants estiment que leurs relations numériques sont moins satisfaisantes que celles qu’ils entretiennent dans la vie réelle. Cette perception est partagée aussi dans le forum :</a:t>
            </a:r>
            <a:endParaRPr sz="1200">
              <a:latin typeface="Times New Roman"/>
              <a:ea typeface="Times New Roman"/>
              <a:cs typeface="Times New Roman"/>
              <a:sym typeface="Times New Roman"/>
            </a:endParaRPr>
          </a:p>
          <a:p>
            <a:pPr indent="38100" lvl="0" marL="12700" marR="5715" rtl="0" algn="just">
              <a:lnSpc>
                <a:spcPct val="107500"/>
              </a:lnSpc>
              <a:spcBef>
                <a:spcPts val="795"/>
              </a:spcBef>
              <a:spcAft>
                <a:spcPts val="0"/>
              </a:spcAft>
              <a:buNone/>
            </a:pPr>
            <a:r>
              <a:rPr lang="en-US" sz="1200">
                <a:latin typeface="Times New Roman"/>
                <a:ea typeface="Times New Roman"/>
                <a:cs typeface="Times New Roman"/>
                <a:sym typeface="Times New Roman"/>
              </a:rPr>
              <a:t>J.R. : </a:t>
            </a:r>
            <a:r>
              <a:rPr i="1" lang="en-US" sz="1200">
                <a:latin typeface="Times New Roman"/>
                <a:ea typeface="Times New Roman"/>
                <a:cs typeface="Times New Roman"/>
                <a:sym typeface="Times New Roman"/>
              </a:rPr>
              <a:t>« Même quand on parle avec des proches, les échanges restent plats. Les réseaux ne permettent pas de ressentir la chaleur humaine. »</a:t>
            </a:r>
            <a:endParaRPr sz="1200">
              <a:latin typeface="Times New Roman"/>
              <a:ea typeface="Times New Roman"/>
              <a:cs typeface="Times New Roman"/>
              <a:sym typeface="Times New Roman"/>
            </a:endParaRPr>
          </a:p>
          <a:p>
            <a:pPr indent="0" lvl="0" marL="12700" marR="5080" rtl="0" algn="just">
              <a:lnSpc>
                <a:spcPct val="107100"/>
              </a:lnSpc>
              <a:spcBef>
                <a:spcPts val="795"/>
              </a:spcBef>
              <a:spcAft>
                <a:spcPts val="0"/>
              </a:spcAft>
              <a:buNone/>
            </a:pPr>
            <a:r>
              <a:rPr lang="en-US" sz="1200">
                <a:latin typeface="Times New Roman"/>
                <a:ea typeface="Times New Roman"/>
                <a:cs typeface="Times New Roman"/>
                <a:sym typeface="Times New Roman"/>
              </a:rPr>
              <a:t>Une autre participante (S.T.) note : </a:t>
            </a:r>
            <a:r>
              <a:rPr i="1" lang="en-US" sz="1200">
                <a:latin typeface="Times New Roman"/>
                <a:ea typeface="Times New Roman"/>
                <a:cs typeface="Times New Roman"/>
                <a:sym typeface="Times New Roman"/>
              </a:rPr>
              <a:t>« Quand je lis un message, je ne sais jamais si la personne est vraiment sincère. Les mots écrits manquent de nuances et d’émotions. »</a:t>
            </a:r>
            <a:endParaRPr sz="1200">
              <a:latin typeface="Times New Roman"/>
              <a:ea typeface="Times New Roman"/>
              <a:cs typeface="Times New Roman"/>
              <a:sym typeface="Times New Roman"/>
            </a:endParaRPr>
          </a:p>
          <a:p>
            <a:pPr indent="0" lvl="0" marL="12700" marR="5715" rtl="0" algn="just">
              <a:lnSpc>
                <a:spcPct val="106700"/>
              </a:lnSpc>
              <a:spcBef>
                <a:spcPts val="810"/>
              </a:spcBef>
              <a:spcAft>
                <a:spcPts val="0"/>
              </a:spcAft>
              <a:buNone/>
            </a:pPr>
            <a:r>
              <a:rPr lang="en-US" sz="1200">
                <a:latin typeface="Times New Roman"/>
                <a:ea typeface="Times New Roman"/>
                <a:cs typeface="Times New Roman"/>
                <a:sym typeface="Times New Roman"/>
              </a:rPr>
              <a:t>De plus, un utilisateur remarque que la rapidité des échanges numériques renforce cette impression :</a:t>
            </a:r>
            <a:endParaRPr sz="1200">
              <a:latin typeface="Times New Roman"/>
              <a:ea typeface="Times New Roman"/>
              <a:cs typeface="Times New Roman"/>
              <a:sym typeface="Times New Roman"/>
            </a:endParaRPr>
          </a:p>
          <a:p>
            <a:pPr indent="0" lvl="0" marL="12700" rtl="0" algn="just">
              <a:lnSpc>
                <a:spcPct val="100000"/>
              </a:lnSpc>
              <a:spcBef>
                <a:spcPts val="900"/>
              </a:spcBef>
              <a:spcAft>
                <a:spcPts val="0"/>
              </a:spcAft>
              <a:buNone/>
            </a:pPr>
            <a:r>
              <a:rPr lang="en-US" sz="1200">
                <a:latin typeface="Times New Roman"/>
                <a:ea typeface="Times New Roman"/>
                <a:cs typeface="Times New Roman"/>
                <a:sym typeface="Times New Roman"/>
              </a:rPr>
              <a:t>J.R. : </a:t>
            </a:r>
            <a:r>
              <a:rPr i="1" lang="en-US" sz="1200">
                <a:latin typeface="Times New Roman"/>
                <a:ea typeface="Times New Roman"/>
                <a:cs typeface="Times New Roman"/>
                <a:sym typeface="Times New Roman"/>
              </a:rPr>
              <a:t>« Tout va tellement vite sur les réseaux qu’on n’a pas le temps d’approfondir</a:t>
            </a:r>
            <a:endParaRPr sz="1200">
              <a:latin typeface="Times New Roman"/>
              <a:ea typeface="Times New Roman"/>
              <a:cs typeface="Times New Roman"/>
              <a:sym typeface="Times New Roman"/>
            </a:endParaRPr>
          </a:p>
          <a:p>
            <a:pPr indent="0" lvl="0" marL="12700" rtl="0" algn="just">
              <a:lnSpc>
                <a:spcPct val="100000"/>
              </a:lnSpc>
              <a:spcBef>
                <a:spcPts val="105"/>
              </a:spcBef>
              <a:spcAft>
                <a:spcPts val="0"/>
              </a:spcAft>
              <a:buNone/>
            </a:pPr>
            <a:r>
              <a:rPr i="1" lang="en-US" sz="1200">
                <a:latin typeface="Times New Roman"/>
                <a:ea typeface="Times New Roman"/>
                <a:cs typeface="Times New Roman"/>
                <a:sym typeface="Times New Roman"/>
              </a:rPr>
              <a:t>les conversations. »</a:t>
            </a:r>
            <a:endParaRPr sz="1200">
              <a:latin typeface="Times New Roman"/>
              <a:ea typeface="Times New Roman"/>
              <a:cs typeface="Times New Roman"/>
              <a:sym typeface="Times New Roman"/>
            </a:endParaRPr>
          </a:p>
          <a:p>
            <a:pPr indent="0" lvl="0" marL="12700" marR="6350" rtl="0" algn="just">
              <a:lnSpc>
                <a:spcPct val="106700"/>
              </a:lnSpc>
              <a:spcBef>
                <a:spcPts val="805"/>
              </a:spcBef>
              <a:spcAft>
                <a:spcPts val="0"/>
              </a:spcAft>
              <a:buNone/>
            </a:pPr>
            <a:r>
              <a:rPr lang="en-US" sz="1200">
                <a:latin typeface="Times New Roman"/>
                <a:ea typeface="Times New Roman"/>
                <a:cs typeface="Times New Roman"/>
                <a:sym typeface="Times New Roman"/>
              </a:rPr>
              <a:t>C.D. : </a:t>
            </a:r>
            <a:r>
              <a:rPr i="1" lang="en-US" sz="1200">
                <a:latin typeface="Times New Roman"/>
                <a:ea typeface="Times New Roman"/>
                <a:cs typeface="Times New Roman"/>
                <a:sym typeface="Times New Roman"/>
              </a:rPr>
              <a:t>« Même les appels vidéos manquent de quelque chose. On voit le visage, mais il manque l’énergie de la présence réelle. »</a:t>
            </a:r>
            <a:endParaRPr sz="1200">
              <a:latin typeface="Times New Roman"/>
              <a:ea typeface="Times New Roman"/>
              <a:cs typeface="Times New Roman"/>
              <a:sym typeface="Times New Roman"/>
            </a:endParaRPr>
          </a:p>
          <a:p>
            <a:pPr indent="0" lvl="0" marL="12700" marR="6985" rtl="0" algn="just">
              <a:lnSpc>
                <a:spcPct val="107500"/>
              </a:lnSpc>
              <a:spcBef>
                <a:spcPts val="790"/>
              </a:spcBef>
              <a:spcAft>
                <a:spcPts val="0"/>
              </a:spcAft>
              <a:buNone/>
            </a:pPr>
            <a:r>
              <a:rPr lang="en-US" sz="1200">
                <a:latin typeface="Times New Roman"/>
                <a:ea typeface="Times New Roman"/>
                <a:cs typeface="Times New Roman"/>
                <a:sym typeface="Times New Roman"/>
              </a:rPr>
              <a:t>B.C. : </a:t>
            </a:r>
            <a:r>
              <a:rPr i="1" lang="en-US" sz="1200">
                <a:latin typeface="Times New Roman"/>
                <a:ea typeface="Times New Roman"/>
                <a:cs typeface="Times New Roman"/>
                <a:sym typeface="Times New Roman"/>
              </a:rPr>
              <a:t>« Quand je traverse une situation difficile, un message en ligne n’a jamais le même impact qu’un ami qui prend le temps de venir me voir. »</a:t>
            </a:r>
            <a:endParaRPr sz="1200">
              <a:latin typeface="Times New Roman"/>
              <a:ea typeface="Times New Roman"/>
              <a:cs typeface="Times New Roman"/>
              <a:sym typeface="Times New Roman"/>
            </a:endParaRPr>
          </a:p>
        </p:txBody>
      </p:sp>
      <p:pic>
        <p:nvPicPr>
          <p:cNvPr id="139" name="Google Shape;139;p9"/>
          <p:cNvPicPr preferRelativeResize="0"/>
          <p:nvPr/>
        </p:nvPicPr>
        <p:blipFill rotWithShape="1">
          <a:blip r:embed="rId3">
            <a:alphaModFix/>
          </a:blip>
          <a:srcRect b="0" l="0" r="0" t="0"/>
          <a:stretch/>
        </p:blipFill>
        <p:spPr>
          <a:xfrm>
            <a:off x="256527" y="234733"/>
            <a:ext cx="1407160" cy="592416"/>
          </a:xfrm>
          <a:prstGeom prst="rect">
            <a:avLst/>
          </a:prstGeom>
          <a:noFill/>
          <a:ln>
            <a:noFill/>
          </a:ln>
        </p:spPr>
      </p:pic>
      <p:pic>
        <p:nvPicPr>
          <p:cNvPr id="140" name="Google Shape;140;p9"/>
          <p:cNvPicPr preferRelativeResize="0"/>
          <p:nvPr/>
        </p:nvPicPr>
        <p:blipFill rotWithShape="1">
          <a:blip r:embed="rId4">
            <a:alphaModFix/>
          </a:blip>
          <a:srcRect b="0" l="0" r="0" t="0"/>
          <a:stretch/>
        </p:blipFill>
        <p:spPr>
          <a:xfrm>
            <a:off x="1972691" y="338683"/>
            <a:ext cx="1638427" cy="25415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2025-01-29T16:18:33Z</dcterms:created>
  <dc:creator>Lucia Socias | VGBN</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2024-12-02T00:00:00Z</vt:filetime>
  </property>
  <property fmtid="{D5CDD505-2E9C-101B-9397-08002B2CF9AE}" pid="3" name="Creator">
    <vt:lpwstr>Microsoft® PowerPoint® pour Microsoft 365</vt:lpwstr>
  </property>
  <property fmtid="{D5CDD505-2E9C-101B-9397-08002B2CF9AE}" pid="4" name="LastSaved">
    <vt:filetime>2025-01-29T00:00:00Z</vt:filetime>
  </property>
  <property fmtid="{D5CDD505-2E9C-101B-9397-08002B2CF9AE}" pid="5" name="Producer">
    <vt:lpwstr>Microsoft® PowerPoint® pour Microsoft 365</vt:lpwstr>
  </property>
</Properties>
</file>